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43"/>
  </p:notesMasterIdLst>
  <p:handoutMasterIdLst>
    <p:handoutMasterId r:id="rId44"/>
  </p:handoutMasterIdLst>
  <p:sldIdLst>
    <p:sldId id="256" r:id="rId3"/>
    <p:sldId id="340" r:id="rId4"/>
    <p:sldId id="342" r:id="rId5"/>
    <p:sldId id="360" r:id="rId6"/>
    <p:sldId id="349" r:id="rId7"/>
    <p:sldId id="350" r:id="rId8"/>
    <p:sldId id="351" r:id="rId9"/>
    <p:sldId id="352" r:id="rId10"/>
    <p:sldId id="353" r:id="rId11"/>
    <p:sldId id="354" r:id="rId12"/>
    <p:sldId id="364" r:id="rId13"/>
    <p:sldId id="365" r:id="rId14"/>
    <p:sldId id="355" r:id="rId15"/>
    <p:sldId id="366" r:id="rId16"/>
    <p:sldId id="367" r:id="rId17"/>
    <p:sldId id="346" r:id="rId18"/>
    <p:sldId id="368" r:id="rId19"/>
    <p:sldId id="302" r:id="rId20"/>
    <p:sldId id="303" r:id="rId21"/>
    <p:sldId id="305" r:id="rId22"/>
    <p:sldId id="306" r:id="rId23"/>
    <p:sldId id="308" r:id="rId24"/>
    <p:sldId id="309" r:id="rId25"/>
    <p:sldId id="307" r:id="rId26"/>
    <p:sldId id="326" r:id="rId27"/>
    <p:sldId id="327" r:id="rId28"/>
    <p:sldId id="329" r:id="rId29"/>
    <p:sldId id="328" r:id="rId30"/>
    <p:sldId id="330" r:id="rId31"/>
    <p:sldId id="316" r:id="rId32"/>
    <p:sldId id="332" r:id="rId33"/>
    <p:sldId id="325" r:id="rId34"/>
    <p:sldId id="331" r:id="rId35"/>
    <p:sldId id="359" r:id="rId36"/>
    <p:sldId id="323" r:id="rId37"/>
    <p:sldId id="333" r:id="rId38"/>
    <p:sldId id="334" r:id="rId39"/>
    <p:sldId id="335" r:id="rId40"/>
    <p:sldId id="336" r:id="rId41"/>
    <p:sldId id="295" r:id="rId4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20"/>
    <a:srgbClr val="FB8630"/>
    <a:srgbClr val="007EEF"/>
    <a:srgbClr val="9EDF03"/>
    <a:srgbClr val="E62E2E"/>
    <a:srgbClr val="00AEFA"/>
    <a:srgbClr val="A4B900"/>
    <a:srgbClr val="0048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67" autoAdjust="0"/>
    <p:restoredTop sz="83197" autoAdjust="0"/>
  </p:normalViewPr>
  <p:slideViewPr>
    <p:cSldViewPr>
      <p:cViewPr>
        <p:scale>
          <a:sx n="50" d="100"/>
          <a:sy n="50" d="100"/>
        </p:scale>
        <p:origin x="-148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36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5BC41765-6EC2-4FE5-ACD9-A733383E1D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5C70FBC6-10B6-444A-A4D2-A2A924000C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EDBA7-B4EB-4E43-A37A-D810C5C16B7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7107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FB18A78-FC7C-4469-9D17-8E73340BE8B5}" type="slidenum">
              <a:rPr lang="de-DE" sz="1300">
                <a:latin typeface="Arial" charset="0"/>
              </a:rPr>
              <a:pPr algn="r" defTabSz="990600"/>
              <a:t>10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4CA155F-3F44-4CB9-824C-79E936FAED18}" type="slidenum">
              <a:rPr lang="de-DE" sz="1300"/>
              <a:pPr algn="r" defTabSz="990600"/>
              <a:t>11</a:t>
            </a:fld>
            <a:endParaRPr lang="de-DE" sz="13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97D8CC1-09C6-4843-A460-A54AF1123D73}" type="slidenum">
              <a:rPr lang="de-DE" sz="1300"/>
              <a:pPr algn="r" defTabSz="990600"/>
              <a:t>12</a:t>
            </a:fld>
            <a:endParaRPr lang="de-DE" sz="13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4A31EC4-214E-4181-93B3-66117DDEDF5C}" type="slidenum">
              <a:rPr lang="de-DE" sz="1300"/>
              <a:pPr algn="r" defTabSz="990600"/>
              <a:t>13</a:t>
            </a:fld>
            <a:endParaRPr lang="de-DE" sz="13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9774427-BE96-460B-819C-7101565CF528}" type="slidenum">
              <a:rPr lang="de-DE" sz="1300"/>
              <a:pPr algn="r" defTabSz="990600"/>
              <a:t>14</a:t>
            </a:fld>
            <a:endParaRPr lang="de-DE" sz="13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5465373-5AFB-44F9-899B-1DEA14409294}" type="slidenum">
              <a:rPr lang="de-DE" sz="1300"/>
              <a:pPr algn="r" defTabSz="990600"/>
              <a:t>15</a:t>
            </a:fld>
            <a:endParaRPr lang="de-DE" sz="13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D4FCDBA-2236-41A8-8E8F-D35049BD880C}" type="slidenum">
              <a:rPr lang="de-DE" sz="1300"/>
              <a:pPr algn="r" defTabSz="990600"/>
              <a:t>16</a:t>
            </a:fld>
            <a:endParaRPr lang="de-DE" sz="13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4795838"/>
            <a:ext cx="5678487" cy="4605337"/>
          </a:xfrm>
          <a:noFill/>
          <a:ln/>
        </p:spPr>
        <p:txBody>
          <a:bodyPr/>
          <a:lstStyle/>
          <a:p>
            <a:endParaRPr lang="de-DE" sz="9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FB70A-9297-403A-9CE7-F28CAA39B6CF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4795838"/>
            <a:ext cx="5678487" cy="4605337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1100" smtClean="0"/>
          </a:p>
          <a:p>
            <a:pPr eaLnBrk="1" hangingPunct="1">
              <a:lnSpc>
                <a:spcPct val="80000"/>
              </a:lnSpc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de-DE" smtClean="0"/>
          </a:p>
        </p:txBody>
      </p:sp>
      <p:sp>
        <p:nvSpPr>
          <p:cNvPr id="634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0596D-2D78-490D-AE4E-75641BB41CD2}" type="slidenum">
              <a:rPr lang="de-DE" smtClean="0">
                <a:latin typeface="Arial" charset="0"/>
              </a:rPr>
              <a:pPr/>
              <a:t>18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553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1A809-854D-4F3B-89B1-AE51FC1DA619}" type="slidenum">
              <a:rPr lang="de-DE" smtClean="0">
                <a:latin typeface="Arial" charset="0"/>
              </a:rPr>
              <a:pPr/>
              <a:t>19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8667B8-809C-4C85-A5B2-15B6083CC376}" type="slidenum">
              <a:rPr lang="de-DE" sz="1300"/>
              <a:pPr algn="r" defTabSz="990600"/>
              <a:t>2</a:t>
            </a:fld>
            <a:endParaRPr lang="de-DE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de-DE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675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ECC9A-5242-4AFB-95F2-80222BB11846}" type="slidenum">
              <a:rPr lang="de-DE" smtClean="0">
                <a:latin typeface="Arial" charset="0"/>
              </a:rPr>
              <a:pPr/>
              <a:t>20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de-DE" smtClean="0"/>
          </a:p>
        </p:txBody>
      </p:sp>
      <p:sp>
        <p:nvSpPr>
          <p:cNvPr id="6963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CF489-F40B-45E4-9B9A-36416A14AF3B}" type="slidenum">
              <a:rPr lang="de-DE" smtClean="0">
                <a:latin typeface="Arial" charset="0"/>
              </a:rPr>
              <a:pPr/>
              <a:t>21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de-DE" smtClean="0"/>
          </a:p>
        </p:txBody>
      </p:sp>
      <p:sp>
        <p:nvSpPr>
          <p:cNvPr id="716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9C1A0-496F-4D2B-9D3A-1E64433977F9}" type="slidenum">
              <a:rPr lang="de-DE" smtClean="0">
                <a:latin typeface="Arial" charset="0"/>
              </a:rPr>
              <a:pPr/>
              <a:t>22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37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ABB00-5514-499D-9D23-EF06808EAF68}" type="slidenum">
              <a:rPr lang="de-DE" smtClean="0">
                <a:latin typeface="Arial" charset="0"/>
              </a:rPr>
              <a:pPr/>
              <a:t>23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577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F390A-7138-4638-8F31-377643C5E8BB}" type="slidenum">
              <a:rPr lang="de-DE" smtClean="0">
                <a:latin typeface="Arial" charset="0"/>
              </a:rPr>
              <a:pPr/>
              <a:t>24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91687-77D8-4F01-8D18-6F1E120D47C3}" type="slidenum">
              <a:rPr lang="de-DE" smtClean="0"/>
              <a:pPr/>
              <a:t>25</a:t>
            </a:fld>
            <a:endParaRPr lang="de-DE" smtClean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5B938-B4D2-4F6C-A7F8-F7872CF46CCB}" type="slidenum">
              <a:rPr lang="de-DE" smtClean="0"/>
              <a:pPr/>
              <a:t>26</a:t>
            </a:fld>
            <a:endParaRPr lang="de-DE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E45C4-9CED-4C82-93E1-B81D5E26D35D}" type="slidenum">
              <a:rPr lang="de-DE" smtClean="0"/>
              <a:pPr/>
              <a:t>27</a:t>
            </a:fld>
            <a:endParaRPr lang="de-DE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1CB2B-2508-4AF5-8457-557F7EB244E7}" type="slidenum">
              <a:rPr lang="de-DE" smtClean="0"/>
              <a:pPr/>
              <a:t>28</a:t>
            </a:fld>
            <a:endParaRPr lang="de-DE" smtClean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00DB5-CEE8-4890-B801-17236A8440F0}" type="slidenum">
              <a:rPr lang="de-DE" smtClean="0"/>
              <a:pPr/>
              <a:t>29</a:t>
            </a:fld>
            <a:endParaRPr lang="de-DE" smtClean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77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52B74826-7FBA-46EC-AB36-A4E19E840D68}" type="slidenum">
              <a:rPr lang="de-DE" sz="1300"/>
              <a:pPr algn="r"/>
              <a:t>3</a:t>
            </a:fld>
            <a:endParaRPr lang="de-DE" sz="13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8806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47D4E-7AE4-45FD-8543-3236FDFFFE07}" type="slidenum">
              <a:rPr lang="de-DE" smtClean="0">
                <a:latin typeface="Arial" charset="0"/>
              </a:rPr>
              <a:pPr/>
              <a:t>30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9011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771F4-75A5-4E46-B9D0-58B87A1E573F}" type="slidenum">
              <a:rPr lang="de-DE" smtClean="0">
                <a:latin typeface="Arial" charset="0"/>
              </a:rPr>
              <a:pPr/>
              <a:t>31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9216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ED997-C8B8-48B3-9CE4-25894CD54E61}" type="slidenum">
              <a:rPr lang="de-DE" smtClean="0">
                <a:latin typeface="Arial" charset="0"/>
              </a:rPr>
              <a:pPr/>
              <a:t>32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9421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A96CC-9D4D-4723-B9FE-81D42D20B17A}" type="slidenum">
              <a:rPr lang="de-DE" smtClean="0">
                <a:latin typeface="Arial" charset="0"/>
              </a:rPr>
              <a:pPr/>
              <a:t>33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65D23-E313-44E1-8933-663F92DFF545}" type="slidenum">
              <a:rPr lang="de-DE" smtClean="0"/>
              <a:pPr/>
              <a:t>34</a:t>
            </a:fld>
            <a:endParaRPr lang="de-DE" smtClean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4795838"/>
            <a:ext cx="5678487" cy="4605337"/>
          </a:xfrm>
          <a:ln/>
        </p:spPr>
        <p:txBody>
          <a:bodyPr/>
          <a:lstStyle/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None/>
              <a:defRPr/>
            </a:pPr>
            <a:endParaRPr lang="de-DE" sz="1800" kern="0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de-DE" dirty="0" smtClean="0"/>
              <a:t>- Content </a:t>
            </a:r>
            <a:r>
              <a:rPr lang="de-DE" dirty="0" err="1" smtClean="0"/>
              <a:t>negotiation</a:t>
            </a:r>
            <a:endParaRPr lang="de-DE" dirty="0"/>
          </a:p>
        </p:txBody>
      </p:sp>
      <p:sp>
        <p:nvSpPr>
          <p:cNvPr id="9830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3596F-7859-4B0A-8391-4E397A7559E1}" type="slidenum">
              <a:rPr lang="de-DE" smtClean="0">
                <a:latin typeface="Arial" charset="0"/>
              </a:rPr>
              <a:pPr/>
              <a:t>35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2E4DA-2892-4952-824A-B9F4712F5B10}" type="slidenum">
              <a:rPr lang="de-DE" smtClean="0"/>
              <a:pPr/>
              <a:t>36</a:t>
            </a:fld>
            <a:endParaRPr lang="de-DE" smtClean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42D26-C887-48D4-8977-DBDAB44BB7AE}" type="slidenum">
              <a:rPr lang="de-DE" smtClean="0"/>
              <a:pPr/>
              <a:t>37</a:t>
            </a:fld>
            <a:endParaRPr lang="de-DE" smtClean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2C136-EEA4-4102-B46D-0223C9B529D8}" type="slidenum">
              <a:rPr lang="de-DE" smtClean="0"/>
              <a:pPr/>
              <a:t>38</a:t>
            </a:fld>
            <a:endParaRPr lang="de-DE" smtClean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BDD1A-3435-465E-812E-565005D72F52}" type="slidenum">
              <a:rPr lang="de-DE" smtClean="0"/>
              <a:pPr/>
              <a:t>39</a:t>
            </a:fld>
            <a:endParaRPr lang="de-DE" smtClean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100" smtClean="0"/>
          </a:p>
          <a:p>
            <a:pPr eaLnBrk="1" hangingPunct="1"/>
            <a:endParaRPr lang="de-DE" sz="1100" smtClean="0"/>
          </a:p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35810-812B-49E6-9BA6-F3B911BD8693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0493E-B933-4110-BA3B-242A8D4C2E6D}" type="slidenum">
              <a:rPr lang="de-DE" smtClean="0"/>
              <a:pPr/>
              <a:t>40</a:t>
            </a:fld>
            <a:endParaRPr lang="de-DE" smtClean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de-DE" sz="11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  <p:sp>
        <p:nvSpPr>
          <p:cNvPr id="36867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B61FFA1-DD9D-478F-99A9-E8F3B6411354}" type="slidenum">
              <a:rPr lang="de-DE" sz="1300">
                <a:latin typeface="Arial" charset="0"/>
              </a:rPr>
              <a:pPr algn="r" defTabSz="990600"/>
              <a:t>5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  <p:sp>
        <p:nvSpPr>
          <p:cNvPr id="38915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2239C2B-0FEE-4850-BC20-050322BEC9DA}" type="slidenum">
              <a:rPr lang="de-DE" sz="1300">
                <a:latin typeface="Arial" charset="0"/>
              </a:rPr>
              <a:pPr algn="r" defTabSz="990600"/>
              <a:t>6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  <p:sp>
        <p:nvSpPr>
          <p:cNvPr id="40963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7AD7FD7-8D33-4933-A67C-FED3BE435321}" type="slidenum">
              <a:rPr lang="de-DE" sz="1300">
                <a:latin typeface="Arial" charset="0"/>
              </a:rPr>
              <a:pPr algn="r" defTabSz="990600"/>
              <a:t>7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>
              <a:latin typeface="Arial" charset="0"/>
            </a:endParaRPr>
          </a:p>
        </p:txBody>
      </p:sp>
      <p:sp>
        <p:nvSpPr>
          <p:cNvPr id="43011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F1770E8-F7D2-438B-9EA5-B9320BAC91BC}" type="slidenum">
              <a:rPr lang="de-DE" sz="1300">
                <a:latin typeface="Arial" charset="0"/>
              </a:rPr>
              <a:pPr algn="r" defTabSz="990600"/>
              <a:t>8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45059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A97C525-4E8C-4CE0-A6E2-E00EFA878F0A}" type="slidenum">
              <a:rPr lang="de-DE" sz="1300">
                <a:latin typeface="Arial" charset="0"/>
              </a:rPr>
              <a:pPr algn="r" defTabSz="990600"/>
              <a:t>9</a:t>
            </a:fld>
            <a:endParaRPr lang="de-DE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nb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43275"/>
            <a:ext cx="7593012" cy="1295400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14650"/>
            <a:ext cx="7593012" cy="385763"/>
          </a:xfrm>
        </p:spPr>
        <p:txBody>
          <a:bodyPr/>
          <a:lstStyle>
            <a:lvl1pPr marL="0" indent="0">
              <a:buFont typeface="Verdana" pitchFamily="34" charset="0"/>
              <a:buNone/>
              <a:defRPr b="1"/>
            </a:lvl1pPr>
          </a:lstStyle>
          <a:p>
            <a:r>
              <a:rPr lang="de-DE"/>
              <a:t>Name des/r Vortragenden durch Klicken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3038" y="1619250"/>
            <a:ext cx="1897062" cy="4497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27088" y="1619250"/>
            <a:ext cx="5543550" cy="4497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774F-CEDF-4F03-9A43-B8747500AE34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CC40-0236-42BF-90FA-BF372F035F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A214-D433-4E3B-9EE7-0774B196B1A3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F070-3DF6-44C7-B3AC-A69D5C9463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F90B-D3EF-4EC7-8B2D-92E85CB51B04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9FFB-06D5-4906-B971-018229B642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7F66-8245-4FC7-9704-7F9C8A8542EE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0E3B-D955-41F1-8510-989B8ADDBC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A44C-6D1A-44E1-9DD4-7D5474D0F4D1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F479-00B7-4477-8B79-23CB40F17C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AE8E-DC53-497E-B2F8-93465349DAD3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106F-C059-425D-B207-6F8018A912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C01F-6DD9-4E28-8234-5EFDEDEBEA22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4738-CE91-464C-A56C-B225D0463B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99A9-6C15-459B-A92E-E9C2D8D8F829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0CA1-D957-427D-AE23-AB98B33482F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DA45-645E-4CB9-8D15-73481F479261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A20E-FDA7-4D72-8604-65C637B6C2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A544-0DBE-4402-BE46-1CB2E2DA120F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2A2D-3472-4C3E-8C54-4DE04B1A95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96F19-D5A3-4C43-88C3-E36575204FB3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ADE6-D46B-417B-9C18-514ABC38E3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698750"/>
            <a:ext cx="3719512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698750"/>
            <a:ext cx="37211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619250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698750"/>
            <a:ext cx="7593012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6384925"/>
            <a:ext cx="787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r>
              <a:rPr lang="de-DE"/>
              <a:t>Linked-RDA-Data in der Praxis | SWIB2010</a:t>
            </a:r>
          </a:p>
        </p:txBody>
      </p:sp>
      <p:pic>
        <p:nvPicPr>
          <p:cNvPr id="1029" name="Picture 24" descr="dnb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61950" indent="-361950" algn="l" rtl="0" eaLnBrk="0" fontAlgn="base" hangingPunct="0">
        <a:lnSpc>
          <a:spcPts val="2400"/>
        </a:lnSpc>
        <a:spcBef>
          <a:spcPct val="7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35718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2pPr>
      <a:lvl3pPr marL="1435100" indent="-35718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3pPr>
      <a:lvl4pPr marL="1970088" indent="-355600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2427288" indent="-2778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2884488" indent="-277813" algn="l" rtl="0" fontAlgn="base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3341688" indent="-277813" algn="l" rtl="0" fontAlgn="base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3798888" indent="-277813" algn="l" rtl="0" fontAlgn="base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4256088" indent="-277813" algn="l" rtl="0" fontAlgn="base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D1E703-8A6E-4FF5-ADDB-A11B1EED99B1}" type="datetimeFigureOut">
              <a:rPr lang="de-DE"/>
              <a:pPr>
                <a:defRPr/>
              </a:pPr>
              <a:t>05.01.2011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CF6620-80DA-41A0-B5A2-99673116D0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tadataregistry.org/rdabrowse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-nb.de/eng/hilfe/service/linked_data_service.ht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B259986-CF7B-4F90-B307-84EEF1D6C11E}" type="slidenum">
              <a:rPr lang="de-DE" sz="1000" b="1"/>
              <a:pPr algn="ctr"/>
              <a:t>1</a:t>
            </a:fld>
            <a:endParaRPr lang="de-DE" sz="1000" b="1"/>
          </a:p>
        </p:txBody>
      </p:sp>
      <p:sp>
        <p:nvSpPr>
          <p:cNvPr id="27650" name="Rectangle 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b="0" smtClean="0"/>
              <a:t>Sarah Hartmann, Alexander Haffner</a:t>
            </a:r>
          </a:p>
        </p:txBody>
      </p:sp>
      <p:sp>
        <p:nvSpPr>
          <p:cNvPr id="27651" name="Rectangle 35"/>
          <p:cNvSpPr>
            <a:spLocks noChangeArrowheads="1"/>
          </p:cNvSpPr>
          <p:nvPr/>
        </p:nvSpPr>
        <p:spPr bwMode="auto">
          <a:xfrm>
            <a:off x="827088" y="3343275"/>
            <a:ext cx="7593012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600"/>
              </a:lnSpc>
            </a:pPr>
            <a:r>
              <a:rPr lang="de-DE" sz="3200">
                <a:solidFill>
                  <a:schemeClr val="tx2"/>
                </a:solidFill>
              </a:rPr>
              <a:t>Linked-RDA-Data in der Praxis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6CA6A67-65A4-40ED-AA40-7F16C7BD2DE3}" type="slidenum">
              <a:rPr lang="de-DE" sz="1000" b="1">
                <a:latin typeface="Calibri" pitchFamily="34" charset="0"/>
              </a:rPr>
              <a:pPr algn="ctr"/>
              <a:t>10</a:t>
            </a:fld>
            <a:endParaRPr lang="de-DE" sz="1000" b="1">
              <a:latin typeface="Calibri" pitchFamily="34" charset="0"/>
            </a:endParaRPr>
          </a:p>
        </p:txBody>
      </p:sp>
      <p:sp>
        <p:nvSpPr>
          <p:cNvPr id="46082" name="Rechteck 3"/>
          <p:cNvSpPr>
            <a:spLocks noChangeArrowheads="1"/>
          </p:cNvSpPr>
          <p:nvPr/>
        </p:nvSpPr>
        <p:spPr bwMode="auto">
          <a:xfrm>
            <a:off x="900113" y="2133600"/>
            <a:ext cx="2808287" cy="93503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Expression 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rda:contentType: Text</a:t>
            </a:r>
          </a:p>
          <a:p>
            <a:r>
              <a:rPr lang="de-DE" sz="1600">
                <a:latin typeface="Calibri" pitchFamily="34" charset="0"/>
              </a:rPr>
              <a:t>rda:languageOfExpression: deutsch</a:t>
            </a:r>
          </a:p>
        </p:txBody>
      </p:sp>
      <p:cxnSp>
        <p:nvCxnSpPr>
          <p:cNvPr id="12" name="Gerade Verbindung mit Pfeil 11"/>
          <p:cNvCxnSpPr>
            <a:endCxn id="46082" idx="0"/>
          </p:cNvCxnSpPr>
          <p:nvPr/>
        </p:nvCxnSpPr>
        <p:spPr>
          <a:xfrm rot="5400000">
            <a:off x="2125662" y="1944688"/>
            <a:ext cx="3603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4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Werk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rda:prefTitleForTheWork:</a:t>
            </a:r>
          </a:p>
          <a:p>
            <a:r>
              <a:rPr lang="de-DE" sz="1600">
                <a:latin typeface="Calibri" pitchFamily="34" charset="0"/>
              </a:rPr>
              <a:t>The body in the library</a:t>
            </a:r>
          </a:p>
          <a:p>
            <a:r>
              <a:rPr lang="de-DE" sz="1600">
                <a:latin typeface="Calibri" pitchFamily="34" charset="0"/>
              </a:rPr>
              <a:t>rda:formOfWork: Roman</a:t>
            </a:r>
            <a:br>
              <a:rPr lang="de-DE" sz="1600">
                <a:latin typeface="Calibri" pitchFamily="34" charset="0"/>
              </a:rPr>
            </a:br>
            <a:r>
              <a:rPr lang="de-DE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grpSp>
        <p:nvGrpSpPr>
          <p:cNvPr id="46085" name="Group 8"/>
          <p:cNvGrpSpPr>
            <a:grpSpLocks/>
          </p:cNvGrpSpPr>
          <p:nvPr/>
        </p:nvGrpSpPr>
        <p:grpSpPr bwMode="auto">
          <a:xfrm>
            <a:off x="3708400" y="476250"/>
            <a:ext cx="3751263" cy="1296988"/>
            <a:chOff x="2603" y="323"/>
            <a:chExt cx="2091" cy="771"/>
          </a:xfrm>
        </p:grpSpPr>
        <p:sp>
          <p:nvSpPr>
            <p:cNvPr id="46098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Person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rda:prefNameOfThePerson: </a:t>
              </a:r>
            </a:p>
            <a:p>
              <a:r>
                <a:rPr lang="de-DE" sz="1600">
                  <a:latin typeface="Calibri" pitchFamily="34" charset="0"/>
                </a:rPr>
                <a:t>Christie, Agatha </a:t>
              </a:r>
            </a:p>
            <a:p>
              <a:r>
                <a:rPr lang="de-DE" sz="1600">
                  <a:latin typeface="Calibri" pitchFamily="34" charset="0"/>
                </a:rPr>
                <a:t>rda:dateOfBirth: 1890</a:t>
              </a:r>
            </a:p>
            <a:p>
              <a:r>
                <a:rPr lang="de-DE" sz="1600">
                  <a:latin typeface="Calibri" pitchFamily="34" charset="0"/>
                </a:rPr>
                <a:t>rda:dateOfDeath: 1976</a:t>
              </a: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8" name="Gerade Verbindung mit Pfeil 7"/>
            <p:cNvCxnSpPr>
              <a:endCxn id="46098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086" name="Gewinkelte Verbindung 24"/>
          <p:cNvCxnSpPr>
            <a:cxnSpLocks noChangeShapeType="1"/>
          </p:cNvCxnSpPr>
          <p:nvPr/>
        </p:nvCxnSpPr>
        <p:spPr bwMode="auto">
          <a:xfrm>
            <a:off x="2338388" y="1916113"/>
            <a:ext cx="3348037" cy="2095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6087" name="Rechteck 3"/>
          <p:cNvSpPr>
            <a:spLocks noChangeArrowheads="1"/>
          </p:cNvSpPr>
          <p:nvPr/>
        </p:nvSpPr>
        <p:spPr bwMode="auto">
          <a:xfrm>
            <a:off x="4211638" y="2133600"/>
            <a:ext cx="2808287" cy="93503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Expression 2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rda:contentType: gespr. Wort</a:t>
            </a:r>
          </a:p>
          <a:p>
            <a:r>
              <a:rPr lang="de-DE" sz="1600">
                <a:latin typeface="Calibri" pitchFamily="34" charset="0"/>
              </a:rPr>
              <a:t>rda:languageOfExpression: deutsch</a:t>
            </a:r>
          </a:p>
        </p:txBody>
      </p:sp>
      <p:cxnSp>
        <p:nvCxnSpPr>
          <p:cNvPr id="46088" name="Gerade Verbindung mit Pfeil 10"/>
          <p:cNvCxnSpPr>
            <a:cxnSpLocks noChangeShapeType="1"/>
          </p:cNvCxnSpPr>
          <p:nvPr/>
        </p:nvCxnSpPr>
        <p:spPr bwMode="auto">
          <a:xfrm>
            <a:off x="5651500" y="3068638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89" name="Rechteck 3"/>
          <p:cNvSpPr>
            <a:spLocks noChangeArrowheads="1"/>
          </p:cNvSpPr>
          <p:nvPr/>
        </p:nvSpPr>
        <p:spPr bwMode="auto">
          <a:xfrm>
            <a:off x="877888" y="6215063"/>
            <a:ext cx="2613025" cy="52705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Exemplar 1a_1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rda:identifier: 1943 A 10661</a:t>
            </a:r>
          </a:p>
        </p:txBody>
      </p:sp>
      <p:sp>
        <p:nvSpPr>
          <p:cNvPr id="46090" name="Rechteck 3"/>
          <p:cNvSpPr>
            <a:spLocks noChangeArrowheads="1"/>
          </p:cNvSpPr>
          <p:nvPr/>
        </p:nvSpPr>
        <p:spPr bwMode="auto">
          <a:xfrm>
            <a:off x="3568700" y="6210300"/>
            <a:ext cx="2794000" cy="531813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Exemplar 2a_1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rda:identifier: 2006 CRA 8675 </a:t>
            </a:r>
          </a:p>
        </p:txBody>
      </p:sp>
      <p:cxnSp>
        <p:nvCxnSpPr>
          <p:cNvPr id="46091" name="Gerade Verbindung mit Pfeil 10"/>
          <p:cNvCxnSpPr>
            <a:cxnSpLocks noChangeShapeType="1"/>
          </p:cNvCxnSpPr>
          <p:nvPr/>
        </p:nvCxnSpPr>
        <p:spPr bwMode="auto">
          <a:xfrm>
            <a:off x="5580063" y="5949950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92" name="Rechteck 3"/>
          <p:cNvSpPr>
            <a:spLocks noChangeArrowheads="1"/>
          </p:cNvSpPr>
          <p:nvPr/>
        </p:nvSpPr>
        <p:spPr bwMode="auto">
          <a:xfrm>
            <a:off x="6427788" y="6215063"/>
            <a:ext cx="2678112" cy="52705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Exemplar 2a_2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rda:identifier: 2006 CD 3977 </a:t>
            </a:r>
          </a:p>
          <a:p>
            <a:endParaRPr lang="de-DE" sz="1600">
              <a:latin typeface="Calibri" pitchFamily="34" charset="0"/>
            </a:endParaRPr>
          </a:p>
        </p:txBody>
      </p:sp>
      <p:cxnSp>
        <p:nvCxnSpPr>
          <p:cNvPr id="46093" name="Gewinkelte Verbindung 24"/>
          <p:cNvCxnSpPr>
            <a:cxnSpLocks noChangeShapeType="1"/>
          </p:cNvCxnSpPr>
          <p:nvPr/>
        </p:nvCxnSpPr>
        <p:spPr bwMode="auto">
          <a:xfrm>
            <a:off x="5580063" y="6007100"/>
            <a:ext cx="2052637" cy="2079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6094" name="Rechteck 3"/>
          <p:cNvSpPr>
            <a:spLocks noChangeArrowheads="1"/>
          </p:cNvSpPr>
          <p:nvPr/>
        </p:nvSpPr>
        <p:spPr bwMode="auto">
          <a:xfrm>
            <a:off x="900113" y="3357563"/>
            <a:ext cx="2808287" cy="2447925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Manifestation 1a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rda:titleProper: Die Tote in der Bibliothek</a:t>
            </a:r>
          </a:p>
          <a:p>
            <a:r>
              <a:rPr lang="de-DE" sz="1600">
                <a:latin typeface="Calibri" pitchFamily="34" charset="0"/>
              </a:rPr>
              <a:t>rda:publicationStatement: Bern : Scherz, 1943</a:t>
            </a:r>
          </a:p>
          <a:p>
            <a:r>
              <a:rPr lang="de-DE" sz="1600">
                <a:latin typeface="Calibri" pitchFamily="34" charset="0"/>
              </a:rPr>
              <a:t>rda:publishersName: Scherz</a:t>
            </a:r>
          </a:p>
          <a:p>
            <a:r>
              <a:rPr lang="de-DE" sz="1600">
                <a:latin typeface="Calibri" pitchFamily="34" charset="0"/>
              </a:rPr>
              <a:t>rda:placeOfPublication: Bern</a:t>
            </a:r>
          </a:p>
          <a:p>
            <a:r>
              <a:rPr lang="de-DE" sz="1600">
                <a:latin typeface="Calibri" pitchFamily="34" charset="0"/>
              </a:rPr>
              <a:t>Rda:dateOfPublication: 1943</a:t>
            </a:r>
          </a:p>
          <a:p>
            <a:r>
              <a:rPr lang="de-DE" sz="1600">
                <a:latin typeface="Calibri" pitchFamily="34" charset="0"/>
              </a:rPr>
              <a:t>rda:extentOfText: 205 S.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46095" name="Rechteck 3"/>
          <p:cNvSpPr>
            <a:spLocks noChangeArrowheads="1"/>
          </p:cNvSpPr>
          <p:nvPr/>
        </p:nvSpPr>
        <p:spPr bwMode="auto">
          <a:xfrm>
            <a:off x="4211638" y="3357563"/>
            <a:ext cx="2860675" cy="257175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endParaRPr lang="de-DE" sz="1600" b="1">
              <a:latin typeface="Calibri" pitchFamily="34" charset="0"/>
            </a:endParaRPr>
          </a:p>
          <a:p>
            <a:pPr algn="ctr">
              <a:lnSpc>
                <a:spcPts val="100"/>
              </a:lnSpc>
            </a:pPr>
            <a:r>
              <a:rPr lang="de-DE" sz="1600" b="1">
                <a:latin typeface="Calibri" pitchFamily="34" charset="0"/>
              </a:rPr>
              <a:t>Manifestation 2a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rda:titleProper: Die Tote in der Bibliothek</a:t>
            </a:r>
          </a:p>
          <a:p>
            <a:r>
              <a:rPr lang="de-DE" sz="1600">
                <a:latin typeface="Calibri" pitchFamily="34" charset="0"/>
              </a:rPr>
              <a:t>rda:publicationStatement: München : Der Hörverl., 2006</a:t>
            </a:r>
          </a:p>
          <a:p>
            <a:r>
              <a:rPr lang="de-DE" sz="1600">
                <a:latin typeface="Calibri" pitchFamily="34" charset="0"/>
              </a:rPr>
              <a:t>rda:publishersName: Der Hörverlag</a:t>
            </a:r>
          </a:p>
          <a:p>
            <a:r>
              <a:rPr lang="de-DE" sz="1600">
                <a:latin typeface="Calibri" pitchFamily="34" charset="0"/>
              </a:rPr>
              <a:t>rda:placeOfPublication: München</a:t>
            </a:r>
          </a:p>
          <a:p>
            <a:r>
              <a:rPr lang="de-DE" sz="1600">
                <a:latin typeface="Calibri" pitchFamily="34" charset="0"/>
              </a:rPr>
              <a:t>rda:dateOfPublication: 2006</a:t>
            </a:r>
          </a:p>
          <a:p>
            <a:endParaRPr lang="de-DE" sz="1600">
              <a:latin typeface="Calibri" pitchFamily="34" charset="0"/>
            </a:endParaRPr>
          </a:p>
          <a:p>
            <a:endParaRPr lang="de-DE" sz="1600">
              <a:latin typeface="Calibri" pitchFamily="34" charset="0"/>
            </a:endParaRPr>
          </a:p>
        </p:txBody>
      </p:sp>
      <p:cxnSp>
        <p:nvCxnSpPr>
          <p:cNvPr id="46096" name="Gerade Verbindung mit Pfeil 10"/>
          <p:cNvCxnSpPr>
            <a:cxnSpLocks noChangeShapeType="1"/>
          </p:cNvCxnSpPr>
          <p:nvPr/>
        </p:nvCxnSpPr>
        <p:spPr bwMode="auto">
          <a:xfrm>
            <a:off x="2316163" y="5794375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7" name="Gerade Verbindung mit Pfeil 10"/>
          <p:cNvCxnSpPr>
            <a:cxnSpLocks noChangeShapeType="1"/>
          </p:cNvCxnSpPr>
          <p:nvPr/>
        </p:nvCxnSpPr>
        <p:spPr bwMode="auto">
          <a:xfrm>
            <a:off x="2301875" y="3068638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82D6641A-E208-4B88-8947-170C9A409332}" type="slidenum">
              <a:rPr lang="de-DE" sz="1000" b="1"/>
              <a:pPr algn="ctr"/>
              <a:t>11</a:t>
            </a:fld>
            <a:endParaRPr lang="de-DE" sz="1000" b="1"/>
          </a:p>
        </p:txBody>
      </p:sp>
      <p:sp>
        <p:nvSpPr>
          <p:cNvPr id="48130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Linked-RDA-Data-Beispiel</a:t>
            </a:r>
            <a:endParaRPr lang="de-DE" b="1"/>
          </a:p>
        </p:txBody>
      </p:sp>
      <p:sp>
        <p:nvSpPr>
          <p:cNvPr id="48131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2874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48132" name="Rectangle 30"/>
          <p:cNvSpPr txBox="1">
            <a:spLocks noChangeArrowheads="1"/>
          </p:cNvSpPr>
          <p:nvPr/>
        </p:nvSpPr>
        <p:spPr bwMode="auto">
          <a:xfrm>
            <a:off x="774700" y="2060575"/>
            <a:ext cx="7593013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</a:pPr>
            <a:endParaRPr lang="de-DE" sz="160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AutoNum type="arabicPeriod"/>
            </a:pPr>
            <a:endParaRPr lang="de-DE" sz="1600"/>
          </a:p>
        </p:txBody>
      </p:sp>
      <p:sp>
        <p:nvSpPr>
          <p:cNvPr id="48133" name="Oval 21"/>
          <p:cNvSpPr>
            <a:spLocks noChangeArrowheads="1"/>
          </p:cNvSpPr>
          <p:nvPr/>
        </p:nvSpPr>
        <p:spPr bwMode="auto">
          <a:xfrm>
            <a:off x="468313" y="2492375"/>
            <a:ext cx="1798637" cy="5540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rda:prefTitle</a:t>
            </a:r>
          </a:p>
          <a:p>
            <a:pPr algn="ctr"/>
            <a:r>
              <a:rPr lang="en-GB" sz="1800"/>
              <a:t>ForThework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3419475" y="3429000"/>
            <a:ext cx="10810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>
                <a:solidFill>
                  <a:schemeClr val="tx2"/>
                </a:solidFill>
              </a:rPr>
              <a:t>Roman</a:t>
            </a:r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539750" y="3429000"/>
            <a:ext cx="273685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>
                <a:solidFill>
                  <a:schemeClr val="tx2"/>
                </a:solidFill>
              </a:rPr>
              <a:t>The body in the library</a:t>
            </a:r>
          </a:p>
        </p:txBody>
      </p:sp>
      <p:sp>
        <p:nvSpPr>
          <p:cNvPr id="48136" name="Oval 21"/>
          <p:cNvSpPr>
            <a:spLocks noChangeArrowheads="1"/>
          </p:cNvSpPr>
          <p:nvPr/>
        </p:nvSpPr>
        <p:spPr bwMode="auto">
          <a:xfrm>
            <a:off x="2843213" y="2420938"/>
            <a:ext cx="2519362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rda:form</a:t>
            </a:r>
          </a:p>
          <a:p>
            <a:pPr algn="ctr"/>
            <a:r>
              <a:rPr lang="en-GB" sz="1800"/>
              <a:t>OfWork</a:t>
            </a:r>
          </a:p>
        </p:txBody>
      </p:sp>
      <p:cxnSp>
        <p:nvCxnSpPr>
          <p:cNvPr id="48137" name="Gerade Verbindung mit Pfeil 21"/>
          <p:cNvCxnSpPr>
            <a:cxnSpLocks noChangeShapeType="1"/>
            <a:endCxn id="48135" idx="0"/>
          </p:cNvCxnSpPr>
          <p:nvPr/>
        </p:nvCxnSpPr>
        <p:spPr bwMode="auto">
          <a:xfrm rot="5400000">
            <a:off x="1529556" y="2655094"/>
            <a:ext cx="1152525" cy="395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38" name="Gerade Verbindung mit Pfeil 24"/>
          <p:cNvCxnSpPr>
            <a:cxnSpLocks noChangeShapeType="1"/>
            <a:endCxn id="48134" idx="0"/>
          </p:cNvCxnSpPr>
          <p:nvPr/>
        </p:nvCxnSpPr>
        <p:spPr bwMode="auto">
          <a:xfrm rot="16200000" flipH="1">
            <a:off x="2933701" y="2403475"/>
            <a:ext cx="1223962" cy="8270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8139" name="Oval 4"/>
          <p:cNvSpPr>
            <a:spLocks noChangeArrowheads="1"/>
          </p:cNvSpPr>
          <p:nvPr/>
        </p:nvSpPr>
        <p:spPr bwMode="auto">
          <a:xfrm>
            <a:off x="755650" y="1125538"/>
            <a:ext cx="3097213" cy="1150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lang="de-DE" sz="1800"/>
          </a:p>
          <a:p>
            <a:pPr algn="ctr">
              <a:buClr>
                <a:srgbClr val="000000"/>
              </a:buClr>
              <a:buSzPct val="100000"/>
            </a:pPr>
            <a:r>
              <a:rPr lang="de-DE" sz="1800"/>
              <a:t>http://istc-international/</a:t>
            </a:r>
            <a:br>
              <a:rPr lang="de-DE" sz="1800"/>
            </a:br>
            <a:r>
              <a:rPr lang="de-DE" sz="1800"/>
              <a:t>A02/2009/000001D5/0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140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2B2816C-5404-42EF-B114-08ABD0870939}" type="slidenum">
              <a:rPr lang="de-DE" sz="1000" b="1"/>
              <a:pPr algn="ctr"/>
              <a:t>12</a:t>
            </a:fld>
            <a:endParaRPr lang="de-DE" sz="1000" b="1"/>
          </a:p>
        </p:txBody>
      </p:sp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Linked-RDA-Data-Beispiel</a:t>
            </a:r>
            <a:endParaRPr lang="de-DE" b="1"/>
          </a:p>
        </p:txBody>
      </p:sp>
      <p:sp>
        <p:nvSpPr>
          <p:cNvPr id="50179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2874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50180" name="Rectangle 30"/>
          <p:cNvSpPr txBox="1">
            <a:spLocks noChangeArrowheads="1"/>
          </p:cNvSpPr>
          <p:nvPr/>
        </p:nvSpPr>
        <p:spPr bwMode="auto">
          <a:xfrm>
            <a:off x="774700" y="2060575"/>
            <a:ext cx="7593013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</a:pPr>
            <a:endParaRPr lang="de-DE" sz="160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AutoNum type="arabicPeriod"/>
            </a:pPr>
            <a:endParaRPr lang="de-DE" sz="160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812088" y="3789363"/>
            <a:ext cx="10810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1976</a:t>
            </a:r>
            <a:endParaRPr lang="en-GB" sz="1800">
              <a:solidFill>
                <a:schemeClr val="tx2"/>
              </a:solidFill>
            </a:endParaRP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3779838" y="3789363"/>
            <a:ext cx="201612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Christie, Agatha</a:t>
            </a:r>
            <a:endParaRPr lang="en-GB" sz="1800">
              <a:solidFill>
                <a:schemeClr val="tx2"/>
              </a:solidFill>
            </a:endParaRPr>
          </a:p>
        </p:txBody>
      </p:sp>
      <p:cxnSp>
        <p:nvCxnSpPr>
          <p:cNvPr id="50183" name="Gerade Verbindung mit Pfeil 21"/>
          <p:cNvCxnSpPr>
            <a:cxnSpLocks noChangeShapeType="1"/>
            <a:stCxn id="50186" idx="3"/>
            <a:endCxn id="50182" idx="0"/>
          </p:cNvCxnSpPr>
          <p:nvPr/>
        </p:nvCxnSpPr>
        <p:spPr bwMode="auto">
          <a:xfrm rot="5400000">
            <a:off x="4710112" y="2566988"/>
            <a:ext cx="1300163" cy="1144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184" name="Gerade Verbindung mit Pfeil 24"/>
          <p:cNvCxnSpPr>
            <a:cxnSpLocks noChangeShapeType="1"/>
            <a:stCxn id="50186" idx="5"/>
            <a:endCxn id="50181" idx="0"/>
          </p:cNvCxnSpPr>
          <p:nvPr/>
        </p:nvCxnSpPr>
        <p:spPr bwMode="auto">
          <a:xfrm rot="16200000" flipH="1">
            <a:off x="7688262" y="3125788"/>
            <a:ext cx="1300163" cy="269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85" name="Oval 21"/>
          <p:cNvSpPr>
            <a:spLocks noChangeArrowheads="1"/>
          </p:cNvSpPr>
          <p:nvPr/>
        </p:nvSpPr>
        <p:spPr bwMode="auto">
          <a:xfrm>
            <a:off x="3995738" y="1341438"/>
            <a:ext cx="1655762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rdaroles:</a:t>
            </a:r>
          </a:p>
          <a:p>
            <a:pPr algn="ctr"/>
            <a:r>
              <a:rPr lang="en-GB" sz="1800"/>
              <a:t>authorWork</a:t>
            </a:r>
          </a:p>
        </p:txBody>
      </p:sp>
      <p:sp>
        <p:nvSpPr>
          <p:cNvPr id="50186" name="Oval 6"/>
          <p:cNvSpPr>
            <a:spLocks noChangeArrowheads="1"/>
          </p:cNvSpPr>
          <p:nvPr/>
        </p:nvSpPr>
        <p:spPr bwMode="auto">
          <a:xfrm>
            <a:off x="5435600" y="1628775"/>
            <a:ext cx="3384550" cy="1008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http://viaf.org/viaf/</a:t>
            </a:r>
            <a:br>
              <a:rPr lang="de-DE" sz="1800"/>
            </a:br>
            <a:r>
              <a:rPr lang="de-DE" sz="1800"/>
              <a:t>121585442</a:t>
            </a:r>
            <a:endParaRPr lang="en-GB" sz="1800"/>
          </a:p>
        </p:txBody>
      </p:sp>
      <p:cxnSp>
        <p:nvCxnSpPr>
          <p:cNvPr id="50187" name="Gerade Verbindung mit Pfeil 34"/>
          <p:cNvCxnSpPr>
            <a:cxnSpLocks noChangeShapeType="1"/>
            <a:endCxn id="50186" idx="2"/>
          </p:cNvCxnSpPr>
          <p:nvPr/>
        </p:nvCxnSpPr>
        <p:spPr bwMode="auto">
          <a:xfrm>
            <a:off x="3852863" y="1881188"/>
            <a:ext cx="1582737" cy="252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88" name="Rectangle 5"/>
          <p:cNvSpPr>
            <a:spLocks noChangeArrowheads="1"/>
          </p:cNvSpPr>
          <p:nvPr/>
        </p:nvSpPr>
        <p:spPr bwMode="auto">
          <a:xfrm>
            <a:off x="6300788" y="3789363"/>
            <a:ext cx="10795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1890</a:t>
            </a:r>
            <a:endParaRPr lang="en-GB" sz="1800">
              <a:solidFill>
                <a:schemeClr val="tx2"/>
              </a:solidFill>
            </a:endParaRPr>
          </a:p>
        </p:txBody>
      </p:sp>
      <p:cxnSp>
        <p:nvCxnSpPr>
          <p:cNvPr id="50189" name="Gerade Verbindung mit Pfeil 29"/>
          <p:cNvCxnSpPr>
            <a:cxnSpLocks noChangeShapeType="1"/>
            <a:stCxn id="50186" idx="4"/>
            <a:endCxn id="50188" idx="0"/>
          </p:cNvCxnSpPr>
          <p:nvPr/>
        </p:nvCxnSpPr>
        <p:spPr bwMode="auto">
          <a:xfrm rot="5400000">
            <a:off x="6407944" y="3069432"/>
            <a:ext cx="1152525" cy="287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90" name="Oval 21"/>
          <p:cNvSpPr>
            <a:spLocks noChangeArrowheads="1"/>
          </p:cNvSpPr>
          <p:nvPr/>
        </p:nvSpPr>
        <p:spPr bwMode="auto">
          <a:xfrm>
            <a:off x="3348038" y="2997200"/>
            <a:ext cx="1655762" cy="5540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rda:preferredName</a:t>
            </a:r>
          </a:p>
          <a:p>
            <a:pPr algn="ctr"/>
            <a:r>
              <a:rPr lang="en-GB" sz="1800"/>
              <a:t>OfThePerson</a:t>
            </a:r>
          </a:p>
        </p:txBody>
      </p:sp>
      <p:sp>
        <p:nvSpPr>
          <p:cNvPr id="50191" name="Oval 21"/>
          <p:cNvSpPr>
            <a:spLocks noChangeArrowheads="1"/>
          </p:cNvSpPr>
          <p:nvPr/>
        </p:nvSpPr>
        <p:spPr bwMode="auto">
          <a:xfrm>
            <a:off x="5580063" y="2997200"/>
            <a:ext cx="1655762" cy="5540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rda:date</a:t>
            </a:r>
          </a:p>
          <a:p>
            <a:pPr algn="ctr"/>
            <a:r>
              <a:rPr lang="en-GB" sz="1800"/>
              <a:t>OfBirth</a:t>
            </a:r>
          </a:p>
        </p:txBody>
      </p:sp>
      <p:sp>
        <p:nvSpPr>
          <p:cNvPr id="50192" name="Oval 21"/>
          <p:cNvSpPr>
            <a:spLocks noChangeArrowheads="1"/>
          </p:cNvSpPr>
          <p:nvPr/>
        </p:nvSpPr>
        <p:spPr bwMode="auto">
          <a:xfrm>
            <a:off x="6948488" y="2997200"/>
            <a:ext cx="1655762" cy="5540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rda:date</a:t>
            </a:r>
          </a:p>
          <a:p>
            <a:pPr algn="ctr"/>
            <a:r>
              <a:rPr lang="en-GB" sz="1800"/>
              <a:t>OfDeath</a:t>
            </a:r>
          </a:p>
        </p:txBody>
      </p:sp>
      <p:sp>
        <p:nvSpPr>
          <p:cNvPr id="50193" name="Oval 4"/>
          <p:cNvSpPr>
            <a:spLocks noChangeArrowheads="1"/>
          </p:cNvSpPr>
          <p:nvPr/>
        </p:nvSpPr>
        <p:spPr bwMode="auto">
          <a:xfrm>
            <a:off x="755650" y="1125538"/>
            <a:ext cx="3097213" cy="1150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lang="de-DE" sz="1800"/>
          </a:p>
          <a:p>
            <a:pPr algn="ctr">
              <a:buClr>
                <a:srgbClr val="000000"/>
              </a:buClr>
              <a:buSzPct val="100000"/>
            </a:pPr>
            <a:r>
              <a:rPr lang="de-DE" sz="1800"/>
              <a:t>http://istc-international/</a:t>
            </a:r>
            <a:br>
              <a:rPr lang="de-DE" sz="1800"/>
            </a:br>
            <a:r>
              <a:rPr lang="de-DE" sz="1800"/>
              <a:t>A02/2009/000001D5/0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194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1C0151E1-5335-48C0-89AD-4E442BBFF28A}" type="slidenum">
              <a:rPr lang="de-DE" sz="1000" b="1"/>
              <a:pPr algn="ctr"/>
              <a:t>13</a:t>
            </a:fld>
            <a:endParaRPr lang="de-DE" sz="1000" b="1"/>
          </a:p>
        </p:txBody>
      </p:sp>
      <p:sp>
        <p:nvSpPr>
          <p:cNvPr id="52226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Linked-RDA-Data-Beispiel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52227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2874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52228" name="Rectangle 30"/>
          <p:cNvSpPr txBox="1">
            <a:spLocks noChangeArrowheads="1"/>
          </p:cNvSpPr>
          <p:nvPr/>
        </p:nvSpPr>
        <p:spPr bwMode="auto">
          <a:xfrm>
            <a:off x="774700" y="2060575"/>
            <a:ext cx="7593013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</a:pPr>
            <a:endParaRPr lang="de-DE" sz="160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AutoNum type="arabicPeriod"/>
            </a:pPr>
            <a:endParaRPr lang="de-DE" sz="1600"/>
          </a:p>
        </p:txBody>
      </p:sp>
      <p:sp>
        <p:nvSpPr>
          <p:cNvPr id="52229" name="Oval 21"/>
          <p:cNvSpPr>
            <a:spLocks noChangeArrowheads="1"/>
          </p:cNvSpPr>
          <p:nvPr/>
        </p:nvSpPr>
        <p:spPr bwMode="auto">
          <a:xfrm>
            <a:off x="3995738" y="1341438"/>
            <a:ext cx="1655762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rdaroles:</a:t>
            </a:r>
          </a:p>
          <a:p>
            <a:pPr algn="ctr"/>
            <a:r>
              <a:rPr lang="en-GB" sz="1800"/>
              <a:t>authorWork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5435600" y="1628775"/>
            <a:ext cx="3384550" cy="1008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http://viaf.org/viaf/</a:t>
            </a:r>
            <a:br>
              <a:rPr lang="de-DE" sz="1800"/>
            </a:br>
            <a:r>
              <a:rPr lang="de-DE" sz="1800"/>
              <a:t>121585442</a:t>
            </a:r>
            <a:endParaRPr lang="en-GB" sz="1800"/>
          </a:p>
        </p:txBody>
      </p:sp>
      <p:cxnSp>
        <p:nvCxnSpPr>
          <p:cNvPr id="52231" name="Gerade Verbindung mit Pfeil 34"/>
          <p:cNvCxnSpPr>
            <a:cxnSpLocks noChangeShapeType="1"/>
            <a:endCxn id="52230" idx="2"/>
          </p:cNvCxnSpPr>
          <p:nvPr/>
        </p:nvCxnSpPr>
        <p:spPr bwMode="auto">
          <a:xfrm>
            <a:off x="3852863" y="1881188"/>
            <a:ext cx="1582737" cy="252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32" name="Oval 21"/>
          <p:cNvSpPr>
            <a:spLocks noChangeArrowheads="1"/>
          </p:cNvSpPr>
          <p:nvPr/>
        </p:nvSpPr>
        <p:spPr bwMode="auto">
          <a:xfrm>
            <a:off x="5651500" y="2852738"/>
            <a:ext cx="1800225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owl:sameas</a:t>
            </a:r>
          </a:p>
        </p:txBody>
      </p:sp>
      <p:sp>
        <p:nvSpPr>
          <p:cNvPr id="52233" name="Oval 6"/>
          <p:cNvSpPr>
            <a:spLocks noChangeArrowheads="1"/>
          </p:cNvSpPr>
          <p:nvPr/>
        </p:nvSpPr>
        <p:spPr bwMode="auto">
          <a:xfrm>
            <a:off x="6300788" y="3573463"/>
            <a:ext cx="2484437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http://d-nb.info/</a:t>
            </a:r>
            <a:br>
              <a:rPr lang="en-GB" sz="1800"/>
            </a:br>
            <a:r>
              <a:rPr lang="en-GB" sz="1800"/>
              <a:t>gnd/118520628</a:t>
            </a:r>
          </a:p>
        </p:txBody>
      </p:sp>
      <p:sp>
        <p:nvSpPr>
          <p:cNvPr id="52234" name="Oval 4"/>
          <p:cNvSpPr>
            <a:spLocks noChangeArrowheads="1"/>
          </p:cNvSpPr>
          <p:nvPr/>
        </p:nvSpPr>
        <p:spPr bwMode="auto">
          <a:xfrm>
            <a:off x="755650" y="1125538"/>
            <a:ext cx="3097213" cy="1150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lang="de-DE" sz="1800"/>
          </a:p>
          <a:p>
            <a:pPr algn="ctr">
              <a:buClr>
                <a:srgbClr val="000000"/>
              </a:buClr>
              <a:buSzPct val="100000"/>
            </a:pPr>
            <a:r>
              <a:rPr lang="de-DE" sz="1800"/>
              <a:t>http://istc-international/</a:t>
            </a:r>
            <a:br>
              <a:rPr lang="de-DE" sz="1800"/>
            </a:br>
            <a:r>
              <a:rPr lang="de-DE" sz="1800"/>
              <a:t>A02/2009/000001D5/0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2235" name="Gerade Verbindung mit Pfeil 34"/>
          <p:cNvCxnSpPr>
            <a:cxnSpLocks noChangeShapeType="1"/>
          </p:cNvCxnSpPr>
          <p:nvPr/>
        </p:nvCxnSpPr>
        <p:spPr bwMode="auto">
          <a:xfrm rot="16200000" flipH="1">
            <a:off x="7019925" y="2925763"/>
            <a:ext cx="936625" cy="358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3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B720A90-FEFA-4142-8267-991F5E31B4F7}" type="slidenum">
              <a:rPr lang="de-DE" sz="1000" b="1"/>
              <a:pPr algn="ctr"/>
              <a:t>14</a:t>
            </a:fld>
            <a:endParaRPr lang="de-DE" sz="1000" b="1"/>
          </a:p>
        </p:txBody>
      </p:sp>
      <p:sp>
        <p:nvSpPr>
          <p:cNvPr id="54274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Linked-RDA-Data-Beispiel</a:t>
            </a:r>
            <a:endParaRPr lang="de-DE" b="1"/>
          </a:p>
        </p:txBody>
      </p:sp>
      <p:sp>
        <p:nvSpPr>
          <p:cNvPr id="54275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2874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54276" name="Rectangle 30"/>
          <p:cNvSpPr txBox="1">
            <a:spLocks noChangeArrowheads="1"/>
          </p:cNvSpPr>
          <p:nvPr/>
        </p:nvSpPr>
        <p:spPr bwMode="auto">
          <a:xfrm>
            <a:off x="774700" y="2060575"/>
            <a:ext cx="7593013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</a:pPr>
            <a:endParaRPr lang="de-DE" sz="160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AutoNum type="arabicPeriod"/>
            </a:pPr>
            <a:endParaRPr lang="de-DE" sz="1600"/>
          </a:p>
        </p:txBody>
      </p:sp>
      <p:cxnSp>
        <p:nvCxnSpPr>
          <p:cNvPr id="54277" name="Gerade Verbindung mit Pfeil 24"/>
          <p:cNvCxnSpPr>
            <a:cxnSpLocks noChangeShapeType="1"/>
            <a:endCxn id="54278" idx="0"/>
          </p:cNvCxnSpPr>
          <p:nvPr/>
        </p:nvCxnSpPr>
        <p:spPr bwMode="auto">
          <a:xfrm>
            <a:off x="3852863" y="1881188"/>
            <a:ext cx="1403350" cy="755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3563938" y="2636838"/>
            <a:ext cx="338455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http://d-nb.info/</a:t>
            </a:r>
          </a:p>
          <a:p>
            <a:pPr algn="ctr"/>
            <a:r>
              <a:rPr lang="de-DE" sz="1800"/>
              <a:t>expression12345</a:t>
            </a:r>
            <a:endParaRPr lang="en-GB" sz="1800"/>
          </a:p>
        </p:txBody>
      </p:sp>
      <p:sp>
        <p:nvSpPr>
          <p:cNvPr id="54279" name="Oval 21"/>
          <p:cNvSpPr>
            <a:spLocks noChangeArrowheads="1"/>
          </p:cNvSpPr>
          <p:nvPr/>
        </p:nvSpPr>
        <p:spPr bwMode="auto">
          <a:xfrm>
            <a:off x="4572000" y="1773238"/>
            <a:ext cx="2951163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rdarel:</a:t>
            </a:r>
            <a:r>
              <a:rPr lang="de-DE" sz="1800"/>
              <a:t>expressionOfWork</a:t>
            </a:r>
            <a:endParaRPr lang="en-GB" sz="1800"/>
          </a:p>
        </p:txBody>
      </p:sp>
      <p:sp>
        <p:nvSpPr>
          <p:cNvPr id="54280" name="Oval 21"/>
          <p:cNvSpPr>
            <a:spLocks noChangeArrowheads="1"/>
          </p:cNvSpPr>
          <p:nvPr/>
        </p:nvSpPr>
        <p:spPr bwMode="auto">
          <a:xfrm>
            <a:off x="1419225" y="4351338"/>
            <a:ext cx="2519363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rda:contentType</a:t>
            </a:r>
          </a:p>
        </p:txBody>
      </p:sp>
      <p:sp>
        <p:nvSpPr>
          <p:cNvPr id="54281" name="Oval 6"/>
          <p:cNvSpPr>
            <a:spLocks noChangeArrowheads="1"/>
          </p:cNvSpPr>
          <p:nvPr/>
        </p:nvSpPr>
        <p:spPr bwMode="auto">
          <a:xfrm>
            <a:off x="1763713" y="5157788"/>
            <a:ext cx="3600450" cy="1079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http://RDVocab.info/</a:t>
            </a:r>
            <a:br>
              <a:rPr lang="de-DE" sz="1800"/>
            </a:br>
            <a:r>
              <a:rPr lang="de-DE" sz="1800"/>
              <a:t>termList/RDAContentType/</a:t>
            </a:r>
            <a:br>
              <a:rPr lang="de-DE" sz="1800"/>
            </a:br>
            <a:r>
              <a:rPr lang="de-DE" sz="1800"/>
              <a:t>1013</a:t>
            </a:r>
            <a:endParaRPr lang="en-GB" sz="1800"/>
          </a:p>
        </p:txBody>
      </p:sp>
      <p:cxnSp>
        <p:nvCxnSpPr>
          <p:cNvPr id="54282" name="Gerade Verbindung mit Pfeil 19"/>
          <p:cNvCxnSpPr>
            <a:cxnSpLocks noChangeShapeType="1"/>
            <a:stCxn id="54278" idx="3"/>
            <a:endCxn id="54281" idx="0"/>
          </p:cNvCxnSpPr>
          <p:nvPr/>
        </p:nvCxnSpPr>
        <p:spPr bwMode="auto">
          <a:xfrm rot="5400000">
            <a:off x="2981325" y="4079876"/>
            <a:ext cx="1660525" cy="495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83" name="Oval 21"/>
          <p:cNvSpPr>
            <a:spLocks noChangeArrowheads="1"/>
          </p:cNvSpPr>
          <p:nvPr/>
        </p:nvSpPr>
        <p:spPr bwMode="auto">
          <a:xfrm>
            <a:off x="6605588" y="4221163"/>
            <a:ext cx="2663825" cy="698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</a:t>
            </a:r>
            <a:r>
              <a:rPr lang="de-DE" sz="1800"/>
              <a:t>languageOf</a:t>
            </a:r>
            <a:br>
              <a:rPr lang="de-DE" sz="1800"/>
            </a:br>
            <a:r>
              <a:rPr lang="de-DE" sz="1800"/>
              <a:t>Expression</a:t>
            </a:r>
            <a:endParaRPr lang="en-GB" sz="1800"/>
          </a:p>
        </p:txBody>
      </p:sp>
      <p:sp>
        <p:nvSpPr>
          <p:cNvPr id="54284" name="Oval 4"/>
          <p:cNvSpPr>
            <a:spLocks noChangeArrowheads="1"/>
          </p:cNvSpPr>
          <p:nvPr/>
        </p:nvSpPr>
        <p:spPr bwMode="auto">
          <a:xfrm>
            <a:off x="5580063" y="5084763"/>
            <a:ext cx="3132137" cy="10810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/>
              <a:t>info:lc/vocabulary/</a:t>
            </a:r>
            <a:br>
              <a:rPr lang="de-DE" sz="1800"/>
            </a:br>
            <a:r>
              <a:rPr lang="de-DE" sz="1800"/>
              <a:t>languages/ger </a:t>
            </a:r>
          </a:p>
        </p:txBody>
      </p:sp>
      <p:cxnSp>
        <p:nvCxnSpPr>
          <p:cNvPr id="54285" name="Gerade Verbindung mit Pfeil 30"/>
          <p:cNvCxnSpPr>
            <a:cxnSpLocks noChangeShapeType="1"/>
            <a:stCxn id="54278" idx="5"/>
            <a:endCxn id="54284" idx="0"/>
          </p:cNvCxnSpPr>
          <p:nvPr/>
        </p:nvCxnSpPr>
        <p:spPr bwMode="auto">
          <a:xfrm rot="16200000" flipH="1">
            <a:off x="6006307" y="3944144"/>
            <a:ext cx="1587500" cy="6937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86" name="Oval 4"/>
          <p:cNvSpPr>
            <a:spLocks noChangeArrowheads="1"/>
          </p:cNvSpPr>
          <p:nvPr/>
        </p:nvSpPr>
        <p:spPr bwMode="auto">
          <a:xfrm>
            <a:off x="755650" y="1125538"/>
            <a:ext cx="3097213" cy="1150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lang="de-DE" sz="1800"/>
          </a:p>
          <a:p>
            <a:pPr algn="ctr">
              <a:buClr>
                <a:srgbClr val="000000"/>
              </a:buClr>
              <a:buSzPct val="100000"/>
            </a:pPr>
            <a:r>
              <a:rPr lang="de-DE" sz="1800"/>
              <a:t>http://istc-international/</a:t>
            </a:r>
            <a:br>
              <a:rPr lang="de-DE" sz="1800"/>
            </a:br>
            <a:r>
              <a:rPr lang="de-DE" sz="1800"/>
              <a:t>A02/2009/000001D5/0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287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BA4AC753-25A5-4B0D-A0AA-1DAB0ACD2505}" type="slidenum">
              <a:rPr lang="de-DE" sz="1000" b="1"/>
              <a:pPr algn="ctr"/>
              <a:t>15</a:t>
            </a:fld>
            <a:endParaRPr lang="de-DE" sz="1000" b="1"/>
          </a:p>
        </p:txBody>
      </p:sp>
      <p:sp>
        <p:nvSpPr>
          <p:cNvPr id="56322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Linked-RDA-Data-Beispiel</a:t>
            </a:r>
            <a:endParaRPr lang="de-DE" b="1"/>
          </a:p>
        </p:txBody>
      </p:sp>
      <p:sp>
        <p:nvSpPr>
          <p:cNvPr id="56323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2874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56324" name="Rectangle 30"/>
          <p:cNvSpPr txBox="1">
            <a:spLocks noChangeArrowheads="1"/>
          </p:cNvSpPr>
          <p:nvPr/>
        </p:nvSpPr>
        <p:spPr bwMode="auto">
          <a:xfrm>
            <a:off x="774700" y="2060575"/>
            <a:ext cx="7593013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</a:pPr>
            <a:endParaRPr lang="de-DE" sz="160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AutoNum type="arabicPeriod"/>
            </a:pPr>
            <a:endParaRPr lang="de-DE" sz="1600"/>
          </a:p>
        </p:txBody>
      </p:sp>
      <p:cxnSp>
        <p:nvCxnSpPr>
          <p:cNvPr id="56325" name="Gerade Verbindung mit Pfeil 24"/>
          <p:cNvCxnSpPr>
            <a:cxnSpLocks noChangeShapeType="1"/>
            <a:endCxn id="56326" idx="0"/>
          </p:cNvCxnSpPr>
          <p:nvPr/>
        </p:nvCxnSpPr>
        <p:spPr bwMode="auto">
          <a:xfrm>
            <a:off x="3852863" y="1881188"/>
            <a:ext cx="1403350" cy="755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563938" y="2636838"/>
            <a:ext cx="338455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http://d-nb.info/</a:t>
            </a:r>
          </a:p>
          <a:p>
            <a:pPr algn="ctr"/>
            <a:r>
              <a:rPr lang="de-DE" sz="1800"/>
              <a:t>expression12345</a:t>
            </a:r>
            <a:endParaRPr lang="en-GB" sz="1800"/>
          </a:p>
        </p:txBody>
      </p:sp>
      <p:sp>
        <p:nvSpPr>
          <p:cNvPr id="56327" name="Oval 21"/>
          <p:cNvSpPr>
            <a:spLocks noChangeArrowheads="1"/>
          </p:cNvSpPr>
          <p:nvPr/>
        </p:nvSpPr>
        <p:spPr bwMode="auto">
          <a:xfrm>
            <a:off x="4572000" y="1773238"/>
            <a:ext cx="2951163" cy="5540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rdarel:</a:t>
            </a:r>
            <a:r>
              <a:rPr lang="de-DE" sz="1800"/>
              <a:t>expressionOfWork</a:t>
            </a:r>
            <a:endParaRPr lang="en-GB" sz="1800"/>
          </a:p>
        </p:txBody>
      </p:sp>
      <p:sp>
        <p:nvSpPr>
          <p:cNvPr id="56328" name="Oval 21"/>
          <p:cNvSpPr>
            <a:spLocks noChangeArrowheads="1"/>
          </p:cNvSpPr>
          <p:nvPr/>
        </p:nvSpPr>
        <p:spPr bwMode="auto">
          <a:xfrm>
            <a:off x="1763713" y="3716338"/>
            <a:ext cx="2411412" cy="69691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/>
              <a:t>rdarel:expression</a:t>
            </a:r>
            <a:br>
              <a:rPr lang="de-DE" sz="1800"/>
            </a:br>
            <a:r>
              <a:rPr lang="de-DE" sz="1800"/>
              <a:t>Manifested</a:t>
            </a:r>
            <a:endParaRPr lang="en-GB" sz="1800"/>
          </a:p>
        </p:txBody>
      </p:sp>
      <p:sp>
        <p:nvSpPr>
          <p:cNvPr id="56329" name="Oval 4"/>
          <p:cNvSpPr>
            <a:spLocks noChangeArrowheads="1"/>
          </p:cNvSpPr>
          <p:nvPr/>
        </p:nvSpPr>
        <p:spPr bwMode="auto">
          <a:xfrm>
            <a:off x="755650" y="5084763"/>
            <a:ext cx="2952750" cy="792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/>
              <a:t>http://d.nb.info/</a:t>
            </a:r>
            <a:br>
              <a:rPr lang="de-DE" sz="1800"/>
            </a:br>
            <a:r>
              <a:rPr lang="de-DE" sz="1800"/>
              <a:t>manifestation678 </a:t>
            </a:r>
          </a:p>
        </p:txBody>
      </p:sp>
      <p:sp>
        <p:nvSpPr>
          <p:cNvPr id="56330" name="Oval 21"/>
          <p:cNvSpPr>
            <a:spLocks noChangeArrowheads="1"/>
          </p:cNvSpPr>
          <p:nvPr/>
        </p:nvSpPr>
        <p:spPr bwMode="auto">
          <a:xfrm>
            <a:off x="3708400" y="5445125"/>
            <a:ext cx="2411413" cy="5540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rda:titleProper</a:t>
            </a:r>
          </a:p>
        </p:txBody>
      </p:sp>
      <p:sp>
        <p:nvSpPr>
          <p:cNvPr id="56331" name="Rectangle 5"/>
          <p:cNvSpPr>
            <a:spLocks noChangeArrowheads="1"/>
          </p:cNvSpPr>
          <p:nvPr/>
        </p:nvSpPr>
        <p:spPr bwMode="auto">
          <a:xfrm>
            <a:off x="6046788" y="5141913"/>
            <a:ext cx="297497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>
                <a:solidFill>
                  <a:schemeClr val="tx2"/>
                </a:solidFill>
              </a:rPr>
              <a:t>Die Tote in der Bibliothek</a:t>
            </a:r>
          </a:p>
        </p:txBody>
      </p:sp>
      <p:cxnSp>
        <p:nvCxnSpPr>
          <p:cNvPr id="56332" name="Gerade Verbindung mit Pfeil 25"/>
          <p:cNvCxnSpPr>
            <a:cxnSpLocks noChangeShapeType="1"/>
            <a:stCxn id="56329" idx="6"/>
            <a:endCxn id="56331" idx="1"/>
          </p:cNvCxnSpPr>
          <p:nvPr/>
        </p:nvCxnSpPr>
        <p:spPr bwMode="auto">
          <a:xfrm flipV="1">
            <a:off x="3708400" y="5467350"/>
            <a:ext cx="2338388" cy="14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6333" name="Gerade Verbindung mit Pfeil 29"/>
          <p:cNvCxnSpPr>
            <a:cxnSpLocks noChangeShapeType="1"/>
            <a:stCxn id="56326" idx="4"/>
            <a:endCxn id="56329" idx="0"/>
          </p:cNvCxnSpPr>
          <p:nvPr/>
        </p:nvCxnSpPr>
        <p:spPr bwMode="auto">
          <a:xfrm rot="5400000">
            <a:off x="3024187" y="2852738"/>
            <a:ext cx="1439863" cy="3024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6334" name="Oval 4"/>
          <p:cNvSpPr>
            <a:spLocks noChangeArrowheads="1"/>
          </p:cNvSpPr>
          <p:nvPr/>
        </p:nvSpPr>
        <p:spPr bwMode="auto">
          <a:xfrm>
            <a:off x="755650" y="1125538"/>
            <a:ext cx="3097213" cy="1150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lang="de-DE" sz="1800"/>
          </a:p>
          <a:p>
            <a:pPr algn="ctr">
              <a:buClr>
                <a:srgbClr val="000000"/>
              </a:buClr>
              <a:buSzPct val="100000"/>
            </a:pPr>
            <a:r>
              <a:rPr lang="de-DE" sz="1800"/>
              <a:t>http://istc-international/</a:t>
            </a:r>
            <a:br>
              <a:rPr lang="de-DE" sz="1800"/>
            </a:br>
            <a:r>
              <a:rPr lang="de-DE" sz="1800"/>
              <a:t>A02/2009/000001D5/0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6335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635000"/>
            <a:ext cx="7593012" cy="777875"/>
          </a:xfrm>
        </p:spPr>
        <p:txBody>
          <a:bodyPr/>
          <a:lstStyle/>
          <a:p>
            <a:pPr eaLnBrk="1" hangingPunct="1"/>
            <a:r>
              <a:rPr lang="de-DE" smtClean="0"/>
              <a:t>Linked Data Service der DNB</a:t>
            </a:r>
            <a:endParaRPr lang="de-DE" smtClean="0">
              <a:solidFill>
                <a:srgbClr val="E62E2E"/>
              </a:solidFill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A43B6979-1EA9-4A4B-9B5F-FB7B452AA4D8}" type="slidenum">
              <a:rPr lang="de-DE" sz="1000" b="1"/>
              <a:pPr algn="ctr"/>
              <a:t>16</a:t>
            </a:fld>
            <a:endParaRPr lang="de-DE" sz="1000" b="1"/>
          </a:p>
        </p:txBody>
      </p:sp>
      <p:sp>
        <p:nvSpPr>
          <p:cNvPr id="58371" name="Rectangle 4"/>
          <p:cNvSpPr txBox="1">
            <a:spLocks noChangeArrowheads="1"/>
          </p:cNvSpPr>
          <p:nvPr/>
        </p:nvSpPr>
        <p:spPr bwMode="auto">
          <a:xfrm>
            <a:off x="774700" y="1341438"/>
            <a:ext cx="759301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 eaLnBrk="0" hangingPunct="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endParaRPr lang="de-DE" sz="2000"/>
          </a:p>
          <a:p>
            <a:pPr marL="361950" indent="-361950" eaLnBrk="0" hangingPunct="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r>
              <a:rPr lang="de-DE" sz="2000"/>
              <a:t>Umsetzung von</a:t>
            </a:r>
          </a:p>
          <a:p>
            <a:pPr marL="898525" lvl="1" indent="-357188" eaLnBrk="0" hangingPunct="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r>
              <a:rPr lang="de-DE" sz="2000"/>
              <a:t>individualisierten Personen (PND)</a:t>
            </a:r>
          </a:p>
          <a:p>
            <a:pPr marL="898525" lvl="1" indent="-357188" eaLnBrk="0" hangingPunct="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r>
              <a:rPr lang="de-DE" sz="2000"/>
              <a:t>Körperschaften (GKD)</a:t>
            </a:r>
          </a:p>
          <a:p>
            <a:pPr marL="898525" lvl="1" indent="-357188" eaLnBrk="0" hangingPunct="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r>
              <a:rPr lang="de-DE" sz="2000"/>
              <a:t>Sachschlagwörtern (SWD)</a:t>
            </a:r>
          </a:p>
          <a:p>
            <a:pPr marL="898525" lvl="1" indent="-357188" eaLnBrk="0" hangingPunct="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r>
              <a:rPr lang="de-DE" sz="2000"/>
              <a:t>DDC-Sachgruppen und DDC deutsch</a:t>
            </a:r>
          </a:p>
          <a:p>
            <a:pPr marL="898525" lvl="1" indent="-357188" eaLnBrk="0" hangingPunct="0">
              <a:lnSpc>
                <a:spcPct val="200000"/>
              </a:lnSpc>
              <a:spcBef>
                <a:spcPct val="20000"/>
              </a:spcBef>
              <a:buFontTx/>
              <a:buChar char="-"/>
            </a:pPr>
            <a:r>
              <a:rPr lang="de-DE" sz="2000"/>
              <a:t>CrissCross-Relationen</a:t>
            </a:r>
          </a:p>
        </p:txBody>
      </p:sp>
      <p:sp>
        <p:nvSpPr>
          <p:cNvPr id="58372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Verlinkungen und Zahlen</a:t>
            </a:r>
          </a:p>
        </p:txBody>
      </p:sp>
      <p:sp>
        <p:nvSpPr>
          <p:cNvPr id="60418" name="Rectangle 28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22D01E2-8521-4EF7-BE5A-5C34376EFDD9}" type="slidenum">
              <a:rPr lang="en-US" sz="1000" b="1"/>
              <a:pPr algn="ctr"/>
              <a:t>17</a:t>
            </a:fld>
            <a:endParaRPr lang="en-US" sz="1000" b="1"/>
          </a:p>
        </p:txBody>
      </p:sp>
      <p:sp>
        <p:nvSpPr>
          <p:cNvPr id="65" name="Rectangle 30"/>
          <p:cNvSpPr txBox="1">
            <a:spLocks noChangeArrowheads="1"/>
          </p:cNvSpPr>
          <p:nvPr/>
        </p:nvSpPr>
        <p:spPr bwMode="auto">
          <a:xfrm>
            <a:off x="900113" y="1484313"/>
            <a:ext cx="75930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ct val="150000"/>
              </a:lnSpc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2000" kern="0" dirty="0" err="1">
                <a:latin typeface="+mn-lt"/>
                <a:cs typeface="+mn-cs"/>
              </a:rPr>
              <a:t>Normdatensätze</a:t>
            </a:r>
            <a:endParaRPr lang="en-US" sz="2000" kern="0" dirty="0">
              <a:latin typeface="+mn-lt"/>
              <a:cs typeface="+mn-cs"/>
            </a:endParaRP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>
                <a:latin typeface="+mn-lt"/>
                <a:cs typeface="+mn-cs"/>
              </a:rPr>
              <a:t>Individualisierte</a:t>
            </a:r>
            <a:r>
              <a:rPr lang="en-US" sz="1600" kern="0" dirty="0">
                <a:latin typeface="+mn-lt"/>
                <a:cs typeface="+mn-cs"/>
              </a:rPr>
              <a:t> </a:t>
            </a:r>
            <a:r>
              <a:rPr lang="en-US" sz="1600" kern="0" dirty="0" err="1">
                <a:latin typeface="+mn-lt"/>
                <a:cs typeface="+mn-cs"/>
              </a:rPr>
              <a:t>Personen</a:t>
            </a:r>
            <a:r>
              <a:rPr lang="en-US" sz="1600" kern="0" dirty="0">
                <a:latin typeface="+mn-lt"/>
                <a:cs typeface="+mn-cs"/>
              </a:rPr>
              <a:t> </a:t>
            </a:r>
            <a:r>
              <a:rPr lang="en-US" sz="1600" kern="0" dirty="0">
                <a:latin typeface="+mn-lt"/>
                <a:cs typeface="+mn-cs"/>
              </a:rPr>
              <a:t>(</a:t>
            </a:r>
            <a:r>
              <a:rPr lang="en-US" sz="1600" dirty="0">
                <a:cs typeface="Times New Roman" pitchFamily="18" charset="0"/>
              </a:rPr>
              <a:t>1.797.911</a:t>
            </a:r>
            <a:r>
              <a:rPr lang="en-US" sz="1600" kern="0" dirty="0">
                <a:latin typeface="+mn-lt"/>
                <a:cs typeface="+mn-cs"/>
              </a:rPr>
              <a:t>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>
                <a:latin typeface="+mn-lt"/>
                <a:cs typeface="+mn-cs"/>
              </a:rPr>
              <a:t>Körperschaften</a:t>
            </a:r>
            <a:r>
              <a:rPr lang="en-US" sz="1600" kern="0" dirty="0">
                <a:latin typeface="+mn-lt"/>
                <a:cs typeface="+mn-cs"/>
              </a:rPr>
              <a:t> (</a:t>
            </a:r>
            <a:r>
              <a:rPr lang="en-US" sz="1600" dirty="0">
                <a:cs typeface="Times New Roman" pitchFamily="18" charset="0"/>
              </a:rPr>
              <a:t>1.320.711</a:t>
            </a:r>
            <a:r>
              <a:rPr lang="en-US" sz="1600" kern="0" dirty="0">
                <a:latin typeface="+mn-lt"/>
                <a:cs typeface="+mn-cs"/>
              </a:rPr>
              <a:t>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>
                <a:latin typeface="+mn-lt"/>
                <a:cs typeface="+mn-cs"/>
              </a:rPr>
              <a:t>Sachschlagwörter</a:t>
            </a:r>
            <a:r>
              <a:rPr lang="en-US" sz="1600" kern="0" dirty="0">
                <a:latin typeface="+mn-lt"/>
                <a:cs typeface="+mn-cs"/>
              </a:rPr>
              <a:t> (</a:t>
            </a:r>
            <a:r>
              <a:rPr lang="en-US" sz="1600" dirty="0">
                <a:cs typeface="Times New Roman" pitchFamily="18" charset="0"/>
              </a:rPr>
              <a:t>187.743</a:t>
            </a:r>
            <a:r>
              <a:rPr lang="en-US" sz="1600" kern="0" dirty="0">
                <a:latin typeface="+mn-lt"/>
                <a:cs typeface="+mn-cs"/>
              </a:rPr>
              <a:t>)</a:t>
            </a:r>
            <a:endParaRPr lang="en-US" sz="1600" kern="0" dirty="0">
              <a:latin typeface="+mn-lt"/>
              <a:cs typeface="+mn-cs"/>
            </a:endParaRP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2000" kern="0" dirty="0">
                <a:latin typeface="+mn-lt"/>
                <a:cs typeface="+mn-cs"/>
              </a:rPr>
              <a:t>Interne </a:t>
            </a:r>
            <a:r>
              <a:rPr lang="en-US" sz="2000" kern="0" dirty="0" err="1">
                <a:latin typeface="+mn-lt"/>
                <a:cs typeface="+mn-cs"/>
              </a:rPr>
              <a:t>Verlinkungen</a:t>
            </a:r>
            <a:endParaRPr lang="en-US" sz="2000" kern="0" dirty="0">
              <a:latin typeface="+mn-lt"/>
              <a:cs typeface="+mn-cs"/>
            </a:endParaRP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Personen</a:t>
            </a:r>
            <a:r>
              <a:rPr lang="en-US" sz="1600" kern="0" dirty="0"/>
              <a:t> -&gt; </a:t>
            </a:r>
            <a:r>
              <a:rPr lang="en-US" sz="1600" kern="0" dirty="0" err="1"/>
              <a:t>Personen</a:t>
            </a:r>
            <a:r>
              <a:rPr lang="en-US" sz="1600" kern="0" dirty="0"/>
              <a:t> 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Personen</a:t>
            </a:r>
            <a:r>
              <a:rPr lang="en-US" sz="1600" kern="0" dirty="0"/>
              <a:t> -&gt; </a:t>
            </a:r>
            <a:r>
              <a:rPr lang="en-US" sz="1600" kern="0" dirty="0" err="1"/>
              <a:t>Körperschaften</a:t>
            </a:r>
            <a:endParaRPr lang="en-US" sz="1600" kern="0" dirty="0"/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Personen</a:t>
            </a:r>
            <a:r>
              <a:rPr lang="en-US" sz="1600" kern="0" dirty="0"/>
              <a:t> -&gt; </a:t>
            </a:r>
            <a:r>
              <a:rPr lang="en-US" sz="1600" kern="0" dirty="0" err="1"/>
              <a:t>Sachschlagwörter</a:t>
            </a:r>
            <a:r>
              <a:rPr lang="en-US" sz="1600" kern="0" dirty="0"/>
              <a:t> (</a:t>
            </a:r>
            <a:r>
              <a:rPr lang="en-US" sz="1600" dirty="0">
                <a:cs typeface="Times New Roman" pitchFamily="18" charset="0"/>
              </a:rPr>
              <a:t>1.059.570</a:t>
            </a:r>
            <a:r>
              <a:rPr lang="en-US" sz="1600" kern="0" dirty="0"/>
              <a:t>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Körperschaften</a:t>
            </a:r>
            <a:r>
              <a:rPr lang="en-US" sz="1600" kern="0" dirty="0"/>
              <a:t> -&gt; </a:t>
            </a:r>
            <a:r>
              <a:rPr lang="en-US" sz="1600" kern="0" dirty="0" err="1"/>
              <a:t>Körperschaften</a:t>
            </a:r>
            <a:endParaRPr lang="en-US" sz="1600" kern="0" dirty="0"/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Körperschaften</a:t>
            </a:r>
            <a:r>
              <a:rPr lang="en-US" sz="1600" kern="0" dirty="0"/>
              <a:t> -&gt; </a:t>
            </a:r>
            <a:r>
              <a:rPr lang="en-US" sz="1600" kern="0" dirty="0" err="1"/>
              <a:t>Personen</a:t>
            </a:r>
            <a:endParaRPr lang="en-US" sz="1600" kern="0" dirty="0"/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Körperschaften</a:t>
            </a:r>
            <a:r>
              <a:rPr lang="en-US" sz="1600" kern="0" dirty="0"/>
              <a:t> -&gt; </a:t>
            </a:r>
            <a:r>
              <a:rPr lang="en-US" sz="1600" kern="0" dirty="0" err="1"/>
              <a:t>Sachschlagwörter</a:t>
            </a:r>
            <a:endParaRPr lang="en-US" sz="1600" kern="0" dirty="0"/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Sachschlagwörter</a:t>
            </a:r>
            <a:r>
              <a:rPr lang="en-US" sz="1600" kern="0" dirty="0"/>
              <a:t> -&gt; </a:t>
            </a:r>
            <a:r>
              <a:rPr lang="en-US" sz="1600" kern="0" dirty="0" err="1"/>
              <a:t>Sachschlagwörter</a:t>
            </a:r>
            <a:endParaRPr lang="en-US" sz="1600" kern="0" dirty="0"/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2000" kern="0" dirty="0" err="1">
                <a:latin typeface="+mn-lt"/>
                <a:cs typeface="+mn-cs"/>
              </a:rPr>
              <a:t>Externe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/>
              <a:t>Verlinkungen</a:t>
            </a:r>
            <a:endParaRPr lang="en-US" sz="2000" kern="0" dirty="0">
              <a:latin typeface="+mn-lt"/>
              <a:cs typeface="+mn-cs"/>
            </a:endParaRP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/>
              <a:t>Wikipedia (123.569)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 err="1"/>
              <a:t>DBpedia</a:t>
            </a:r>
            <a:r>
              <a:rPr lang="en-US" sz="1600" kern="0" dirty="0"/>
              <a:t> (40.136)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/>
              <a:t>VIAF (1.786.975)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/>
              <a:t>LCSH (37.547</a:t>
            </a:r>
            <a:r>
              <a:rPr lang="en-US" sz="1600" kern="0" dirty="0"/>
              <a:t>)</a:t>
            </a:r>
          </a:p>
          <a:p>
            <a:pPr marL="819150" lvl="1" indent="-361950">
              <a:spcBef>
                <a:spcPts val="0"/>
              </a:spcBef>
              <a:buFont typeface="Verdana" pitchFamily="34" charset="0"/>
              <a:buChar char="–"/>
              <a:defRPr/>
            </a:pPr>
            <a:r>
              <a:rPr lang="en-US" sz="1600" kern="0" dirty="0"/>
              <a:t>RAMEAU (28.249)</a:t>
            </a:r>
            <a:endParaRPr lang="en-US" sz="1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de-DE" sz="1000" b="1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r>
              <a:rPr lang="de-DE" smtClean="0"/>
              <a:t>Beschreibung Personen - RDA</a:t>
            </a:r>
          </a:p>
        </p:txBody>
      </p:sp>
      <p:graphicFrame>
        <p:nvGraphicFramePr>
          <p:cNvPr id="14434" name="Group 98"/>
          <p:cNvGraphicFramePr>
            <a:graphicFrameLocks noGrp="1"/>
          </p:cNvGraphicFramePr>
          <p:nvPr/>
        </p:nvGraphicFramePr>
        <p:xfrm>
          <a:off x="684213" y="1484313"/>
          <a:ext cx="8064500" cy="5059362"/>
        </p:xfrm>
        <a:graphic>
          <a:graphicData uri="http://schemas.openxmlformats.org/drawingml/2006/table">
            <a:tbl>
              <a:tblPr/>
              <a:tblGrid>
                <a:gridCol w="508000"/>
                <a:gridCol w="3619500"/>
                <a:gridCol w="476250"/>
                <a:gridCol w="346075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attributes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for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person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Address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The Person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Name Of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Affiliation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Preferred Name For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Biographical Information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Variant Name For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Cataloguers Note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Note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Country Associated With The Person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Designation Associated With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Associated With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Place Of Birth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Of Birth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Place Of Death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Of Death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Place Of Residence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Period Of Activity Of The Person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Profession or Occupation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Field Of Activity Of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Source Consulted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Fuller Form Of Name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Status Of Identification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Gender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Title Of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Identifier For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Undifferentiated Name Indicator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Language Of The Person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62546" name="Grafik 24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25590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47" name="Grafik 25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40767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48" name="Grafik 26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438626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49" name="Grafik 27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4708525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0" name="Grafik 28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0228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1" name="Grafik 29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6642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2" name="Grafik 30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97693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3" name="Grafik 31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62928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4" name="Grafik 33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374808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5" name="Grafik 35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407828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6" name="Grafik 36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438626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7" name="Grafik 37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471011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8" name="Grafik 39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5665788"/>
            <a:ext cx="165100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9" name="Grafik 33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900113" y="335756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60" name="Grafik 33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5014913" y="25717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61" name="Grafik 33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5014913" y="224631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62" name="Rechteck 21"/>
          <p:cNvSpPr>
            <a:spLocks noChangeArrowheads="1"/>
          </p:cNvSpPr>
          <p:nvPr/>
        </p:nvSpPr>
        <p:spPr bwMode="auto">
          <a:xfrm>
            <a:off x="211138" y="6386513"/>
            <a:ext cx="3683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32400">
            <a:spAutoFit/>
          </a:bodyPr>
          <a:lstStyle/>
          <a:p>
            <a:pPr>
              <a:spcBef>
                <a:spcPct val="20000"/>
              </a:spcBef>
            </a:pPr>
            <a:fld id="{7D148505-9CA1-424E-87A2-BDEBC749F0B7}" type="slidenum">
              <a:rPr lang="de-DE" sz="1000" b="1"/>
              <a:pPr>
                <a:spcBef>
                  <a:spcPct val="20000"/>
                </a:spcBef>
              </a:pPr>
              <a:t>18</a:t>
            </a:fld>
            <a:endParaRPr lang="de-D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23CF8D17-EF2B-4F55-AAFB-9E0BC5CC7A5C}" type="slidenum">
              <a:rPr lang="de-DE" sz="1000" b="1"/>
              <a:pPr algn="ctr">
                <a:spcBef>
                  <a:spcPct val="20000"/>
                </a:spcBef>
              </a:pPr>
              <a:t>19</a:t>
            </a:fld>
            <a:endParaRPr lang="de-DE" sz="1000" b="1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r>
              <a:rPr lang="de-DE" smtClean="0"/>
              <a:t>Beschreibung Personen - RDA</a:t>
            </a:r>
          </a:p>
        </p:txBody>
      </p:sp>
      <p:graphicFrame>
        <p:nvGraphicFramePr>
          <p:cNvPr id="15431" name="Group 71"/>
          <p:cNvGraphicFramePr>
            <a:graphicFrameLocks noGrp="1"/>
          </p:cNvGraphicFramePr>
          <p:nvPr/>
        </p:nvGraphicFramePr>
        <p:xfrm>
          <a:off x="2339975" y="1484313"/>
          <a:ext cx="4418013" cy="4119562"/>
        </p:xfrm>
        <a:graphic>
          <a:graphicData uri="http://schemas.openxmlformats.org/drawingml/2006/table">
            <a:tbl>
              <a:tblPr/>
              <a:tblGrid>
                <a:gridCol w="508000"/>
                <a:gridCol w="3619500"/>
                <a:gridCol w="193675"/>
                <a:gridCol w="9740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relationships for the person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Related Corporate Body (Person)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Employee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Group member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Incumbent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Sponsor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Related Family (Person)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Family member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Progenitor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Related Person (Person)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Alternate identity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Real identity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64579" name="Grafik 22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19494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80" name="Grafik 27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4708525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81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Line 2"/>
          <p:cNvSpPr>
            <a:spLocks noChangeShapeType="1"/>
          </p:cNvSpPr>
          <p:nvPr/>
        </p:nvSpPr>
        <p:spPr bwMode="auto">
          <a:xfrm>
            <a:off x="1187450" y="2276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692150"/>
            <a:ext cx="6911975" cy="417513"/>
          </a:xfrm>
        </p:spPr>
        <p:txBody>
          <a:bodyPr/>
          <a:lstStyle/>
          <a:p>
            <a:pPr eaLnBrk="1" hangingPunct="1"/>
            <a:r>
              <a:rPr lang="en-US" smtClean="0"/>
              <a:t>Linked Library Data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4896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F961D90-AD73-41BB-B765-342ECA654FA0}" type="slidenum">
              <a:rPr lang="de-DE" sz="1000" b="1"/>
              <a:pPr algn="ctr"/>
              <a:t>2</a:t>
            </a:fld>
            <a:endParaRPr lang="de-DE" sz="1000" b="1"/>
          </a:p>
        </p:txBody>
      </p:sp>
      <p:cxnSp>
        <p:nvCxnSpPr>
          <p:cNvPr id="29700" name="Gerade Verbindung 10"/>
          <p:cNvCxnSpPr>
            <a:cxnSpLocks noChangeShapeType="1"/>
          </p:cNvCxnSpPr>
          <p:nvPr/>
        </p:nvCxnSpPr>
        <p:spPr bwMode="auto">
          <a:xfrm rot="5400000">
            <a:off x="-1296988" y="4184651"/>
            <a:ext cx="4537075" cy="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29701" name="Rectangle 30"/>
          <p:cNvSpPr txBox="1">
            <a:spLocks noChangeArrowheads="1"/>
          </p:cNvSpPr>
          <p:nvPr/>
        </p:nvSpPr>
        <p:spPr bwMode="auto">
          <a:xfrm>
            <a:off x="827088" y="1628775"/>
            <a:ext cx="7593012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8"/>
              </a:spcBef>
            </a:pPr>
            <a:endParaRPr lang="de-DE" sz="1600"/>
          </a:p>
        </p:txBody>
      </p:sp>
      <p:sp>
        <p:nvSpPr>
          <p:cNvPr id="29702" name="Rectangle 30"/>
          <p:cNvSpPr txBox="1">
            <a:spLocks noChangeArrowheads="1"/>
          </p:cNvSpPr>
          <p:nvPr/>
        </p:nvSpPr>
        <p:spPr bwMode="auto">
          <a:xfrm>
            <a:off x="979488" y="1484313"/>
            <a:ext cx="75930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r>
              <a:rPr lang="de-DE" sz="2000"/>
              <a:t>öffentlich zugängliches Netz von strukturierten Informationen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r>
              <a:rPr lang="de-DE" sz="1800"/>
              <a:t>ermöglichen von Suchabfragen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r>
              <a:rPr lang="de-DE" sz="2000"/>
              <a:t>Nachnutzung bereits erschlossener Entitäten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Tx/>
              <a:buChar char="-"/>
            </a:pPr>
            <a:r>
              <a:rPr lang="de-DE" sz="1800">
                <a:sym typeface="Wingdings" pitchFamily="2" charset="2"/>
              </a:rPr>
              <a:t>Ausbau kooperativer Katalogisierung</a:t>
            </a:r>
            <a:endParaRPr lang="de-DE" sz="1800"/>
          </a:p>
          <a:p>
            <a:pPr marL="819150" lvl="1" indent="-361950">
              <a:lnSpc>
                <a:spcPts val="2400"/>
              </a:lnSpc>
              <a:buFontTx/>
              <a:buChar char="-"/>
            </a:pPr>
            <a:r>
              <a:rPr lang="de-DE" sz="1800"/>
              <a:t>Vermeidung bzw. Reduzierung redundanter Informationen</a:t>
            </a:r>
          </a:p>
          <a:p>
            <a:pPr marL="819150" lvl="1" indent="-361950">
              <a:lnSpc>
                <a:spcPts val="2400"/>
              </a:lnSpc>
            </a:pPr>
            <a:endParaRPr lang="de-DE" sz="1800"/>
          </a:p>
          <a:p>
            <a:pPr marL="361950" indent="-361950">
              <a:lnSpc>
                <a:spcPts val="2400"/>
              </a:lnSpc>
              <a:buFontTx/>
              <a:buChar char="-"/>
            </a:pPr>
            <a:r>
              <a:rPr lang="de-DE" sz="2000">
                <a:sym typeface="Wingdings" pitchFamily="2" charset="2"/>
              </a:rPr>
              <a:t>Bereitstellung von Bibliotheksdaten für nicht-bibliothekarische Community</a:t>
            </a:r>
          </a:p>
          <a:p>
            <a:pPr marL="361950" indent="-361950">
              <a:lnSpc>
                <a:spcPts val="2400"/>
              </a:lnSpc>
              <a:buFontTx/>
              <a:buChar char="-"/>
            </a:pPr>
            <a:endParaRPr lang="de-DE" sz="2000"/>
          </a:p>
          <a:p>
            <a:pPr marL="361950" indent="-361950">
              <a:lnSpc>
                <a:spcPts val="2400"/>
              </a:lnSpc>
              <a:buFontTx/>
              <a:buChar char="-"/>
            </a:pPr>
            <a:r>
              <a:rPr lang="de-DE" sz="2000"/>
              <a:t>automatisierte Datenanreicherung von Bibliotheksdaten durch externe Daten</a:t>
            </a:r>
            <a:endParaRPr lang="de-DE" sz="2000">
              <a:sym typeface="Wingdings" pitchFamily="2" charset="2"/>
            </a:endParaRPr>
          </a:p>
          <a:p>
            <a:pPr marL="361950" indent="-361950">
              <a:spcBef>
                <a:spcPts val="388"/>
              </a:spcBef>
              <a:buFontTx/>
              <a:buChar char="-"/>
            </a:pPr>
            <a:endParaRPr lang="de-DE" sz="1600"/>
          </a:p>
        </p:txBody>
      </p:sp>
      <p:sp>
        <p:nvSpPr>
          <p:cNvPr id="29703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9191F49F-E36C-4DF2-98CC-59955FB9FAEA}" type="slidenum">
              <a:rPr lang="de-DE" sz="1000" b="1"/>
              <a:pPr algn="ctr">
                <a:spcBef>
                  <a:spcPct val="20000"/>
                </a:spcBef>
              </a:pPr>
              <a:t>20</a:t>
            </a:fld>
            <a:endParaRPr lang="de-DE" sz="1000" b="1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827088" y="719138"/>
            <a:ext cx="6697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Beschreibung </a:t>
            </a:r>
          </a:p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Personen - DNB</a:t>
            </a:r>
          </a:p>
        </p:txBody>
      </p:sp>
      <p:sp>
        <p:nvSpPr>
          <p:cNvPr id="66563" name="Rectangle 6"/>
          <p:cNvSpPr>
            <a:spLocks noChangeArrowheads="1"/>
          </p:cNvSpPr>
          <p:nvPr/>
        </p:nvSpPr>
        <p:spPr bwMode="auto">
          <a:xfrm>
            <a:off x="4143375" y="171450"/>
            <a:ext cx="3024188" cy="488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20000"/>
              </a:spcBef>
            </a:pPr>
            <a:r>
              <a:rPr lang="de-DE" sz="1400" b="1"/>
              <a:t>Person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4143375" y="458788"/>
            <a:ext cx="3024188" cy="62849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/>
          <a:lstStyle/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gnd:preferredNameForThePerson</a:t>
            </a:r>
            <a:r>
              <a:rPr lang="de-DE" sz="1100" dirty="0">
                <a:solidFill>
                  <a:srgbClr val="1015EA"/>
                </a:solidFill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gnd:variantNameForThePerson</a:t>
            </a:r>
            <a:endParaRPr lang="de-DE" sz="11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rdaGr2:titleOfThePerson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gnd:academicTitleOfThePerson</a:t>
            </a:r>
            <a:endParaRPr lang="de-DE" sz="11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gnd:studyPathsOfThePerson</a:t>
            </a:r>
            <a:endParaRPr lang="de-DE" sz="11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rdaGr2:identifierForThePerson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gnd:invalidIdentifierForThePerson</a:t>
            </a:r>
            <a:endParaRPr lang="de-DE" sz="11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rdaGr2:gender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rdaGr2:dateOfBirth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rdaGr2:dateOfDeath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rdaGr2:placeOfBirth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rdaGr2:placeOfDeath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rdaGr2:placeOfResidence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1015EA"/>
                </a:solidFill>
              </a:rPr>
              <a:t>gnd:countryCodeForThePerson</a:t>
            </a:r>
            <a:endParaRPr lang="de-DE" sz="1100" dirty="0"/>
          </a:p>
          <a:p>
            <a:pPr>
              <a:spcBef>
                <a:spcPct val="20000"/>
              </a:spcBef>
              <a:defRPr/>
            </a:pPr>
            <a:r>
              <a:rPr lang="en-US" sz="1100" dirty="0"/>
              <a:t>rdaGr2:languageOfThePerson</a:t>
            </a:r>
            <a:endParaRPr lang="de-DE" sz="1100" dirty="0"/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rdaGr2:periodOfActivityOfThePerson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rdaGr2:biographicalInformation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/>
              <a:t>rdaGr2:professionOrOccupation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>
                <a:solidFill>
                  <a:srgbClr val="1015EA"/>
                </a:solidFill>
              </a:rPr>
              <a:t>gnd:functionOfThePerson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>
                <a:solidFill>
                  <a:srgbClr val="1015EA"/>
                </a:solidFill>
              </a:rPr>
              <a:t>gnd:publicationOfThePerson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rgbClr val="FFC000"/>
                </a:solidFill>
              </a:rPr>
              <a:t>foaf:homepage</a:t>
            </a:r>
            <a:endParaRPr lang="de-DE" sz="1100" dirty="0">
              <a:solidFill>
                <a:srgbClr val="FFC000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100" dirty="0">
                <a:solidFill>
                  <a:srgbClr val="FFC000"/>
                </a:solidFill>
              </a:rPr>
              <a:t>foaf:page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>
                <a:solidFill>
                  <a:srgbClr val="FF0000"/>
                </a:solidFill>
              </a:rPr>
              <a:t>rdaRelGr2:relatedPersonPerson</a:t>
            </a: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</a:t>
            </a:r>
            <a:r>
              <a:rPr lang="en-US" sz="1100" dirty="0">
                <a:solidFill>
                  <a:srgbClr val="00B050"/>
                </a:solidFill>
              </a:rPr>
              <a:t>:</a:t>
            </a:r>
            <a:r>
              <a:rPr lang="en-US" sz="1100" dirty="0" err="1">
                <a:solidFill>
                  <a:srgbClr val="00B050"/>
                </a:solidFill>
              </a:rPr>
              <a:t>spouseOf</a:t>
            </a:r>
            <a:endParaRPr lang="de-DE" sz="1100" dirty="0">
              <a:solidFill>
                <a:srgbClr val="00B050"/>
              </a:solidFill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relationship:</a:t>
            </a:r>
            <a:r>
              <a:rPr lang="en-US" sz="1100" dirty="0" err="1">
                <a:solidFill>
                  <a:srgbClr val="00B050"/>
                </a:solidFill>
              </a:rPr>
              <a:t>parentOf</a:t>
            </a:r>
            <a:endParaRPr lang="de-DE" sz="1100" dirty="0">
              <a:solidFill>
                <a:srgbClr val="00B050"/>
              </a:solidFill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relationship:</a:t>
            </a:r>
            <a:r>
              <a:rPr lang="en-US" sz="1100" dirty="0" err="1">
                <a:solidFill>
                  <a:srgbClr val="00B050"/>
                </a:solidFill>
              </a:rPr>
              <a:t>siblingOf</a:t>
            </a:r>
            <a:endParaRPr lang="de-DE" sz="1100" dirty="0">
              <a:solidFill>
                <a:srgbClr val="00B050"/>
              </a:solidFill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relationship:</a:t>
            </a:r>
            <a:r>
              <a:rPr lang="de-DE" sz="1100" dirty="0" err="1">
                <a:solidFill>
                  <a:srgbClr val="00B050"/>
                </a:solidFill>
              </a:rPr>
              <a:t>childOf</a:t>
            </a:r>
            <a:endParaRPr lang="de-DE" sz="1100" dirty="0">
              <a:solidFill>
                <a:srgbClr val="00B050"/>
              </a:solidFill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relationship:</a:t>
            </a:r>
            <a:r>
              <a:rPr lang="de-DE" sz="1100" dirty="0" err="1">
                <a:solidFill>
                  <a:srgbClr val="00B050"/>
                </a:solidFill>
              </a:rPr>
              <a:t>grandparentOf</a:t>
            </a:r>
            <a:endParaRPr lang="de-DE" sz="1100" dirty="0">
              <a:solidFill>
                <a:srgbClr val="00B050"/>
              </a:solidFill>
            </a:endParaRPr>
          </a:p>
          <a:p>
            <a:pPr hangingPunct="0">
              <a:spcBef>
                <a:spcPct val="20000"/>
              </a:spcBef>
              <a:defRPr/>
            </a:pPr>
            <a:r>
              <a:rPr lang="en-GB" sz="1100" dirty="0">
                <a:solidFill>
                  <a:srgbClr val="00B050"/>
                </a:solidFill>
              </a:rPr>
              <a:t>relationship</a:t>
            </a:r>
            <a:r>
              <a:rPr lang="de-DE" sz="1100" dirty="0">
                <a:solidFill>
                  <a:srgbClr val="00B050"/>
                </a:solidFill>
              </a:rPr>
              <a:t>:</a:t>
            </a:r>
            <a:r>
              <a:rPr lang="de-DE" sz="1100" dirty="0" err="1">
                <a:solidFill>
                  <a:srgbClr val="00B050"/>
                </a:solidFill>
              </a:rPr>
              <a:t>grandchildOf</a:t>
            </a:r>
            <a:endParaRPr lang="de-DE" sz="1100" dirty="0">
              <a:solidFill>
                <a:srgbClr val="00B050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1100" dirty="0">
                <a:solidFill>
                  <a:srgbClr val="FF0000"/>
                </a:solidFill>
              </a:rPr>
              <a:t>rdaRelGr2:relatedCorporateBodyPerson</a:t>
            </a:r>
          </a:p>
          <a:p>
            <a:pPr>
              <a:spcBef>
                <a:spcPct val="20000"/>
              </a:spcBef>
              <a:defRPr/>
            </a:pPr>
            <a:r>
              <a:rPr lang="de-DE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owl:sameAs</a:t>
            </a:r>
            <a:endParaRPr lang="de-DE" sz="11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565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528138F5-60C3-4597-B39B-702EE0F922F3}" type="slidenum">
              <a:rPr lang="de-DE" sz="1000" b="1"/>
              <a:pPr algn="ctr">
                <a:spcBef>
                  <a:spcPct val="20000"/>
                </a:spcBef>
              </a:pPr>
              <a:t>21</a:t>
            </a:fld>
            <a:endParaRPr lang="de-DE" sz="1000" b="1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Abbildung von Namensbestandteilen</a:t>
            </a:r>
            <a:endParaRPr lang="de-DE" smtClean="0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827088" y="2420938"/>
            <a:ext cx="3097212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20000"/>
              </a:spcBef>
            </a:pPr>
            <a:r>
              <a:rPr lang="de-DE" sz="1400" b="1"/>
              <a:t>Person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827088" y="2708275"/>
            <a:ext cx="3097212" cy="1079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spcBef>
                <a:spcPct val="20000"/>
              </a:spcBef>
            </a:pPr>
            <a:r>
              <a:rPr lang="de-DE" sz="1400" i="1"/>
              <a:t> …</a:t>
            </a:r>
          </a:p>
          <a:p>
            <a:pPr>
              <a:spcBef>
                <a:spcPct val="20000"/>
              </a:spcBef>
            </a:pPr>
            <a:r>
              <a:rPr lang="de-DE" sz="1400"/>
              <a:t> gnd:preferredNameForThePerson </a:t>
            </a:r>
          </a:p>
          <a:p>
            <a:pPr>
              <a:spcBef>
                <a:spcPct val="20000"/>
              </a:spcBef>
            </a:pPr>
            <a:r>
              <a:rPr lang="de-DE" sz="1400"/>
              <a:t> gnd:variantNameForThePerson</a:t>
            </a:r>
          </a:p>
          <a:p>
            <a:pPr>
              <a:spcBef>
                <a:spcPct val="20000"/>
              </a:spcBef>
            </a:pPr>
            <a:r>
              <a:rPr lang="de-DE" sz="1400"/>
              <a:t> …</a:t>
            </a:r>
          </a:p>
        </p:txBody>
      </p:sp>
      <p:sp>
        <p:nvSpPr>
          <p:cNvPr id="68613" name="Rectangle 6"/>
          <p:cNvSpPr>
            <a:spLocks noChangeArrowheads="1"/>
          </p:cNvSpPr>
          <p:nvPr/>
        </p:nvSpPr>
        <p:spPr bwMode="auto">
          <a:xfrm>
            <a:off x="6516688" y="2276475"/>
            <a:ext cx="2232025" cy="18669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20000"/>
              </a:spcBef>
            </a:pPr>
            <a:r>
              <a:rPr lang="de-DE" sz="1400" b="1"/>
              <a:t>NameOfPerson</a:t>
            </a:r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6516688" y="2565400"/>
            <a:ext cx="2232025" cy="1792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spcBef>
                <a:spcPct val="20000"/>
              </a:spcBef>
            </a:pPr>
            <a:r>
              <a:rPr lang="de-DE" sz="1400"/>
              <a:t> gnd:usedRules </a:t>
            </a:r>
          </a:p>
          <a:p>
            <a:pPr>
              <a:spcBef>
                <a:spcPct val="20000"/>
              </a:spcBef>
            </a:pPr>
            <a:r>
              <a:rPr lang="de-DE" sz="1400"/>
              <a:t> gnd:personalName </a:t>
            </a:r>
          </a:p>
          <a:p>
            <a:pPr>
              <a:spcBef>
                <a:spcPct val="20000"/>
              </a:spcBef>
            </a:pPr>
            <a:r>
              <a:rPr lang="de-DE" sz="1400"/>
              <a:t> gnd:forename </a:t>
            </a:r>
          </a:p>
          <a:p>
            <a:pPr>
              <a:spcBef>
                <a:spcPct val="20000"/>
              </a:spcBef>
            </a:pPr>
            <a:r>
              <a:rPr lang="de-DE" sz="1400"/>
              <a:t> gnd:surname</a:t>
            </a:r>
          </a:p>
          <a:p>
            <a:pPr>
              <a:spcBef>
                <a:spcPct val="20000"/>
              </a:spcBef>
            </a:pPr>
            <a:r>
              <a:rPr lang="de-DE" sz="1400"/>
              <a:t> gnd:prefix</a:t>
            </a:r>
          </a:p>
          <a:p>
            <a:pPr>
              <a:spcBef>
                <a:spcPct val="20000"/>
              </a:spcBef>
            </a:pPr>
            <a:r>
              <a:rPr lang="de-DE" sz="1400"/>
              <a:t> gnd:qualifier</a:t>
            </a:r>
          </a:p>
          <a:p>
            <a:pPr>
              <a:spcBef>
                <a:spcPct val="20000"/>
              </a:spcBef>
            </a:pPr>
            <a:r>
              <a:rPr lang="de-DE" sz="1400"/>
              <a:t> gnd:locQualifier</a:t>
            </a:r>
          </a:p>
        </p:txBody>
      </p:sp>
      <p:sp>
        <p:nvSpPr>
          <p:cNvPr id="68615" name="Line 8"/>
          <p:cNvSpPr>
            <a:spLocks noChangeShapeType="1"/>
          </p:cNvSpPr>
          <p:nvPr/>
        </p:nvSpPr>
        <p:spPr bwMode="auto">
          <a:xfrm>
            <a:off x="3924300" y="2924175"/>
            <a:ext cx="2522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68616" name="Text Box 13"/>
          <p:cNvSpPr txBox="1">
            <a:spLocks noChangeArrowheads="1"/>
          </p:cNvSpPr>
          <p:nvPr/>
        </p:nvSpPr>
        <p:spPr bwMode="auto">
          <a:xfrm>
            <a:off x="3924300" y="2997200"/>
            <a:ext cx="10001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400"/>
              <a:t>1</a:t>
            </a:r>
          </a:p>
        </p:txBody>
      </p:sp>
      <p:sp>
        <p:nvSpPr>
          <p:cNvPr id="68617" name="Text Box 14"/>
          <p:cNvSpPr txBox="1">
            <a:spLocks noChangeArrowheads="1"/>
          </p:cNvSpPr>
          <p:nvPr/>
        </p:nvSpPr>
        <p:spPr bwMode="auto">
          <a:xfrm>
            <a:off x="6084888" y="2997200"/>
            <a:ext cx="2698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400"/>
              <a:t>1..*</a:t>
            </a:r>
          </a:p>
        </p:txBody>
      </p:sp>
      <p:sp>
        <p:nvSpPr>
          <p:cNvPr id="68618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de-DE" sz="1000" b="1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Körperschaften - RDA</a:t>
            </a:r>
            <a:endParaRPr lang="de-DE" smtClean="0"/>
          </a:p>
        </p:txBody>
      </p:sp>
      <p:graphicFrame>
        <p:nvGraphicFramePr>
          <p:cNvPr id="18512" name="Group 80"/>
          <p:cNvGraphicFramePr>
            <a:graphicFrameLocks noGrp="1"/>
          </p:cNvGraphicFramePr>
          <p:nvPr/>
        </p:nvGraphicFramePr>
        <p:xfrm>
          <a:off x="684213" y="1484313"/>
          <a:ext cx="8064500" cy="4918075"/>
        </p:xfrm>
        <a:graphic>
          <a:graphicData uri="http://schemas.openxmlformats.org/drawingml/2006/table">
            <a:tbl>
              <a:tblPr/>
              <a:tblGrid>
                <a:gridCol w="508000"/>
                <a:gridCol w="3619500"/>
                <a:gridCol w="476250"/>
                <a:gridCol w="346075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attributes for the corporate body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Address of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Name of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Associated Institution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Preferred Name for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Cataloguer's Note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Variant Name for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Corporate History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Note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Associated with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 of a Conference, Etc.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of Conference, Etc.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Designation Associated with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of Establishment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Place Associated with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Date of Termination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Location of Conference, Etc.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Field of Activity of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Location of Headquarters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Identifier for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Source Consulted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Language of the Corporate Body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Status of Identification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Undifferentiated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Name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Indicator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70728" name="Grafik 26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450691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29" name="Grafik 28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0228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0" name="Grafik 29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5689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1" name="Grafik 30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5" y="588168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2" name="Grafik 33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190023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3" name="Grafik 26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4983163" y="461486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4" name="Grafik 33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4983163" y="2320925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735" name="Grafik 33" descr="check.png"/>
          <p:cNvPicPr>
            <a:picLocks noChangeAspect="1"/>
          </p:cNvPicPr>
          <p:nvPr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4983163" y="2824163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73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93D6E654-30D6-4BD4-8A65-9837F4171746}" type="slidenum">
              <a:rPr lang="de-DE" sz="1000" b="1"/>
              <a:pPr algn="ctr">
                <a:spcBef>
                  <a:spcPct val="20000"/>
                </a:spcBef>
              </a:pPr>
              <a:t>23</a:t>
            </a:fld>
            <a:endParaRPr lang="de-DE" sz="1000" b="1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Körperschaften - RDA</a:t>
            </a:r>
            <a:endParaRPr lang="de-DE" smtClean="0"/>
          </a:p>
        </p:txBody>
      </p:sp>
      <p:graphicFrame>
        <p:nvGraphicFramePr>
          <p:cNvPr id="19541" name="Group 85"/>
          <p:cNvGraphicFramePr>
            <a:graphicFrameLocks noGrp="1"/>
          </p:cNvGraphicFramePr>
          <p:nvPr/>
        </p:nvGraphicFramePr>
        <p:xfrm>
          <a:off x="2339975" y="1484313"/>
          <a:ext cx="4418013" cy="4843462"/>
        </p:xfrm>
        <a:graphic>
          <a:graphicData uri="http://schemas.openxmlformats.org/drawingml/2006/table">
            <a:tbl>
              <a:tblPr/>
              <a:tblGrid>
                <a:gridCol w="508000"/>
                <a:gridCol w="3619500"/>
                <a:gridCol w="193675"/>
                <a:gridCol w="9740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relationships for the corporate body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Related Corporate Body (Corporate Body)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Hierarchical subordinate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Hierarchical superior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Mergee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Predecessor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Product of a merger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Product of a split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Successor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Related Family (Corporate Body)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Founded organization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Sponsored organization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Related Person (Corporate Body)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Employer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72781" name="Grafik 22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20002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82" name="Grafik 27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2466975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83" name="Grafik 23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280828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84" name="Grafik 24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348773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85" name="Grafik 25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451485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86" name="Grafik 26" descr="che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5805488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87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74F8A3A8-18EF-4A68-AF0F-1534C9F2DDA2}" type="slidenum">
              <a:rPr lang="de-DE" sz="1000" b="1"/>
              <a:pPr algn="ctr">
                <a:spcBef>
                  <a:spcPct val="20000"/>
                </a:spcBef>
              </a:pPr>
              <a:t>24</a:t>
            </a:fld>
            <a:endParaRPr lang="de-DE" sz="1000" b="1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Körperschaften - DNB</a:t>
            </a:r>
            <a:endParaRPr lang="de-DE" smtClean="0"/>
          </a:p>
        </p:txBody>
      </p:sp>
      <p:sp>
        <p:nvSpPr>
          <p:cNvPr id="74755" name="Rectangle 6"/>
          <p:cNvSpPr>
            <a:spLocks noChangeArrowheads="1"/>
          </p:cNvSpPr>
          <p:nvPr/>
        </p:nvSpPr>
        <p:spPr bwMode="auto">
          <a:xfrm>
            <a:off x="2286000" y="1285875"/>
            <a:ext cx="4643438" cy="488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20000"/>
              </a:spcBef>
            </a:pPr>
            <a:r>
              <a:rPr lang="de-DE" sz="1400" b="1"/>
              <a:t>Corporate Body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286000" y="1573213"/>
            <a:ext cx="4643438" cy="48085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/>
          <a:lstStyle/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gnd:preferredNameForTheCorporateBody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gnd:preferredNameAcronymForTheCorporateBody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/>
              <a:t>rdaGr2:nameOfTheCorporateBody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gnd:variantNameForTheCorporateBody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gnd:variantNameAcronymForTheCorporateBody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/>
              <a:t>rdaGr2:identifierForTheCorporateBody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gnd:invalidIdentifierForTheCorporateBody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/>
              <a:t>rdaGr2:dateOfEstablishment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/>
              <a:t>rdaGr2:dateOfTermination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gnd:countyCodeForTheCorporateBody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/>
              <a:t>rdaGr2:languageOfTheCorporateBody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gnd:functionOfTheCorporateBody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400" dirty="0" err="1">
                <a:solidFill>
                  <a:srgbClr val="FFC000"/>
                </a:solidFill>
              </a:rPr>
              <a:t>foaf:homepage</a:t>
            </a:r>
            <a:endParaRPr lang="de-DE" sz="1400" dirty="0">
              <a:solidFill>
                <a:srgbClr val="FFC000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>
                <a:solidFill>
                  <a:srgbClr val="FF0000"/>
                </a:solidFill>
              </a:rPr>
              <a:t>rdaRelGr2:hierarchicalSubordinate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>
                <a:solidFill>
                  <a:srgbClr val="FF0000"/>
                </a:solidFill>
              </a:rPr>
              <a:t>rdaRelGr2:hierarchicalSuperior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>
                <a:solidFill>
                  <a:srgbClr val="FF0000"/>
                </a:solidFill>
              </a:rPr>
              <a:t>rdaRelGr2:predecessor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>
                <a:solidFill>
                  <a:srgbClr val="FF0000"/>
                </a:solidFill>
              </a:rPr>
              <a:t>rdaRelGr2:successor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gnd:predecessorWithoutSuccessor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gnd:successorWithoutPredecessor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4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rdfs:seeAlso</a:t>
            </a:r>
            <a:endParaRPr lang="de-DE" sz="1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tx1"/>
                </a:solidFill>
              </a:rPr>
              <a:t>Grenzen derzeitiger RDA-Ontologien</a:t>
            </a:r>
          </a:p>
        </p:txBody>
      </p:sp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19150" lvl="1" indent="-361950">
              <a:spcBef>
                <a:spcPts val="384"/>
              </a:spcBef>
              <a:buFontTx/>
              <a:buChar char="•"/>
              <a:defRPr/>
            </a:pPr>
            <a:endParaRPr lang="de-DE" sz="1600" dirty="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7" name="Rectangle 30"/>
          <p:cNvSpPr txBox="1">
            <a:spLocks noChangeArrowheads="1"/>
          </p:cNvSpPr>
          <p:nvPr/>
        </p:nvSpPr>
        <p:spPr bwMode="auto">
          <a:xfrm>
            <a:off x="979488" y="22129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4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 bwMode="auto">
          <a:xfrm>
            <a:off x="785813" y="1357313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Arial" charset="0"/>
              <a:buChar char="•"/>
              <a:defRPr/>
            </a:pPr>
            <a:r>
              <a:rPr lang="de-DE" sz="2000" kern="0">
                <a:latin typeface="+mn-lt"/>
                <a:cs typeface="+mn-cs"/>
              </a:rPr>
              <a:t>Aggregation von Informationen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de-DE" sz="1600" kern="0">
              <a:latin typeface="+mn-lt"/>
              <a:cs typeface="+mn-cs"/>
            </a:endParaRP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>
                <a:latin typeface="+mn-lt"/>
                <a:cs typeface="+mn-cs"/>
              </a:rPr>
              <a:t>MARC 21 Beispiel:</a:t>
            </a: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r>
              <a:rPr lang="de-DE" sz="1600" kern="0">
                <a:latin typeface="+mn-lt"/>
                <a:cs typeface="+mn-cs"/>
              </a:rPr>
              <a:t>	370 ## $eBerlin $s1928 $t1933</a:t>
            </a: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r>
              <a:rPr lang="de-DE" sz="1600" kern="0">
                <a:latin typeface="+mn-lt"/>
                <a:cs typeface="+mn-cs"/>
              </a:rPr>
              <a:t>	370 ## $eDresden $s1933 $t1939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de-DE" sz="1600" kern="0">
              <a:latin typeface="+mn-lt"/>
              <a:cs typeface="+mn-cs"/>
            </a:endParaRP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>
                <a:latin typeface="+mn-lt"/>
                <a:cs typeface="+mn-cs"/>
              </a:rPr>
              <a:t>RDF-Beispiel:</a:t>
            </a:r>
          </a:p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de-DE" sz="2000" kern="0">
              <a:latin typeface="+mn-lt"/>
              <a:cs typeface="+mn-cs"/>
            </a:endParaRP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endParaRPr lang="de-DE" sz="1600" kern="0">
              <a:latin typeface="+mn-lt"/>
              <a:cs typeface="+mn-cs"/>
            </a:endParaRPr>
          </a:p>
        </p:txBody>
      </p:sp>
      <p:pic>
        <p:nvPicPr>
          <p:cNvPr id="7680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3765550"/>
            <a:ext cx="5791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6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7421808C-E88B-4B28-A79C-1740A6B32CB1}" type="slidenum">
              <a:rPr lang="de-DE" sz="1000" b="1"/>
              <a:pPr algn="ctr"/>
              <a:t>25</a:t>
            </a:fld>
            <a:endParaRPr lang="de-DE" sz="1000" b="1"/>
          </a:p>
        </p:txBody>
      </p:sp>
      <p:sp>
        <p:nvSpPr>
          <p:cNvPr id="76807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tx1"/>
                </a:solidFill>
              </a:rPr>
              <a:t>Grenzen derzeitiger RDA-Ontologien</a:t>
            </a:r>
          </a:p>
        </p:txBody>
      </p:sp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19150" lvl="1" indent="-361950">
              <a:spcBef>
                <a:spcPts val="384"/>
              </a:spcBef>
              <a:buFontTx/>
              <a:buChar char="•"/>
              <a:defRPr/>
            </a:pPr>
            <a:endParaRPr lang="de-DE" sz="1600" dirty="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7" name="Rectangle 30"/>
          <p:cNvSpPr txBox="1">
            <a:spLocks noChangeArrowheads="1"/>
          </p:cNvSpPr>
          <p:nvPr/>
        </p:nvSpPr>
        <p:spPr bwMode="auto">
          <a:xfrm>
            <a:off x="979488" y="22129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4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11" name="Rectangle 12"/>
          <p:cNvSpPr txBox="1">
            <a:spLocks noChangeArrowheads="1"/>
          </p:cNvSpPr>
          <p:nvPr/>
        </p:nvSpPr>
        <p:spPr bwMode="auto">
          <a:xfrm>
            <a:off x="785813" y="1357313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Arial" charset="0"/>
              <a:buChar char="•"/>
              <a:defRPr/>
            </a:pPr>
            <a:r>
              <a:rPr lang="de-DE" sz="2000" kern="0">
                <a:latin typeface="+mn-lt"/>
                <a:cs typeface="+mn-cs"/>
              </a:rPr>
              <a:t>Aggregation von Informationen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de-DE" sz="1600" kern="0">
              <a:latin typeface="+mn-lt"/>
              <a:cs typeface="+mn-cs"/>
            </a:endParaRP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>
                <a:latin typeface="+mn-lt"/>
                <a:cs typeface="+mn-cs"/>
              </a:rPr>
              <a:t>MARC 21 Beispiel:</a:t>
            </a: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r>
              <a:rPr lang="de-DE" sz="1600" kern="0">
                <a:latin typeface="+mn-lt"/>
                <a:cs typeface="+mn-cs"/>
              </a:rPr>
              <a:t>	370 ## $eBerlin $s1928 $t1933</a:t>
            </a: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r>
              <a:rPr lang="de-DE" sz="1600" kern="0">
                <a:latin typeface="+mn-lt"/>
                <a:cs typeface="+mn-cs"/>
              </a:rPr>
              <a:t>	370 ## $eDresden $s1933 $t1939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de-DE" sz="1600" kern="0">
              <a:latin typeface="+mn-lt"/>
              <a:cs typeface="+mn-cs"/>
            </a:endParaRP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>
                <a:latin typeface="+mn-lt"/>
                <a:cs typeface="+mn-cs"/>
              </a:rPr>
              <a:t>RDF-Beispiel - Lösungsansatz:</a:t>
            </a:r>
          </a:p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de-DE" sz="2000" kern="0">
              <a:latin typeface="+mn-lt"/>
              <a:cs typeface="+mn-cs"/>
            </a:endParaRP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endParaRPr lang="de-DE" sz="1600" kern="0">
              <a:latin typeface="+mn-lt"/>
              <a:cs typeface="+mn-cs"/>
            </a:endParaRPr>
          </a:p>
        </p:txBody>
      </p:sp>
      <p:pic>
        <p:nvPicPr>
          <p:cNvPr id="788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789363"/>
            <a:ext cx="65659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D9EC72C5-F255-47A6-9919-FE09E4500CD2}" type="slidenum">
              <a:rPr lang="de-DE" sz="1000" b="1"/>
              <a:pPr algn="ctr"/>
              <a:t>26</a:t>
            </a:fld>
            <a:endParaRPr lang="de-DE" sz="1000" b="1"/>
          </a:p>
        </p:txBody>
      </p:sp>
      <p:sp>
        <p:nvSpPr>
          <p:cNvPr id="78855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19150" lvl="1" indent="-361950">
              <a:spcBef>
                <a:spcPts val="384"/>
              </a:spcBef>
              <a:buFontTx/>
              <a:buChar char="•"/>
              <a:defRPr/>
            </a:pPr>
            <a:endParaRPr lang="de-DE" sz="1600" dirty="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7" name="Rectangle 30"/>
          <p:cNvSpPr txBox="1">
            <a:spLocks noChangeArrowheads="1"/>
          </p:cNvSpPr>
          <p:nvPr/>
        </p:nvSpPr>
        <p:spPr bwMode="auto">
          <a:xfrm>
            <a:off x="979488" y="22129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4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pic>
        <p:nvPicPr>
          <p:cNvPr id="80899" name="Grafik 4" descr="ERD_Person_Rels_ori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4025" y="260350"/>
            <a:ext cx="741997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2"/>
          <p:cNvSpPr txBox="1">
            <a:spLocks noChangeArrowheads="1"/>
          </p:cNvSpPr>
          <p:nvPr/>
        </p:nvSpPr>
        <p:spPr bwMode="auto">
          <a:xfrm>
            <a:off x="755650" y="4221163"/>
            <a:ext cx="77041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Arial" charset="0"/>
              <a:buChar char="•"/>
              <a:defRPr/>
            </a:pPr>
            <a:r>
              <a:rPr lang="de-DE" sz="2000" kern="0" dirty="0">
                <a:latin typeface="+mn-lt"/>
                <a:cs typeface="+mn-cs"/>
              </a:rPr>
              <a:t>Meta-Metadaten 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 dirty="0">
                <a:latin typeface="+mn-lt"/>
                <a:cs typeface="+mn-cs"/>
              </a:rPr>
              <a:t>Umsetzung laut</a:t>
            </a:r>
            <a:br>
              <a:rPr lang="de-DE" sz="1600" kern="0" dirty="0">
                <a:latin typeface="+mn-lt"/>
                <a:cs typeface="+mn-cs"/>
              </a:rPr>
            </a:br>
            <a:r>
              <a:rPr lang="de-DE" sz="1600" kern="0" dirty="0">
                <a:latin typeface="+mn-lt"/>
                <a:cs typeface="+mn-cs"/>
              </a:rPr>
              <a:t>RDA-Regelwerk</a:t>
            </a:r>
          </a:p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de-DE" sz="2000" kern="0" dirty="0">
              <a:latin typeface="+mn-lt"/>
              <a:cs typeface="+mn-cs"/>
            </a:endParaRP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3097212" cy="865188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tx1"/>
                </a:solidFill>
              </a:rPr>
              <a:t>Grenzen derzeitiger 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RDA-Onto-logien</a:t>
            </a:r>
          </a:p>
        </p:txBody>
      </p: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0A02AA4-3A8C-4348-9B3D-B921FD3144CB}" type="slidenum">
              <a:rPr lang="de-DE" sz="1000" b="1"/>
              <a:pPr algn="ctr"/>
              <a:t>27</a:t>
            </a:fld>
            <a:endParaRPr lang="de-DE" sz="1000" b="1"/>
          </a:p>
        </p:txBody>
      </p:sp>
      <p:sp>
        <p:nvSpPr>
          <p:cNvPr id="80903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tx1"/>
                </a:solidFill>
              </a:rPr>
              <a:t>Grenzen derzeitiger RDA-Ontologien</a:t>
            </a:r>
          </a:p>
        </p:txBody>
      </p:sp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19150" lvl="1" indent="-361950">
              <a:spcBef>
                <a:spcPts val="384"/>
              </a:spcBef>
              <a:buFontTx/>
              <a:buChar char="•"/>
              <a:defRPr/>
            </a:pPr>
            <a:endParaRPr lang="de-DE" sz="1600" dirty="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7" name="Rectangle 30"/>
          <p:cNvSpPr txBox="1">
            <a:spLocks noChangeArrowheads="1"/>
          </p:cNvSpPr>
          <p:nvPr/>
        </p:nvSpPr>
        <p:spPr bwMode="auto">
          <a:xfrm>
            <a:off x="979488" y="22129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4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 bwMode="auto">
          <a:xfrm>
            <a:off x="785813" y="1357313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defRPr/>
            </a:pPr>
            <a:r>
              <a:rPr lang="de-DE" sz="1600" kern="0" dirty="0">
                <a:latin typeface="+mn-lt"/>
                <a:cs typeface="+mn-cs"/>
              </a:rPr>
              <a:t>Meta-Metadaten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defRPr/>
            </a:pPr>
            <a:r>
              <a:rPr lang="de-DE" sz="1600" kern="0" dirty="0">
                <a:latin typeface="+mn-lt"/>
                <a:cs typeface="+mn-cs"/>
              </a:rPr>
              <a:t>derzeitige Umsetzung im RDA Element Set:</a:t>
            </a:r>
            <a:endParaRPr lang="de-DE" sz="1600" kern="0" dirty="0">
              <a:latin typeface="+mn-lt"/>
              <a:cs typeface="+mn-cs"/>
            </a:endParaRP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defRPr/>
            </a:pPr>
            <a:endParaRPr lang="de-DE" sz="1600" kern="0" dirty="0">
              <a:latin typeface="+mn-lt"/>
              <a:cs typeface="+mn-cs"/>
            </a:endParaRP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82949" name="Ellipse 4"/>
          <p:cNvSpPr>
            <a:spLocks noChangeArrowheads="1"/>
          </p:cNvSpPr>
          <p:nvPr/>
        </p:nvSpPr>
        <p:spPr bwMode="auto">
          <a:xfrm>
            <a:off x="6156325" y="2276475"/>
            <a:ext cx="1800225" cy="720725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Corporate Body</a:t>
            </a:r>
          </a:p>
        </p:txBody>
      </p:sp>
      <p:sp>
        <p:nvSpPr>
          <p:cNvPr id="82950" name="Ellipse 6"/>
          <p:cNvSpPr>
            <a:spLocks noChangeArrowheads="1"/>
          </p:cNvSpPr>
          <p:nvPr/>
        </p:nvSpPr>
        <p:spPr bwMode="auto">
          <a:xfrm>
            <a:off x="1692275" y="2276475"/>
            <a:ext cx="1800225" cy="720725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Person</a:t>
            </a:r>
          </a:p>
        </p:txBody>
      </p:sp>
      <p:sp>
        <p:nvSpPr>
          <p:cNvPr id="82951" name="Ellipse 8"/>
          <p:cNvSpPr>
            <a:spLocks noChangeArrowheads="1"/>
          </p:cNvSpPr>
          <p:nvPr/>
        </p:nvSpPr>
        <p:spPr bwMode="auto">
          <a:xfrm>
            <a:off x="6156325" y="3435350"/>
            <a:ext cx="1800225" cy="719138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Family</a:t>
            </a:r>
          </a:p>
        </p:txBody>
      </p:sp>
      <p:sp>
        <p:nvSpPr>
          <p:cNvPr id="82952" name="Ellipse 9"/>
          <p:cNvSpPr>
            <a:spLocks noChangeArrowheads="1"/>
          </p:cNvSpPr>
          <p:nvPr/>
        </p:nvSpPr>
        <p:spPr bwMode="auto">
          <a:xfrm>
            <a:off x="1692275" y="3435350"/>
            <a:ext cx="1800225" cy="719138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Person</a:t>
            </a:r>
          </a:p>
        </p:txBody>
      </p:sp>
      <p:sp>
        <p:nvSpPr>
          <p:cNvPr id="82953" name="Ellipse 10"/>
          <p:cNvSpPr>
            <a:spLocks noChangeArrowheads="1"/>
          </p:cNvSpPr>
          <p:nvPr/>
        </p:nvSpPr>
        <p:spPr bwMode="auto">
          <a:xfrm>
            <a:off x="6156325" y="4581525"/>
            <a:ext cx="1800225" cy="719138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Person</a:t>
            </a:r>
          </a:p>
        </p:txBody>
      </p:sp>
      <p:sp>
        <p:nvSpPr>
          <p:cNvPr id="82954" name="Ellipse 11"/>
          <p:cNvSpPr>
            <a:spLocks noChangeArrowheads="1"/>
          </p:cNvSpPr>
          <p:nvPr/>
        </p:nvSpPr>
        <p:spPr bwMode="auto">
          <a:xfrm>
            <a:off x="1692275" y="4581525"/>
            <a:ext cx="1800225" cy="719138"/>
          </a:xfrm>
          <a:prstGeom prst="ellipse">
            <a:avLst/>
          </a:prstGeom>
          <a:solidFill>
            <a:srgbClr val="A5D3F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de-DE" sz="1600"/>
              <a:t>Person</a:t>
            </a:r>
          </a:p>
        </p:txBody>
      </p:sp>
      <p:cxnSp>
        <p:nvCxnSpPr>
          <p:cNvPr id="82955" name="Gerade Verbindung mit Pfeil 13"/>
          <p:cNvCxnSpPr>
            <a:cxnSpLocks noChangeShapeType="1"/>
            <a:stCxn id="82950" idx="6"/>
            <a:endCxn id="82949" idx="2"/>
          </p:cNvCxnSpPr>
          <p:nvPr/>
        </p:nvCxnSpPr>
        <p:spPr bwMode="auto">
          <a:xfrm>
            <a:off x="3492500" y="2636838"/>
            <a:ext cx="26638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956" name="Gerade Verbindung mit Pfeil 15"/>
          <p:cNvCxnSpPr>
            <a:cxnSpLocks noChangeShapeType="1"/>
            <a:stCxn id="82954" idx="6"/>
            <a:endCxn id="82953" idx="2"/>
          </p:cNvCxnSpPr>
          <p:nvPr/>
        </p:nvCxnSpPr>
        <p:spPr bwMode="auto">
          <a:xfrm>
            <a:off x="3492500" y="4941888"/>
            <a:ext cx="26638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957" name="Gerade Verbindung mit Pfeil 16"/>
          <p:cNvCxnSpPr>
            <a:cxnSpLocks noChangeShapeType="1"/>
            <a:stCxn id="82952" idx="6"/>
            <a:endCxn id="82951" idx="2"/>
          </p:cNvCxnSpPr>
          <p:nvPr/>
        </p:nvCxnSpPr>
        <p:spPr bwMode="auto">
          <a:xfrm>
            <a:off x="3492500" y="3795713"/>
            <a:ext cx="26638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2958" name="Textfeld 24"/>
          <p:cNvSpPr txBox="1">
            <a:spLocks noChangeArrowheads="1"/>
          </p:cNvSpPr>
          <p:nvPr/>
        </p:nvSpPr>
        <p:spPr bwMode="auto">
          <a:xfrm>
            <a:off x="3779838" y="2276475"/>
            <a:ext cx="1185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600"/>
              <a:t>Employee</a:t>
            </a:r>
          </a:p>
        </p:txBody>
      </p:sp>
      <p:sp>
        <p:nvSpPr>
          <p:cNvPr id="82959" name="Textfeld 25"/>
          <p:cNvSpPr txBox="1">
            <a:spLocks noChangeArrowheads="1"/>
          </p:cNvSpPr>
          <p:nvPr/>
        </p:nvSpPr>
        <p:spPr bwMode="auto">
          <a:xfrm>
            <a:off x="3779838" y="3429000"/>
            <a:ext cx="1757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600"/>
              <a:t>Family Member</a:t>
            </a:r>
          </a:p>
        </p:txBody>
      </p:sp>
      <p:sp>
        <p:nvSpPr>
          <p:cNvPr id="82960" name="Textfeld 26"/>
          <p:cNvSpPr txBox="1">
            <a:spLocks noChangeArrowheads="1"/>
          </p:cNvSpPr>
          <p:nvPr/>
        </p:nvSpPr>
        <p:spPr bwMode="auto">
          <a:xfrm>
            <a:off x="3779838" y="4581525"/>
            <a:ext cx="2003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600"/>
              <a:t>Alternate Identity</a:t>
            </a:r>
          </a:p>
        </p:txBody>
      </p:sp>
      <p:sp>
        <p:nvSpPr>
          <p:cNvPr id="82961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8E7E2020-CA8D-41A7-8F3B-CB13EBE46000}" type="slidenum">
              <a:rPr lang="de-DE" sz="1000" b="1"/>
              <a:pPr algn="ctr"/>
              <a:t>28</a:t>
            </a:fld>
            <a:endParaRPr lang="de-DE" sz="1000" b="1"/>
          </a:p>
        </p:txBody>
      </p:sp>
      <p:sp>
        <p:nvSpPr>
          <p:cNvPr id="82962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19150" lvl="1" indent="-361950">
              <a:spcBef>
                <a:spcPts val="384"/>
              </a:spcBef>
              <a:buFontTx/>
              <a:buChar char="•"/>
              <a:defRPr/>
            </a:pPr>
            <a:endParaRPr lang="de-DE" sz="1600" dirty="0"/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7" name="Rectangle 30"/>
          <p:cNvSpPr txBox="1">
            <a:spLocks noChangeArrowheads="1"/>
          </p:cNvSpPr>
          <p:nvPr/>
        </p:nvSpPr>
        <p:spPr bwMode="auto">
          <a:xfrm>
            <a:off x="979488" y="22129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ts val="384"/>
              </a:spcBef>
              <a:buFont typeface="+mj-lt"/>
              <a:buAutoNum type="arabicPeriod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pic>
        <p:nvPicPr>
          <p:cNvPr id="84995" name="Grafik 6" descr="My_ERD_Person_Rel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675" y="404813"/>
            <a:ext cx="77724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2"/>
          <p:cNvSpPr txBox="1">
            <a:spLocks noChangeArrowheads="1"/>
          </p:cNvSpPr>
          <p:nvPr/>
        </p:nvSpPr>
        <p:spPr bwMode="auto">
          <a:xfrm>
            <a:off x="755650" y="4221163"/>
            <a:ext cx="77041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Arial" charset="0"/>
              <a:buChar char="•"/>
              <a:defRPr/>
            </a:pPr>
            <a:r>
              <a:rPr lang="de-DE" sz="2000" kern="0" dirty="0">
                <a:latin typeface="+mn-lt"/>
                <a:cs typeface="+mn-cs"/>
              </a:rPr>
              <a:t>Meta-Metadaten</a:t>
            </a:r>
          </a:p>
          <a:p>
            <a:pPr marL="781050" lvl="1" indent="-3810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1600" kern="0" dirty="0">
                <a:latin typeface="+mn-lt"/>
                <a:cs typeface="+mn-cs"/>
              </a:rPr>
              <a:t>Potentieller Lösungsansatz</a:t>
            </a:r>
          </a:p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de-DE" sz="2000" kern="0" dirty="0">
              <a:latin typeface="+mn-lt"/>
              <a:cs typeface="+mn-cs"/>
            </a:endParaRPr>
          </a:p>
          <a:p>
            <a:pPr marL="1181100" lvl="2" indent="-381000">
              <a:lnSpc>
                <a:spcPts val="2400"/>
              </a:lnSpc>
              <a:spcBef>
                <a:spcPct val="20000"/>
              </a:spcBef>
              <a:buFontTx/>
              <a:buChar char="-"/>
              <a:defRPr/>
            </a:pPr>
            <a:endParaRPr lang="de-DE" sz="1600" kern="0" dirty="0">
              <a:latin typeface="+mn-lt"/>
              <a:cs typeface="+mn-cs"/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4465637" cy="777875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tx1"/>
                </a:solidFill>
              </a:rPr>
              <a:t>Grenzen derzeitiger RDA-Ontologien</a:t>
            </a:r>
          </a:p>
        </p:txBody>
      </p:sp>
      <p:sp>
        <p:nvSpPr>
          <p:cNvPr id="84998" name="Rectangle 24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055B276E-F218-4973-BBF8-2E5CC246CCDC}" type="slidenum">
              <a:rPr lang="de-DE" sz="1000" b="1"/>
              <a:pPr algn="ctr"/>
              <a:t>29</a:t>
            </a:fld>
            <a:endParaRPr lang="de-DE" sz="1000" b="1"/>
          </a:p>
        </p:txBody>
      </p:sp>
      <p:sp>
        <p:nvSpPr>
          <p:cNvPr id="84999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0A48965A-A6F7-4AE2-B941-D9ADF809AD82}" type="slidenum">
              <a:rPr lang="de-DE" sz="1000" b="1"/>
              <a:pPr algn="ctr">
                <a:spcBef>
                  <a:spcPct val="20000"/>
                </a:spcBef>
              </a:pPr>
              <a:t>3</a:t>
            </a:fld>
            <a:endParaRPr lang="de-DE" sz="1000" b="1"/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848600" cy="4249737"/>
          </a:xfrm>
        </p:spPr>
        <p:txBody>
          <a:bodyPr/>
          <a:lstStyle/>
          <a:p>
            <a:pPr eaLnBrk="1" hangingPunct="1">
              <a:lnSpc>
                <a:spcPts val="2200"/>
              </a:lnSpc>
              <a:buFont typeface="Symbol" pitchFamily="18" charset="2"/>
              <a:buChar char="-"/>
            </a:pPr>
            <a:r>
              <a:rPr lang="de-DE" smtClean="0"/>
              <a:t>neuer internationaler Erschließungsstandard</a:t>
            </a:r>
          </a:p>
          <a:p>
            <a:pPr lvl="1" eaLnBrk="1" hangingPunct="1">
              <a:lnSpc>
                <a:spcPts val="2200"/>
              </a:lnSpc>
              <a:buFont typeface="Symbol" pitchFamily="18" charset="2"/>
              <a:buChar char="-"/>
            </a:pPr>
            <a:r>
              <a:rPr lang="de-DE" sz="1800" smtClean="0"/>
              <a:t>zur Erschließung aller Objekttypen</a:t>
            </a:r>
          </a:p>
          <a:p>
            <a:pPr lvl="1" eaLnBrk="1" hangingPunct="1">
              <a:lnSpc>
                <a:spcPts val="2200"/>
              </a:lnSpc>
              <a:buFont typeface="Symbol" pitchFamily="18" charset="2"/>
              <a:buChar char="-"/>
            </a:pPr>
            <a:r>
              <a:rPr lang="de-DE" sz="1800" smtClean="0"/>
              <a:t>Ablösung von AACR2, RAK-WB, RSWK</a:t>
            </a:r>
          </a:p>
          <a:p>
            <a:pPr>
              <a:buFontTx/>
              <a:buChar char="-"/>
            </a:pPr>
            <a:r>
              <a:rPr lang="de-DE" smtClean="0"/>
              <a:t>community-übergreifender Standard</a:t>
            </a:r>
          </a:p>
          <a:p>
            <a:pPr>
              <a:buFontTx/>
              <a:buChar char="-"/>
            </a:pPr>
            <a:r>
              <a:rPr lang="de-DE" smtClean="0"/>
              <a:t>Nutzerbedürfnisse stehen im Vordergrund</a:t>
            </a:r>
          </a:p>
          <a:p>
            <a:pPr>
              <a:buFontTx/>
              <a:buChar char="-"/>
            </a:pPr>
            <a:r>
              <a:rPr lang="de-DE" smtClean="0"/>
              <a:t>basiert auf FRBR und FRAD</a:t>
            </a:r>
          </a:p>
          <a:p>
            <a:pPr>
              <a:buFontTx/>
              <a:buChar char="-"/>
            </a:pPr>
            <a:r>
              <a:rPr lang="de-DE" smtClean="0"/>
              <a:t>unabhängig von Metadatenformaten</a:t>
            </a:r>
          </a:p>
          <a:p>
            <a:pPr>
              <a:buFontTx/>
              <a:buChar char="-"/>
            </a:pPr>
            <a:r>
              <a:rPr lang="de-DE" smtClean="0"/>
              <a:t>RDA-Toolkit Veröffentlichung Juni 2010</a:t>
            </a:r>
          </a:p>
          <a:p>
            <a:pPr>
              <a:buFontTx/>
              <a:buChar char="-"/>
            </a:pPr>
            <a:r>
              <a:rPr lang="de-DE" smtClean="0"/>
              <a:t>Fokus auf Relationen, Rollen, kontrolliertem Vokabular</a:t>
            </a:r>
          </a:p>
          <a:p>
            <a:pPr eaLnBrk="1" hangingPunct="1">
              <a:lnSpc>
                <a:spcPts val="2200"/>
              </a:lnSpc>
              <a:buFont typeface="Arial" charset="0"/>
              <a:buNone/>
            </a:pPr>
            <a:endParaRPr lang="de-DE" sz="2800" smtClean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84213" y="692150"/>
            <a:ext cx="693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2800" b="1" kern="0" dirty="0">
                <a:solidFill>
                  <a:srgbClr val="000000"/>
                </a:solidFill>
              </a:rPr>
              <a:t>Resource Description and Access (RDA)</a:t>
            </a:r>
          </a:p>
        </p:txBody>
      </p:sp>
      <p:sp>
        <p:nvSpPr>
          <p:cNvPr id="31748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CA29451A-9677-4997-8F7F-D9F8B35F33C8}" type="slidenum">
              <a:rPr lang="de-DE" sz="1000" b="1"/>
              <a:pPr algn="ctr">
                <a:spcBef>
                  <a:spcPct val="20000"/>
                </a:spcBef>
              </a:pPr>
              <a:t>30</a:t>
            </a:fld>
            <a:endParaRPr lang="de-DE" sz="1000" b="1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Sachschlagwörter – </a:t>
            </a:r>
            <a:br>
              <a:rPr lang="en-US" smtClean="0"/>
            </a:br>
            <a:r>
              <a:rPr lang="en-US" smtClean="0"/>
              <a:t>DNB</a:t>
            </a:r>
            <a:endParaRPr lang="de-DE" smtClean="0"/>
          </a:p>
        </p:txBody>
      </p:sp>
      <p:sp>
        <p:nvSpPr>
          <p:cNvPr id="87043" name="Rectangle 6"/>
          <p:cNvSpPr>
            <a:spLocks noChangeArrowheads="1"/>
          </p:cNvSpPr>
          <p:nvPr/>
        </p:nvSpPr>
        <p:spPr bwMode="auto">
          <a:xfrm>
            <a:off x="2987675" y="1989138"/>
            <a:ext cx="2933700" cy="3168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20000"/>
              </a:spcBef>
            </a:pPr>
            <a:r>
              <a:rPr lang="de-DE" sz="1400" b="1"/>
              <a:t>Subject Headings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87675" y="2276475"/>
            <a:ext cx="2933700" cy="33131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/>
          <a:lstStyle/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skos:prefLabel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skos:altLabel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FFC000"/>
                </a:solidFill>
              </a:rPr>
              <a:t>dcterms:identifier</a:t>
            </a: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gnd:invalidIdentifierForTheSubject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skos:definition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skos:scopeNote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gnd:countryCodeForTheSubject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FFC000"/>
                </a:solidFill>
              </a:rPr>
              <a:t>dcterms:language</a:t>
            </a:r>
            <a:endParaRPr lang="de-DE" sz="1300" dirty="0">
              <a:solidFill>
                <a:srgbClr val="FFC000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2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rdfs:label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gnd:useConceptsInsteadSWD</a:t>
            </a:r>
            <a:r>
              <a:rPr lang="de-DE" sz="1300" dirty="0">
                <a:solidFill>
                  <a:srgbClr val="1015EA"/>
                </a:solidFill>
              </a:rPr>
              <a:t> </a:t>
            </a: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skos:broader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skos:related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/>
              <a:t>skos:closeMatch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r>
              <a:rPr lang="de-DE" sz="1300" dirty="0" err="1">
                <a:solidFill>
                  <a:srgbClr val="1015EA"/>
                </a:solidFill>
              </a:rPr>
              <a:t>gnd:hasCoordinatedConceptOf</a:t>
            </a:r>
            <a:endParaRPr lang="de-DE" sz="1300" dirty="0"/>
          </a:p>
          <a:p>
            <a:pPr>
              <a:spcBef>
                <a:spcPct val="20000"/>
              </a:spcBef>
              <a:defRPr/>
            </a:pPr>
            <a:endParaRPr lang="de-DE" sz="1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  <a:p>
            <a:pPr>
              <a:spcBef>
                <a:spcPct val="20000"/>
              </a:spcBef>
              <a:defRPr/>
            </a:pPr>
            <a:endParaRPr lang="de-DE" sz="1300" dirty="0">
              <a:solidFill>
                <a:srgbClr val="1015EA"/>
              </a:solidFill>
            </a:endParaRPr>
          </a:p>
        </p:txBody>
      </p:sp>
      <p:sp>
        <p:nvSpPr>
          <p:cNvPr id="87045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86C679E5-894E-4AAE-AE27-06F8A6359B7D}" type="slidenum">
              <a:rPr lang="de-DE" sz="1000" b="1"/>
              <a:pPr algn="ctr">
                <a:spcBef>
                  <a:spcPct val="20000"/>
                </a:spcBef>
              </a:pPr>
              <a:t>31</a:t>
            </a:fld>
            <a:endParaRPr lang="de-DE" sz="1000" b="1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SWD-DDC-Verknüpfung</a:t>
            </a:r>
            <a:endParaRPr lang="de-DE" smtClean="0"/>
          </a:p>
        </p:txBody>
      </p:sp>
      <p:sp>
        <p:nvSpPr>
          <p:cNvPr id="89091" name="AutoShape 3"/>
          <p:cNvSpPr>
            <a:spLocks noChangeAspect="1" noChangeArrowheads="1"/>
          </p:cNvSpPr>
          <p:nvPr/>
        </p:nvSpPr>
        <p:spPr bwMode="auto">
          <a:xfrm>
            <a:off x="0" y="457200"/>
            <a:ext cx="32385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pic>
        <p:nvPicPr>
          <p:cNvPr id="8909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257300"/>
            <a:ext cx="74628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9093" name="Group 4"/>
          <p:cNvGrpSpPr>
            <a:grpSpLocks noChangeAspect="1"/>
          </p:cNvGrpSpPr>
          <p:nvPr/>
        </p:nvGrpSpPr>
        <p:grpSpPr bwMode="auto">
          <a:xfrm>
            <a:off x="5861050" y="4581525"/>
            <a:ext cx="3240088" cy="1619250"/>
            <a:chOff x="1429" y="5649"/>
            <a:chExt cx="5102" cy="2551"/>
          </a:xfrm>
        </p:grpSpPr>
        <p:sp>
          <p:nvSpPr>
            <p:cNvPr id="89096" name="AutoShape 8"/>
            <p:cNvSpPr>
              <a:spLocks noChangeAspect="1" noChangeArrowheads="1"/>
            </p:cNvSpPr>
            <p:nvPr/>
          </p:nvSpPr>
          <p:spPr bwMode="auto">
            <a:xfrm>
              <a:off x="1429" y="5649"/>
              <a:ext cx="5102" cy="2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lang="de-DE"/>
            </a:p>
          </p:txBody>
        </p:sp>
        <p:sp>
          <p:nvSpPr>
            <p:cNvPr id="89097" name="Text Box 7"/>
            <p:cNvSpPr txBox="1">
              <a:spLocks noChangeArrowheads="1"/>
            </p:cNvSpPr>
            <p:nvPr/>
          </p:nvSpPr>
          <p:spPr bwMode="auto">
            <a:xfrm>
              <a:off x="1429" y="5649"/>
              <a:ext cx="3402" cy="170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0" tIns="180000" rIns="180000" bIns="180000"/>
            <a:lstStyle/>
            <a:p>
              <a:pPr eaLnBrk="0" hangingPunct="0">
                <a:spcBef>
                  <a:spcPct val="20000"/>
                </a:spcBef>
              </a:pPr>
              <a:r>
                <a:rPr lang="de-DE" sz="1200">
                  <a:latin typeface="Univers"/>
                  <a:cs typeface="Times New Roman" pitchFamily="18" charset="0"/>
                </a:rPr>
                <a:t>swd:4006111-5</a:t>
              </a:r>
              <a:endParaRPr lang="de-DE"/>
            </a:p>
          </p:txBody>
        </p:sp>
        <p:sp>
          <p:nvSpPr>
            <p:cNvPr id="89098" name="Text Box 6"/>
            <p:cNvSpPr txBox="1">
              <a:spLocks noChangeArrowheads="1"/>
            </p:cNvSpPr>
            <p:nvPr/>
          </p:nvSpPr>
          <p:spPr bwMode="auto">
            <a:xfrm>
              <a:off x="3129" y="6499"/>
              <a:ext cx="3402" cy="1701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0" tIns="93600" rIns="180000" bIns="180000"/>
            <a:lstStyle/>
            <a:p>
              <a:pPr algn="r" eaLnBrk="0" hangingPunct="0">
                <a:spcBef>
                  <a:spcPct val="20000"/>
                </a:spcBef>
              </a:pPr>
              <a:endParaRPr lang="de-DE" sz="1200">
                <a:latin typeface="Univers"/>
                <a:cs typeface="Times New Roman" pitchFamily="18" charset="0"/>
              </a:endParaRPr>
            </a:p>
            <a:p>
              <a:pPr algn="r" eaLnBrk="0" hangingPunct="0">
                <a:spcBef>
                  <a:spcPct val="20000"/>
                </a:spcBef>
              </a:pPr>
              <a:endParaRPr lang="de-DE" sz="1200">
                <a:latin typeface="Univers"/>
                <a:cs typeface="Times New Roman" pitchFamily="18" charset="0"/>
              </a:endParaRPr>
            </a:p>
            <a:p>
              <a:pPr algn="r" eaLnBrk="0" hangingPunct="0">
                <a:spcBef>
                  <a:spcPct val="20000"/>
                </a:spcBef>
              </a:pPr>
              <a:endParaRPr lang="de-DE" sz="1200">
                <a:latin typeface="Univers"/>
                <a:cs typeface="Times New Roman" pitchFamily="18" charset="0"/>
              </a:endParaRPr>
            </a:p>
            <a:p>
              <a:pPr algn="r" eaLnBrk="0" hangingPunct="0">
                <a:spcBef>
                  <a:spcPct val="20000"/>
                </a:spcBef>
              </a:pPr>
              <a:r>
                <a:rPr lang="de-DE" sz="1200">
                  <a:latin typeface="Univers"/>
                  <a:cs typeface="Times New Roman" pitchFamily="18" charset="0"/>
                </a:rPr>
                <a:t>ddc-sg:620</a:t>
              </a:r>
              <a:endParaRPr lang="de-DE"/>
            </a:p>
          </p:txBody>
        </p:sp>
        <p:sp>
          <p:nvSpPr>
            <p:cNvPr id="89099" name="Text Box 5"/>
            <p:cNvSpPr txBox="1">
              <a:spLocks noChangeArrowheads="1"/>
            </p:cNvSpPr>
            <p:nvPr/>
          </p:nvSpPr>
          <p:spPr bwMode="auto">
            <a:xfrm>
              <a:off x="3129" y="6499"/>
              <a:ext cx="1701" cy="850"/>
            </a:xfrm>
            <a:prstGeom prst="rect">
              <a:avLst/>
            </a:prstGeom>
            <a:solidFill>
              <a:srgbClr val="83ED8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72000" rIns="54000" bIns="36000"/>
            <a:lstStyle/>
            <a:p>
              <a:pPr algn="ctr" eaLnBrk="0" hangingPunct="0">
                <a:spcBef>
                  <a:spcPct val="20000"/>
                </a:spcBef>
              </a:pPr>
              <a:r>
                <a:rPr lang="de-DE" sz="1200">
                  <a:latin typeface="Univers"/>
                  <a:cs typeface="Times New Roman" pitchFamily="18" charset="0"/>
                </a:rPr>
                <a:t>Koordiniertes Konzept</a:t>
              </a:r>
              <a:endParaRPr lang="de-DE"/>
            </a:p>
          </p:txBody>
        </p:sp>
      </p:grpSp>
      <p:sp>
        <p:nvSpPr>
          <p:cNvPr id="89094" name="Pfeil nach rechts 8"/>
          <p:cNvSpPr>
            <a:spLocks noChangeArrowheads="1"/>
          </p:cNvSpPr>
          <p:nvPr/>
        </p:nvSpPr>
        <p:spPr bwMode="auto">
          <a:xfrm>
            <a:off x="611188" y="5387975"/>
            <a:ext cx="360362" cy="125413"/>
          </a:xfrm>
          <a:prstGeom prst="rightArrow">
            <a:avLst>
              <a:gd name="adj1" fmla="val 50000"/>
              <a:gd name="adj2" fmla="val 49713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89095" name="Pfeil nach rechts 8"/>
          <p:cNvSpPr>
            <a:spLocks noChangeArrowheads="1"/>
          </p:cNvSpPr>
          <p:nvPr/>
        </p:nvSpPr>
        <p:spPr bwMode="auto">
          <a:xfrm>
            <a:off x="611188" y="4616450"/>
            <a:ext cx="360362" cy="125413"/>
          </a:xfrm>
          <a:prstGeom prst="rightArrow">
            <a:avLst>
              <a:gd name="adj1" fmla="val 50000"/>
              <a:gd name="adj2" fmla="val 49713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94D9D5D5-ADE7-42EF-99E6-F32F09F9C0CB}" type="slidenum">
              <a:rPr lang="de-DE" sz="1000" b="1"/>
              <a:pPr algn="ctr">
                <a:spcBef>
                  <a:spcPct val="20000"/>
                </a:spcBef>
              </a:pPr>
              <a:t>32</a:t>
            </a:fld>
            <a:endParaRPr lang="de-DE" sz="1000" b="1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Nicht-Deskriptor</a:t>
            </a:r>
            <a:endParaRPr lang="de-DE" smtClean="0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225" y="1239838"/>
            <a:ext cx="7739063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Pfeil nach rechts 6"/>
          <p:cNvSpPr>
            <a:spLocks noChangeArrowheads="1"/>
          </p:cNvSpPr>
          <p:nvPr/>
        </p:nvSpPr>
        <p:spPr bwMode="auto">
          <a:xfrm>
            <a:off x="611188" y="4016375"/>
            <a:ext cx="360362" cy="123825"/>
          </a:xfrm>
          <a:prstGeom prst="rightArrow">
            <a:avLst>
              <a:gd name="adj1" fmla="val 50000"/>
              <a:gd name="adj2" fmla="val 50350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  <p:sp>
        <p:nvSpPr>
          <p:cNvPr id="91141" name="Pfeil nach rechts 6"/>
          <p:cNvSpPr>
            <a:spLocks noChangeArrowheads="1"/>
          </p:cNvSpPr>
          <p:nvPr/>
        </p:nvSpPr>
        <p:spPr bwMode="auto">
          <a:xfrm>
            <a:off x="611188" y="5503863"/>
            <a:ext cx="288925" cy="119062"/>
          </a:xfrm>
          <a:prstGeom prst="rightArrow">
            <a:avLst>
              <a:gd name="adj1" fmla="val 50000"/>
              <a:gd name="adj2" fmla="val 51016"/>
            </a:avLst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DD43B84C-55D1-4902-9E64-4E4ECA327F0A}" type="slidenum">
              <a:rPr lang="de-DE" sz="1000" b="1"/>
              <a:pPr algn="ctr">
                <a:spcBef>
                  <a:spcPct val="20000"/>
                </a:spcBef>
              </a:pPr>
              <a:t>33</a:t>
            </a:fld>
            <a:endParaRPr lang="de-DE" sz="1000" b="1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Beschreibung Nicht-Deskriptor</a:t>
            </a:r>
            <a:endParaRPr lang="de-DE" smtClean="0"/>
          </a:p>
        </p:txBody>
      </p:sp>
      <p:sp>
        <p:nvSpPr>
          <p:cNvPr id="93187" name="Rectangle 30"/>
          <p:cNvSpPr txBox="1">
            <a:spLocks noChangeArrowheads="1"/>
          </p:cNvSpPr>
          <p:nvPr/>
        </p:nvSpPr>
        <p:spPr bwMode="auto">
          <a:xfrm>
            <a:off x="827088" y="1412875"/>
            <a:ext cx="75930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spcBef>
                <a:spcPct val="70000"/>
              </a:spcBef>
              <a:buFont typeface="Verdana" pitchFamily="34" charset="0"/>
              <a:buChar char="–"/>
            </a:pPr>
            <a:r>
              <a:rPr lang="en-US" sz="2000"/>
              <a:t>Problem der Katalogisierungspraxis:</a:t>
            </a:r>
          </a:p>
          <a:p>
            <a:pPr marL="819150" lvl="1" indent="-361950">
              <a:spcBef>
                <a:spcPct val="70000"/>
              </a:spcBef>
              <a:buFont typeface="Verdana" pitchFamily="34" charset="0"/>
              <a:buChar char="–"/>
            </a:pPr>
            <a:r>
              <a:rPr lang="en-US" sz="1600"/>
              <a:t>fehlende Semantik von Nicht-Deskriptoren</a:t>
            </a:r>
          </a:p>
        </p:txBody>
      </p:sp>
      <p:sp>
        <p:nvSpPr>
          <p:cNvPr id="8" name="Ellipse 7"/>
          <p:cNvSpPr/>
          <p:nvPr/>
        </p:nvSpPr>
        <p:spPr>
          <a:xfrm>
            <a:off x="1403350" y="2349500"/>
            <a:ext cx="2232025" cy="647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Betonkorrosion</a:t>
            </a:r>
          </a:p>
        </p:txBody>
      </p:sp>
      <p:sp>
        <p:nvSpPr>
          <p:cNvPr id="9" name="Ellipse 8"/>
          <p:cNvSpPr/>
          <p:nvPr/>
        </p:nvSpPr>
        <p:spPr>
          <a:xfrm>
            <a:off x="611188" y="3357563"/>
            <a:ext cx="1439862" cy="504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Beton</a:t>
            </a:r>
          </a:p>
        </p:txBody>
      </p:sp>
      <p:sp>
        <p:nvSpPr>
          <p:cNvPr id="10" name="Ellipse 9"/>
          <p:cNvSpPr/>
          <p:nvPr/>
        </p:nvSpPr>
        <p:spPr>
          <a:xfrm>
            <a:off x="3059113" y="3357563"/>
            <a:ext cx="1584325" cy="5032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Korrosion</a:t>
            </a:r>
          </a:p>
        </p:txBody>
      </p:sp>
      <p:cxnSp>
        <p:nvCxnSpPr>
          <p:cNvPr id="11" name="Gerade Verbindung mit Pfeil 10"/>
          <p:cNvCxnSpPr>
            <a:stCxn id="8" idx="5"/>
            <a:endCxn id="10" idx="0"/>
          </p:cNvCxnSpPr>
          <p:nvPr/>
        </p:nvCxnSpPr>
        <p:spPr>
          <a:xfrm rot="16200000" flipH="1">
            <a:off x="3352006" y="2858294"/>
            <a:ext cx="455613" cy="542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8" idx="3"/>
            <a:endCxn id="9" idx="0"/>
          </p:cNvCxnSpPr>
          <p:nvPr/>
        </p:nvCxnSpPr>
        <p:spPr>
          <a:xfrm rot="5400000">
            <a:off x="1303337" y="2930526"/>
            <a:ext cx="455613" cy="398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922713" y="5446713"/>
            <a:ext cx="2232025" cy="647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Betonkorrosion</a:t>
            </a:r>
          </a:p>
        </p:txBody>
      </p:sp>
      <p:sp>
        <p:nvSpPr>
          <p:cNvPr id="14" name="Ellipse 13"/>
          <p:cNvSpPr/>
          <p:nvPr/>
        </p:nvSpPr>
        <p:spPr>
          <a:xfrm>
            <a:off x="7594600" y="5446713"/>
            <a:ext cx="1441450" cy="647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Beton</a:t>
            </a:r>
          </a:p>
        </p:txBody>
      </p:sp>
      <p:sp>
        <p:nvSpPr>
          <p:cNvPr id="15" name="Ellipse 14"/>
          <p:cNvSpPr/>
          <p:nvPr/>
        </p:nvSpPr>
        <p:spPr>
          <a:xfrm>
            <a:off x="5651500" y="4365625"/>
            <a:ext cx="1584325" cy="647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400" dirty="0">
                <a:solidFill>
                  <a:schemeClr val="tx1"/>
                </a:solidFill>
              </a:rPr>
              <a:t>Korrosion</a:t>
            </a:r>
          </a:p>
        </p:txBody>
      </p:sp>
      <p:cxnSp>
        <p:nvCxnSpPr>
          <p:cNvPr id="16" name="Gerade Verbindung mit Pfeil 15"/>
          <p:cNvCxnSpPr>
            <a:endCxn id="13" idx="0"/>
          </p:cNvCxnSpPr>
          <p:nvPr/>
        </p:nvCxnSpPr>
        <p:spPr>
          <a:xfrm rot="10800000" flipV="1">
            <a:off x="5038725" y="4870450"/>
            <a:ext cx="684213" cy="576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3" idx="6"/>
            <a:endCxn id="14" idx="2"/>
          </p:cNvCxnSpPr>
          <p:nvPr/>
        </p:nvCxnSpPr>
        <p:spPr>
          <a:xfrm>
            <a:off x="6154738" y="5770563"/>
            <a:ext cx="14398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98" name="Textfeld 32"/>
          <p:cNvSpPr txBox="1">
            <a:spLocks noChangeArrowheads="1"/>
          </p:cNvSpPr>
          <p:nvPr/>
        </p:nvSpPr>
        <p:spPr bwMode="auto">
          <a:xfrm>
            <a:off x="4354513" y="4941888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de-DE" sz="1400"/>
              <a:t>narrower</a:t>
            </a:r>
          </a:p>
        </p:txBody>
      </p:sp>
      <p:sp>
        <p:nvSpPr>
          <p:cNvPr id="93199" name="Textfeld 33"/>
          <p:cNvSpPr txBox="1">
            <a:spLocks noChangeArrowheads="1"/>
          </p:cNvSpPr>
          <p:nvPr/>
        </p:nvSpPr>
        <p:spPr bwMode="auto">
          <a:xfrm>
            <a:off x="6370638" y="5734050"/>
            <a:ext cx="815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de-DE" sz="1400"/>
              <a:t>related</a:t>
            </a:r>
          </a:p>
        </p:txBody>
      </p:sp>
      <p:sp>
        <p:nvSpPr>
          <p:cNvPr id="93200" name="Textfeld 32"/>
          <p:cNvSpPr txBox="1">
            <a:spLocks noChangeArrowheads="1"/>
          </p:cNvSpPr>
          <p:nvPr/>
        </p:nvSpPr>
        <p:spPr bwMode="auto">
          <a:xfrm>
            <a:off x="3276600" y="4005263"/>
            <a:ext cx="2209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/>
              <a:t>besser wäre</a:t>
            </a:r>
          </a:p>
        </p:txBody>
      </p:sp>
      <p:sp>
        <p:nvSpPr>
          <p:cNvPr id="93201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Die Architektur des DNB-LD-Service</a:t>
            </a:r>
          </a:p>
        </p:txBody>
      </p:sp>
      <p:sp>
        <p:nvSpPr>
          <p:cNvPr id="95234" name="Rectangle 28"/>
          <p:cNvSpPr>
            <a:spLocks noChangeArrowheads="1"/>
          </p:cNvSpPr>
          <p:nvPr/>
        </p:nvSpPr>
        <p:spPr bwMode="auto">
          <a:xfrm>
            <a:off x="287338" y="4763"/>
            <a:ext cx="215900" cy="6856412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B74FA506-1BB1-4E0B-AE74-299B4FE46DC0}" type="slidenum">
              <a:rPr lang="en-US" sz="1000" b="1"/>
              <a:pPr algn="ctr"/>
              <a:t>34</a:t>
            </a:fld>
            <a:endParaRPr lang="en-US" sz="1000" b="1"/>
          </a:p>
        </p:txBody>
      </p:sp>
      <p:sp>
        <p:nvSpPr>
          <p:cNvPr id="102" name="Rectangle 30"/>
          <p:cNvSpPr txBox="1">
            <a:spLocks noChangeArrowheads="1"/>
          </p:cNvSpPr>
          <p:nvPr/>
        </p:nvSpPr>
        <p:spPr bwMode="auto">
          <a:xfrm>
            <a:off x="827088" y="1989138"/>
            <a:ext cx="7777162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hybrider Architekturansatz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 err="1">
                <a:latin typeface="+mn-lt"/>
                <a:cs typeface="+mn-cs"/>
              </a:rPr>
              <a:t>Internsystem</a:t>
            </a:r>
            <a:r>
              <a:rPr lang="de-DE" sz="1800" kern="0" dirty="0">
                <a:latin typeface="+mn-lt"/>
                <a:cs typeface="+mn-cs"/>
              </a:rPr>
              <a:t> und Triple-Store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bei Anfrage Konvertierung von RDF-Daten on-</a:t>
            </a:r>
            <a:r>
              <a:rPr lang="de-DE" sz="2000" kern="0" dirty="0" err="1">
                <a:latin typeface="+mn-lt"/>
                <a:cs typeface="+mn-cs"/>
              </a:rPr>
              <a:t>the</a:t>
            </a:r>
            <a:r>
              <a:rPr lang="de-DE" sz="2000" kern="0" dirty="0">
                <a:latin typeface="+mn-lt"/>
                <a:cs typeface="+mn-cs"/>
              </a:rPr>
              <a:t>-</a:t>
            </a:r>
            <a:r>
              <a:rPr lang="de-DE" sz="2000" kern="0" dirty="0" err="1">
                <a:latin typeface="+mn-lt"/>
                <a:cs typeface="+mn-cs"/>
              </a:rPr>
              <a:t>fly</a:t>
            </a:r>
            <a:endParaRPr lang="de-DE" sz="2000" kern="0" dirty="0">
              <a:latin typeface="+mn-lt"/>
              <a:cs typeface="+mn-cs"/>
            </a:endParaRP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Überführung der Informationen aus </a:t>
            </a:r>
            <a:r>
              <a:rPr lang="de-DE" sz="1800" kern="0" dirty="0" err="1">
                <a:latin typeface="+mn-lt"/>
                <a:cs typeface="+mn-cs"/>
              </a:rPr>
              <a:t>Internformat</a:t>
            </a:r>
            <a:endParaRPr lang="de-DE" sz="1800" kern="0" dirty="0">
              <a:latin typeface="+mn-lt"/>
              <a:cs typeface="+mn-cs"/>
            </a:endParaRP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Anreicherung von Links zu externen Datenrepräsentationen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Datenbereitstellung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im Portal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Gesamtdatenabzug zum Download</a:t>
            </a:r>
          </a:p>
        </p:txBody>
      </p:sp>
      <p:sp>
        <p:nvSpPr>
          <p:cNvPr id="9523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>
              <a:spcBef>
                <a:spcPct val="20000"/>
              </a:spcBef>
            </a:pPr>
            <a:fld id="{578827F7-4C95-419D-931C-D93C53D9E9A6}" type="slidenum">
              <a:rPr lang="de-DE" sz="1000" b="1"/>
              <a:pPr algn="ctr">
                <a:spcBef>
                  <a:spcPct val="20000"/>
                </a:spcBef>
              </a:pPr>
              <a:t>35</a:t>
            </a:fld>
            <a:endParaRPr lang="de-DE" sz="1000" b="1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Geplante Weiterentwicklung</a:t>
            </a:r>
            <a:endParaRPr lang="de-DE" smtClean="0"/>
          </a:p>
        </p:txBody>
      </p:sp>
      <p:sp>
        <p:nvSpPr>
          <p:cNvPr id="4" name="Rectangle 30"/>
          <p:cNvSpPr txBox="1">
            <a:spLocks noChangeArrowheads="1"/>
          </p:cNvSpPr>
          <p:nvPr/>
        </p:nvSpPr>
        <p:spPr bwMode="auto">
          <a:xfrm>
            <a:off x="827088" y="1412875"/>
            <a:ext cx="8066087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Ende 2010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Bereitstellung OAI- und SRU-Schnittstelle für RDF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URI-Konzept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2011+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 err="1">
                <a:latin typeface="+mn-lt"/>
                <a:cs typeface="+mn-cs"/>
              </a:rPr>
              <a:t>Verlinkung</a:t>
            </a:r>
            <a:r>
              <a:rPr lang="de-DE" sz="1800" kern="0" dirty="0">
                <a:latin typeface="+mn-lt"/>
                <a:cs typeface="+mn-cs"/>
              </a:rPr>
              <a:t> SWD </a:t>
            </a:r>
            <a:r>
              <a:rPr lang="de-DE" sz="1800" kern="0" dirty="0">
                <a:latin typeface="+mn-lt"/>
                <a:cs typeface="+mn-cs"/>
                <a:sym typeface="Wingdings" pitchFamily="2" charset="2"/>
              </a:rPr>
              <a:t></a:t>
            </a:r>
            <a:r>
              <a:rPr lang="de-DE" sz="1800" kern="0" dirty="0">
                <a:latin typeface="+mn-lt"/>
                <a:cs typeface="+mn-cs"/>
              </a:rPr>
              <a:t> STW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Aufnahme von nicht-individualisierten Personen und Familien</a:t>
            </a:r>
            <a:endParaRPr lang="de-DE" sz="1800" kern="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Verfeinerung der Modellierung für Normdaten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Bereitstellung von Titeldaten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Evaluierung von Triple-Stores zur permanenten Linked-Data-Datenhaltung</a:t>
            </a:r>
          </a:p>
        </p:txBody>
      </p:sp>
      <p:sp>
        <p:nvSpPr>
          <p:cNvPr id="97284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6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933EBB16-F9C2-4B87-888E-8A8341EBFFDC}" type="slidenum">
              <a:rPr lang="en-US" sz="1000" b="1"/>
              <a:pPr algn="ctr"/>
              <a:t>36</a:t>
            </a:fld>
            <a:endParaRPr lang="en-US" sz="1000" b="1"/>
          </a:p>
        </p:txBody>
      </p:sp>
      <p:sp>
        <p:nvSpPr>
          <p:cNvPr id="11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Bibliografische Daten in RDA</a:t>
            </a:r>
          </a:p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Weg zur </a:t>
            </a:r>
            <a:r>
              <a:rPr lang="de-DE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FRBRisierung</a:t>
            </a:r>
            <a:endParaRPr lang="de-DE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843213" y="1844675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W_DS1</a:t>
            </a:r>
          </a:p>
        </p:txBody>
      </p:sp>
      <p:sp>
        <p:nvSpPr>
          <p:cNvPr id="7" name="Rechteck 6"/>
          <p:cNvSpPr/>
          <p:nvPr/>
        </p:nvSpPr>
        <p:spPr>
          <a:xfrm>
            <a:off x="2843213" y="2781300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E_DS1</a:t>
            </a:r>
          </a:p>
        </p:txBody>
      </p:sp>
      <p:sp>
        <p:nvSpPr>
          <p:cNvPr id="8" name="Rechteck 7"/>
          <p:cNvSpPr/>
          <p:nvPr/>
        </p:nvSpPr>
        <p:spPr>
          <a:xfrm>
            <a:off x="2843213" y="37163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M_DS1</a:t>
            </a:r>
          </a:p>
        </p:txBody>
      </p:sp>
      <p:sp>
        <p:nvSpPr>
          <p:cNvPr id="9" name="Rechteck 8"/>
          <p:cNvSpPr/>
          <p:nvPr/>
        </p:nvSpPr>
        <p:spPr>
          <a:xfrm>
            <a:off x="2843213" y="46529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I_DS1</a:t>
            </a:r>
          </a:p>
        </p:txBody>
      </p:sp>
      <p:sp>
        <p:nvSpPr>
          <p:cNvPr id="10" name="Rechteck 9"/>
          <p:cNvSpPr/>
          <p:nvPr/>
        </p:nvSpPr>
        <p:spPr>
          <a:xfrm>
            <a:off x="1258888" y="32845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DS1</a:t>
            </a:r>
          </a:p>
        </p:txBody>
      </p:sp>
      <p:cxnSp>
        <p:nvCxnSpPr>
          <p:cNvPr id="99337" name="Gewinkelte Verbindung 11"/>
          <p:cNvCxnSpPr>
            <a:cxnSpLocks noChangeShapeType="1"/>
            <a:stCxn id="10" idx="3"/>
            <a:endCxn id="5" idx="1"/>
          </p:cNvCxnSpPr>
          <p:nvPr/>
        </p:nvCxnSpPr>
        <p:spPr bwMode="auto">
          <a:xfrm flipV="1">
            <a:off x="2266950" y="2205038"/>
            <a:ext cx="576263" cy="14398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8" name="Gewinkelte Verbindung 12"/>
          <p:cNvCxnSpPr>
            <a:cxnSpLocks noChangeShapeType="1"/>
            <a:stCxn id="10" idx="3"/>
            <a:endCxn id="7" idx="1"/>
          </p:cNvCxnSpPr>
          <p:nvPr/>
        </p:nvCxnSpPr>
        <p:spPr bwMode="auto">
          <a:xfrm flipV="1">
            <a:off x="2266950" y="3141663"/>
            <a:ext cx="576263" cy="50323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9" name="Gewinkelte Verbindung 13"/>
          <p:cNvCxnSpPr>
            <a:cxnSpLocks noChangeShapeType="1"/>
            <a:stCxn id="10" idx="3"/>
            <a:endCxn id="8" idx="1"/>
          </p:cNvCxnSpPr>
          <p:nvPr/>
        </p:nvCxnSpPr>
        <p:spPr bwMode="auto">
          <a:xfrm>
            <a:off x="2266950" y="3644900"/>
            <a:ext cx="576263" cy="431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40" name="Gewinkelte Verbindung 14"/>
          <p:cNvCxnSpPr>
            <a:cxnSpLocks noChangeShapeType="1"/>
            <a:stCxn id="10" idx="3"/>
            <a:endCxn id="9" idx="1"/>
          </p:cNvCxnSpPr>
          <p:nvPr/>
        </p:nvCxnSpPr>
        <p:spPr bwMode="auto">
          <a:xfrm>
            <a:off x="2266950" y="3644900"/>
            <a:ext cx="576263" cy="13684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Rechteck 15"/>
          <p:cNvSpPr/>
          <p:nvPr/>
        </p:nvSpPr>
        <p:spPr>
          <a:xfrm>
            <a:off x="5292725" y="1844675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W_DS2</a:t>
            </a:r>
          </a:p>
        </p:txBody>
      </p:sp>
      <p:sp>
        <p:nvSpPr>
          <p:cNvPr id="17" name="Rechteck 16"/>
          <p:cNvSpPr/>
          <p:nvPr/>
        </p:nvSpPr>
        <p:spPr>
          <a:xfrm>
            <a:off x="5292725" y="2781300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E_DS2</a:t>
            </a:r>
          </a:p>
        </p:txBody>
      </p:sp>
      <p:sp>
        <p:nvSpPr>
          <p:cNvPr id="18" name="Rechteck 17"/>
          <p:cNvSpPr/>
          <p:nvPr/>
        </p:nvSpPr>
        <p:spPr>
          <a:xfrm>
            <a:off x="5292725" y="3716338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M_DS2</a:t>
            </a:r>
          </a:p>
        </p:txBody>
      </p:sp>
      <p:sp>
        <p:nvSpPr>
          <p:cNvPr id="19" name="Rechteck 18"/>
          <p:cNvSpPr/>
          <p:nvPr/>
        </p:nvSpPr>
        <p:spPr>
          <a:xfrm>
            <a:off x="5292725" y="4652963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I_DS2</a:t>
            </a:r>
          </a:p>
        </p:txBody>
      </p:sp>
      <p:sp>
        <p:nvSpPr>
          <p:cNvPr id="20" name="Rechteck 19"/>
          <p:cNvSpPr/>
          <p:nvPr/>
        </p:nvSpPr>
        <p:spPr>
          <a:xfrm>
            <a:off x="6948488" y="33575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DS2</a:t>
            </a:r>
          </a:p>
        </p:txBody>
      </p:sp>
      <p:cxnSp>
        <p:nvCxnSpPr>
          <p:cNvPr id="99346" name="Gewinkelte Verbindung 20"/>
          <p:cNvCxnSpPr>
            <a:cxnSpLocks noChangeShapeType="1"/>
            <a:stCxn id="20" idx="1"/>
            <a:endCxn id="16" idx="3"/>
          </p:cNvCxnSpPr>
          <p:nvPr/>
        </p:nvCxnSpPr>
        <p:spPr bwMode="auto">
          <a:xfrm rot="10800000">
            <a:off x="6300788" y="2205038"/>
            <a:ext cx="647700" cy="15128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47" name="Gewinkelte Verbindung 21"/>
          <p:cNvCxnSpPr>
            <a:cxnSpLocks noChangeShapeType="1"/>
            <a:stCxn id="20" idx="1"/>
            <a:endCxn id="17" idx="3"/>
          </p:cNvCxnSpPr>
          <p:nvPr/>
        </p:nvCxnSpPr>
        <p:spPr bwMode="auto">
          <a:xfrm rot="10800000">
            <a:off x="6300788" y="3141663"/>
            <a:ext cx="647700" cy="5762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48" name="Gewinkelte Verbindung 22"/>
          <p:cNvCxnSpPr>
            <a:cxnSpLocks noChangeShapeType="1"/>
            <a:stCxn id="20" idx="1"/>
            <a:endCxn id="18" idx="3"/>
          </p:cNvCxnSpPr>
          <p:nvPr/>
        </p:nvCxnSpPr>
        <p:spPr bwMode="auto">
          <a:xfrm rot="10800000" flipV="1">
            <a:off x="6300788" y="3717925"/>
            <a:ext cx="647700" cy="3587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49" name="Gewinkelte Verbindung 23"/>
          <p:cNvCxnSpPr>
            <a:cxnSpLocks noChangeShapeType="1"/>
            <a:stCxn id="20" idx="1"/>
            <a:endCxn id="19" idx="3"/>
          </p:cNvCxnSpPr>
          <p:nvPr/>
        </p:nvCxnSpPr>
        <p:spPr bwMode="auto">
          <a:xfrm rot="10800000" flipV="1">
            <a:off x="6300788" y="3717925"/>
            <a:ext cx="647700" cy="12954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0" name="Gewinkelte Verbindung 24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3239294" y="4545806"/>
            <a:ext cx="21590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1" name="Gewinkelte Verbindung 25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3239294" y="3609181"/>
            <a:ext cx="21590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2" name="Gewinkelte Verbindung 26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3240088" y="2673350"/>
            <a:ext cx="214312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3" name="Gewinkelte Verbindung 27"/>
          <p:cNvCxnSpPr>
            <a:cxnSpLocks noChangeShapeType="1"/>
            <a:stCxn id="16" idx="2"/>
            <a:endCxn id="17" idx="0"/>
          </p:cNvCxnSpPr>
          <p:nvPr/>
        </p:nvCxnSpPr>
        <p:spPr bwMode="auto">
          <a:xfrm rot="5400000">
            <a:off x="5689601" y="2673350"/>
            <a:ext cx="214312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4" name="Gewinkelte Verbindung 28"/>
          <p:cNvCxnSpPr>
            <a:cxnSpLocks noChangeShapeType="1"/>
            <a:stCxn id="17" idx="2"/>
            <a:endCxn id="18" idx="0"/>
          </p:cNvCxnSpPr>
          <p:nvPr/>
        </p:nvCxnSpPr>
        <p:spPr bwMode="auto">
          <a:xfrm rot="5400000">
            <a:off x="5688807" y="3609181"/>
            <a:ext cx="21590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55" name="Gewinkelte Verbindung 29"/>
          <p:cNvCxnSpPr>
            <a:cxnSpLocks noChangeShapeType="1"/>
            <a:stCxn id="18" idx="2"/>
            <a:endCxn id="19" idx="0"/>
          </p:cNvCxnSpPr>
          <p:nvPr/>
        </p:nvCxnSpPr>
        <p:spPr bwMode="auto">
          <a:xfrm rot="5400000">
            <a:off x="5688807" y="4545806"/>
            <a:ext cx="21590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935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6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7872FFBF-B4CD-48EB-BD43-7C6733CA9709}" type="slidenum">
              <a:rPr lang="en-US" sz="1000" b="1"/>
              <a:pPr algn="ctr"/>
              <a:t>37</a:t>
            </a:fld>
            <a:endParaRPr lang="en-US" sz="1000" b="1"/>
          </a:p>
        </p:txBody>
      </p:sp>
      <p:sp>
        <p:nvSpPr>
          <p:cNvPr id="11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Bibliografische Daten in RDA</a:t>
            </a:r>
          </a:p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Weg zur </a:t>
            </a:r>
            <a:r>
              <a:rPr lang="de-DE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FRBRisierung</a:t>
            </a:r>
            <a:endParaRPr lang="de-DE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843213" y="1844675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W_DS1</a:t>
            </a:r>
          </a:p>
        </p:txBody>
      </p:sp>
      <p:sp>
        <p:nvSpPr>
          <p:cNvPr id="7" name="Rechteck 6"/>
          <p:cNvSpPr/>
          <p:nvPr/>
        </p:nvSpPr>
        <p:spPr>
          <a:xfrm>
            <a:off x="2843213" y="2781300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E_DS1</a:t>
            </a:r>
          </a:p>
        </p:txBody>
      </p:sp>
      <p:sp>
        <p:nvSpPr>
          <p:cNvPr id="8" name="Rechteck 7"/>
          <p:cNvSpPr/>
          <p:nvPr/>
        </p:nvSpPr>
        <p:spPr>
          <a:xfrm>
            <a:off x="2843213" y="37163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M_DS1</a:t>
            </a:r>
          </a:p>
        </p:txBody>
      </p:sp>
      <p:sp>
        <p:nvSpPr>
          <p:cNvPr id="9" name="Rechteck 8"/>
          <p:cNvSpPr/>
          <p:nvPr/>
        </p:nvSpPr>
        <p:spPr>
          <a:xfrm>
            <a:off x="2843213" y="46529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I_DS1</a:t>
            </a:r>
          </a:p>
        </p:txBody>
      </p:sp>
      <p:sp>
        <p:nvSpPr>
          <p:cNvPr id="10" name="Rechteck 9"/>
          <p:cNvSpPr/>
          <p:nvPr/>
        </p:nvSpPr>
        <p:spPr>
          <a:xfrm>
            <a:off x="1258888" y="32845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DS1</a:t>
            </a:r>
          </a:p>
        </p:txBody>
      </p:sp>
      <p:cxnSp>
        <p:nvCxnSpPr>
          <p:cNvPr id="101385" name="Gewinkelte Verbindung 11"/>
          <p:cNvCxnSpPr>
            <a:cxnSpLocks noChangeShapeType="1"/>
            <a:stCxn id="10" idx="3"/>
            <a:endCxn id="5" idx="1"/>
          </p:cNvCxnSpPr>
          <p:nvPr/>
        </p:nvCxnSpPr>
        <p:spPr bwMode="auto">
          <a:xfrm flipV="1">
            <a:off x="2266950" y="2205038"/>
            <a:ext cx="576263" cy="14398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86" name="Gewinkelte Verbindung 12"/>
          <p:cNvCxnSpPr>
            <a:cxnSpLocks noChangeShapeType="1"/>
            <a:stCxn id="10" idx="3"/>
            <a:endCxn id="7" idx="1"/>
          </p:cNvCxnSpPr>
          <p:nvPr/>
        </p:nvCxnSpPr>
        <p:spPr bwMode="auto">
          <a:xfrm flipV="1">
            <a:off x="2266950" y="3141663"/>
            <a:ext cx="576263" cy="50323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87" name="Gewinkelte Verbindung 13"/>
          <p:cNvCxnSpPr>
            <a:cxnSpLocks noChangeShapeType="1"/>
            <a:stCxn id="10" idx="3"/>
            <a:endCxn id="8" idx="1"/>
          </p:cNvCxnSpPr>
          <p:nvPr/>
        </p:nvCxnSpPr>
        <p:spPr bwMode="auto">
          <a:xfrm>
            <a:off x="2266950" y="3644900"/>
            <a:ext cx="576263" cy="431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88" name="Gewinkelte Verbindung 14"/>
          <p:cNvCxnSpPr>
            <a:cxnSpLocks noChangeShapeType="1"/>
            <a:stCxn id="10" idx="3"/>
            <a:endCxn id="9" idx="1"/>
          </p:cNvCxnSpPr>
          <p:nvPr/>
        </p:nvCxnSpPr>
        <p:spPr bwMode="auto">
          <a:xfrm>
            <a:off x="2266950" y="3644900"/>
            <a:ext cx="576263" cy="13684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Rechteck 15"/>
          <p:cNvSpPr/>
          <p:nvPr/>
        </p:nvSpPr>
        <p:spPr>
          <a:xfrm>
            <a:off x="5292725" y="1844675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W_DS2</a:t>
            </a:r>
          </a:p>
        </p:txBody>
      </p:sp>
      <p:sp>
        <p:nvSpPr>
          <p:cNvPr id="17" name="Rechteck 16"/>
          <p:cNvSpPr/>
          <p:nvPr/>
        </p:nvSpPr>
        <p:spPr>
          <a:xfrm>
            <a:off x="5292725" y="2781300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E_DS2</a:t>
            </a:r>
          </a:p>
        </p:txBody>
      </p:sp>
      <p:sp>
        <p:nvSpPr>
          <p:cNvPr id="18" name="Rechteck 17"/>
          <p:cNvSpPr/>
          <p:nvPr/>
        </p:nvSpPr>
        <p:spPr>
          <a:xfrm>
            <a:off x="5292725" y="3716338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M_DS2</a:t>
            </a:r>
          </a:p>
        </p:txBody>
      </p:sp>
      <p:sp>
        <p:nvSpPr>
          <p:cNvPr id="19" name="Rechteck 18"/>
          <p:cNvSpPr/>
          <p:nvPr/>
        </p:nvSpPr>
        <p:spPr>
          <a:xfrm>
            <a:off x="5292725" y="4652963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I_DS2</a:t>
            </a:r>
          </a:p>
        </p:txBody>
      </p:sp>
      <p:sp>
        <p:nvSpPr>
          <p:cNvPr id="20" name="Rechteck 19"/>
          <p:cNvSpPr/>
          <p:nvPr/>
        </p:nvSpPr>
        <p:spPr>
          <a:xfrm>
            <a:off x="6948488" y="33575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DS2</a:t>
            </a:r>
          </a:p>
        </p:txBody>
      </p:sp>
      <p:cxnSp>
        <p:nvCxnSpPr>
          <p:cNvPr id="101394" name="Gewinkelte Verbindung 20"/>
          <p:cNvCxnSpPr>
            <a:cxnSpLocks noChangeShapeType="1"/>
            <a:stCxn id="20" idx="1"/>
            <a:endCxn id="16" idx="3"/>
          </p:cNvCxnSpPr>
          <p:nvPr/>
        </p:nvCxnSpPr>
        <p:spPr bwMode="auto">
          <a:xfrm rot="10800000">
            <a:off x="6300788" y="2205038"/>
            <a:ext cx="647700" cy="15128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95" name="Gewinkelte Verbindung 21"/>
          <p:cNvCxnSpPr>
            <a:cxnSpLocks noChangeShapeType="1"/>
            <a:stCxn id="20" idx="1"/>
            <a:endCxn id="17" idx="3"/>
          </p:cNvCxnSpPr>
          <p:nvPr/>
        </p:nvCxnSpPr>
        <p:spPr bwMode="auto">
          <a:xfrm rot="10800000">
            <a:off x="6300788" y="3141663"/>
            <a:ext cx="647700" cy="5762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96" name="Gewinkelte Verbindung 22"/>
          <p:cNvCxnSpPr>
            <a:cxnSpLocks noChangeShapeType="1"/>
            <a:stCxn id="20" idx="1"/>
            <a:endCxn id="18" idx="3"/>
          </p:cNvCxnSpPr>
          <p:nvPr/>
        </p:nvCxnSpPr>
        <p:spPr bwMode="auto">
          <a:xfrm rot="10800000" flipV="1">
            <a:off x="6300788" y="3717925"/>
            <a:ext cx="647700" cy="3587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97" name="Gewinkelte Verbindung 23"/>
          <p:cNvCxnSpPr>
            <a:cxnSpLocks noChangeShapeType="1"/>
            <a:stCxn id="20" idx="1"/>
            <a:endCxn id="19" idx="3"/>
          </p:cNvCxnSpPr>
          <p:nvPr/>
        </p:nvCxnSpPr>
        <p:spPr bwMode="auto">
          <a:xfrm rot="10800000" flipV="1">
            <a:off x="6300788" y="3717925"/>
            <a:ext cx="647700" cy="12954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98" name="Gewinkelte Verbindung 24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3239294" y="4545806"/>
            <a:ext cx="21590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399" name="Gewinkelte Verbindung 25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3239294" y="3609181"/>
            <a:ext cx="21590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0" name="Gewinkelte Verbindung 26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3240088" y="2673350"/>
            <a:ext cx="214312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1" name="Gewinkelte Verbindung 27"/>
          <p:cNvCxnSpPr>
            <a:cxnSpLocks noChangeShapeType="1"/>
            <a:stCxn id="16" idx="2"/>
            <a:endCxn id="17" idx="0"/>
          </p:cNvCxnSpPr>
          <p:nvPr/>
        </p:nvCxnSpPr>
        <p:spPr bwMode="auto">
          <a:xfrm rot="5400000">
            <a:off x="5689601" y="2673350"/>
            <a:ext cx="214312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2" name="Gewinkelte Verbindung 28"/>
          <p:cNvCxnSpPr>
            <a:cxnSpLocks noChangeShapeType="1"/>
            <a:stCxn id="17" idx="2"/>
            <a:endCxn id="18" idx="0"/>
          </p:cNvCxnSpPr>
          <p:nvPr/>
        </p:nvCxnSpPr>
        <p:spPr bwMode="auto">
          <a:xfrm rot="5400000">
            <a:off x="5688807" y="3609181"/>
            <a:ext cx="21590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3" name="Gewinkelte Verbindung 29"/>
          <p:cNvCxnSpPr>
            <a:cxnSpLocks noChangeShapeType="1"/>
            <a:stCxn id="18" idx="2"/>
            <a:endCxn id="19" idx="0"/>
          </p:cNvCxnSpPr>
          <p:nvPr/>
        </p:nvCxnSpPr>
        <p:spPr bwMode="auto">
          <a:xfrm rot="5400000">
            <a:off x="5688807" y="4545806"/>
            <a:ext cx="21590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4" name="Gewinkelte Verbindung 30"/>
          <p:cNvCxnSpPr>
            <a:cxnSpLocks noChangeShapeType="1"/>
            <a:stCxn id="5" idx="3"/>
            <a:endCxn id="16" idx="1"/>
          </p:cNvCxnSpPr>
          <p:nvPr/>
        </p:nvCxnSpPr>
        <p:spPr bwMode="auto">
          <a:xfrm>
            <a:off x="3851275" y="2205038"/>
            <a:ext cx="144145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1405" name="Gewinkelte Verbindung 31"/>
          <p:cNvCxnSpPr>
            <a:cxnSpLocks noChangeShapeType="1"/>
            <a:stCxn id="7" idx="3"/>
            <a:endCxn id="17" idx="1"/>
          </p:cNvCxnSpPr>
          <p:nvPr/>
        </p:nvCxnSpPr>
        <p:spPr bwMode="auto">
          <a:xfrm>
            <a:off x="3851275" y="3141663"/>
            <a:ext cx="144145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140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6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0B384EB9-D8FA-4317-AA40-65875ED1EAC2}" type="slidenum">
              <a:rPr lang="en-US" sz="1000" b="1"/>
              <a:pPr algn="ctr"/>
              <a:t>38</a:t>
            </a:fld>
            <a:endParaRPr lang="en-US" sz="1000" b="1"/>
          </a:p>
        </p:txBody>
      </p:sp>
      <p:sp>
        <p:nvSpPr>
          <p:cNvPr id="11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088" y="719138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Bibliografische Daten in RDA</a:t>
            </a:r>
          </a:p>
          <a:p>
            <a:pPr>
              <a:lnSpc>
                <a:spcPts val="3000"/>
              </a:lnSpc>
              <a:defRPr/>
            </a:pPr>
            <a:r>
              <a:rPr lang="de-DE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Weg zur </a:t>
            </a:r>
            <a:r>
              <a:rPr lang="de-DE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FRBRisierung</a:t>
            </a:r>
            <a:endParaRPr lang="de-DE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4067175" y="1844675"/>
            <a:ext cx="1009650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W_DS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1600" dirty="0" err="1">
                <a:solidFill>
                  <a:schemeClr val="tx1"/>
                </a:solidFill>
              </a:rPr>
              <a:t>newURI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067175" y="2781300"/>
            <a:ext cx="1009650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E_DS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1600" dirty="0" err="1">
                <a:solidFill>
                  <a:schemeClr val="tx1"/>
                </a:solidFill>
              </a:rPr>
              <a:t>newURI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843213" y="37163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M_DS1</a:t>
            </a:r>
          </a:p>
        </p:txBody>
      </p:sp>
      <p:sp>
        <p:nvSpPr>
          <p:cNvPr id="36" name="Rechteck 35"/>
          <p:cNvSpPr/>
          <p:nvPr/>
        </p:nvSpPr>
        <p:spPr>
          <a:xfrm>
            <a:off x="2843213" y="46529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I_DS1</a:t>
            </a:r>
          </a:p>
        </p:txBody>
      </p:sp>
      <p:sp>
        <p:nvSpPr>
          <p:cNvPr id="37" name="Rechteck 36"/>
          <p:cNvSpPr/>
          <p:nvPr/>
        </p:nvSpPr>
        <p:spPr>
          <a:xfrm>
            <a:off x="1258888" y="3284538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DS1</a:t>
            </a:r>
          </a:p>
        </p:txBody>
      </p:sp>
      <p:cxnSp>
        <p:nvCxnSpPr>
          <p:cNvPr id="103433" name="Gewinkelte Verbindung 37"/>
          <p:cNvCxnSpPr>
            <a:cxnSpLocks noChangeShapeType="1"/>
            <a:stCxn id="37" idx="3"/>
            <a:endCxn id="33" idx="1"/>
          </p:cNvCxnSpPr>
          <p:nvPr/>
        </p:nvCxnSpPr>
        <p:spPr bwMode="auto">
          <a:xfrm flipV="1">
            <a:off x="2266950" y="2205038"/>
            <a:ext cx="1800225" cy="1439862"/>
          </a:xfrm>
          <a:prstGeom prst="bentConnector3">
            <a:avLst>
              <a:gd name="adj1" fmla="val 1543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34" name="Gewinkelte Verbindung 38"/>
          <p:cNvCxnSpPr>
            <a:cxnSpLocks noChangeShapeType="1"/>
            <a:stCxn id="37" idx="3"/>
            <a:endCxn id="34" idx="1"/>
          </p:cNvCxnSpPr>
          <p:nvPr/>
        </p:nvCxnSpPr>
        <p:spPr bwMode="auto">
          <a:xfrm flipV="1">
            <a:off x="2266950" y="3141663"/>
            <a:ext cx="1800225" cy="503237"/>
          </a:xfrm>
          <a:prstGeom prst="bentConnector3">
            <a:avLst>
              <a:gd name="adj1" fmla="val 1543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35" name="Gewinkelte Verbindung 39"/>
          <p:cNvCxnSpPr>
            <a:cxnSpLocks noChangeShapeType="1"/>
            <a:stCxn id="37" idx="3"/>
            <a:endCxn id="35" idx="1"/>
          </p:cNvCxnSpPr>
          <p:nvPr/>
        </p:nvCxnSpPr>
        <p:spPr bwMode="auto">
          <a:xfrm>
            <a:off x="2266950" y="3644900"/>
            <a:ext cx="576263" cy="431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36" name="Gewinkelte Verbindung 40"/>
          <p:cNvCxnSpPr>
            <a:cxnSpLocks noChangeShapeType="1"/>
            <a:stCxn id="37" idx="3"/>
            <a:endCxn id="36" idx="1"/>
          </p:cNvCxnSpPr>
          <p:nvPr/>
        </p:nvCxnSpPr>
        <p:spPr bwMode="auto">
          <a:xfrm>
            <a:off x="2266950" y="3644900"/>
            <a:ext cx="576263" cy="13684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Rechteck 41"/>
          <p:cNvSpPr/>
          <p:nvPr/>
        </p:nvSpPr>
        <p:spPr>
          <a:xfrm>
            <a:off x="5292725" y="3716338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M_DS2</a:t>
            </a:r>
          </a:p>
        </p:txBody>
      </p:sp>
      <p:sp>
        <p:nvSpPr>
          <p:cNvPr id="43" name="Rechteck 42"/>
          <p:cNvSpPr/>
          <p:nvPr/>
        </p:nvSpPr>
        <p:spPr>
          <a:xfrm>
            <a:off x="5292725" y="4652963"/>
            <a:ext cx="1008063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I_DS2</a:t>
            </a:r>
          </a:p>
        </p:txBody>
      </p:sp>
      <p:sp>
        <p:nvSpPr>
          <p:cNvPr id="44" name="Rechteck 43"/>
          <p:cNvSpPr/>
          <p:nvPr/>
        </p:nvSpPr>
        <p:spPr>
          <a:xfrm>
            <a:off x="6948488" y="3357563"/>
            <a:ext cx="1008062" cy="7207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1600" dirty="0">
                <a:solidFill>
                  <a:schemeClr val="tx1"/>
                </a:solidFill>
              </a:rPr>
              <a:t>DS2</a:t>
            </a:r>
          </a:p>
        </p:txBody>
      </p:sp>
      <p:cxnSp>
        <p:nvCxnSpPr>
          <p:cNvPr id="103440" name="Gewinkelte Verbindung 44"/>
          <p:cNvCxnSpPr>
            <a:cxnSpLocks noChangeShapeType="1"/>
            <a:stCxn id="44" idx="1"/>
            <a:endCxn id="33" idx="3"/>
          </p:cNvCxnSpPr>
          <p:nvPr/>
        </p:nvCxnSpPr>
        <p:spPr bwMode="auto">
          <a:xfrm rot="10800000">
            <a:off x="5076825" y="2205038"/>
            <a:ext cx="1871663" cy="1512887"/>
          </a:xfrm>
          <a:prstGeom prst="bentConnector3">
            <a:avLst>
              <a:gd name="adj1" fmla="val 1744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1" name="Gewinkelte Verbindung 45"/>
          <p:cNvCxnSpPr>
            <a:cxnSpLocks noChangeShapeType="1"/>
            <a:stCxn id="44" idx="1"/>
            <a:endCxn id="34" idx="3"/>
          </p:cNvCxnSpPr>
          <p:nvPr/>
        </p:nvCxnSpPr>
        <p:spPr bwMode="auto">
          <a:xfrm rot="10800000">
            <a:off x="5076825" y="3141663"/>
            <a:ext cx="1871663" cy="576262"/>
          </a:xfrm>
          <a:prstGeom prst="bentConnector3">
            <a:avLst>
              <a:gd name="adj1" fmla="val 1744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2" name="Gewinkelte Verbindung 46"/>
          <p:cNvCxnSpPr>
            <a:cxnSpLocks noChangeShapeType="1"/>
            <a:stCxn id="44" idx="1"/>
            <a:endCxn id="42" idx="3"/>
          </p:cNvCxnSpPr>
          <p:nvPr/>
        </p:nvCxnSpPr>
        <p:spPr bwMode="auto">
          <a:xfrm rot="10800000" flipV="1">
            <a:off x="6300788" y="3717925"/>
            <a:ext cx="647700" cy="3587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3" name="Gewinkelte Verbindung 47"/>
          <p:cNvCxnSpPr>
            <a:cxnSpLocks noChangeShapeType="1"/>
            <a:stCxn id="44" idx="1"/>
            <a:endCxn id="43" idx="3"/>
          </p:cNvCxnSpPr>
          <p:nvPr/>
        </p:nvCxnSpPr>
        <p:spPr bwMode="auto">
          <a:xfrm rot="10800000" flipV="1">
            <a:off x="6300788" y="3717925"/>
            <a:ext cx="647700" cy="12954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4" name="Gewinkelte Verbindung 48"/>
          <p:cNvCxnSpPr>
            <a:cxnSpLocks noChangeShapeType="1"/>
            <a:stCxn id="33" idx="2"/>
            <a:endCxn id="34" idx="0"/>
          </p:cNvCxnSpPr>
          <p:nvPr/>
        </p:nvCxnSpPr>
        <p:spPr bwMode="auto">
          <a:xfrm rot="5400000">
            <a:off x="4465638" y="2673350"/>
            <a:ext cx="214312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5" name="Gewinkelte Verbindung 49"/>
          <p:cNvCxnSpPr>
            <a:cxnSpLocks noChangeShapeType="1"/>
            <a:stCxn id="34" idx="2"/>
            <a:endCxn id="35" idx="0"/>
          </p:cNvCxnSpPr>
          <p:nvPr/>
        </p:nvCxnSpPr>
        <p:spPr bwMode="auto">
          <a:xfrm rot="5400000">
            <a:off x="3852862" y="2997201"/>
            <a:ext cx="214313" cy="12239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6" name="Gewinkelte Verbindung 50"/>
          <p:cNvCxnSpPr>
            <a:cxnSpLocks noChangeShapeType="1"/>
            <a:stCxn id="34" idx="2"/>
            <a:endCxn id="42" idx="0"/>
          </p:cNvCxnSpPr>
          <p:nvPr/>
        </p:nvCxnSpPr>
        <p:spPr bwMode="auto">
          <a:xfrm rot="16200000" flipH="1">
            <a:off x="5076825" y="2997200"/>
            <a:ext cx="214313" cy="122396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7" name="Gewinkelte Verbindung 51"/>
          <p:cNvCxnSpPr>
            <a:cxnSpLocks noChangeShapeType="1"/>
            <a:stCxn id="35" idx="2"/>
            <a:endCxn id="36" idx="0"/>
          </p:cNvCxnSpPr>
          <p:nvPr/>
        </p:nvCxnSpPr>
        <p:spPr bwMode="auto">
          <a:xfrm rot="5400000">
            <a:off x="3239294" y="4545806"/>
            <a:ext cx="21590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448" name="Gewinkelte Verbindung 52"/>
          <p:cNvCxnSpPr>
            <a:cxnSpLocks noChangeShapeType="1"/>
            <a:stCxn id="42" idx="2"/>
            <a:endCxn id="43" idx="0"/>
          </p:cNvCxnSpPr>
          <p:nvPr/>
        </p:nvCxnSpPr>
        <p:spPr bwMode="auto">
          <a:xfrm rot="5400000">
            <a:off x="5688807" y="4545806"/>
            <a:ext cx="21590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3449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6769100" cy="777875"/>
          </a:xfrm>
        </p:spPr>
        <p:txBody>
          <a:bodyPr/>
          <a:lstStyle/>
          <a:p>
            <a:pPr eaLnBrk="1" hangingPunct="1"/>
            <a:r>
              <a:rPr lang="de-DE" smtClean="0"/>
              <a:t>Fazit und Ausblick</a:t>
            </a:r>
          </a:p>
        </p:txBody>
      </p:sp>
      <p:sp>
        <p:nvSpPr>
          <p:cNvPr id="105474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DC1D7C1E-C84F-4C52-A857-918302C6FCA8}" type="slidenum">
              <a:rPr lang="de-DE" sz="1000" b="1"/>
              <a:pPr algn="ctr"/>
              <a:t>39</a:t>
            </a:fld>
            <a:endParaRPr lang="de-DE" sz="1000" b="1"/>
          </a:p>
        </p:txBody>
      </p:sp>
      <p:sp>
        <p:nvSpPr>
          <p:cNvPr id="33" name="Rectangle 30"/>
          <p:cNvSpPr txBox="1">
            <a:spLocks noChangeArrowheads="1"/>
          </p:cNvSpPr>
          <p:nvPr/>
        </p:nvSpPr>
        <p:spPr bwMode="auto">
          <a:xfrm>
            <a:off x="827088" y="2060575"/>
            <a:ext cx="7593012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Normdaten als Rückgrat von Linked Library Data</a:t>
            </a: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multiple Repräsentationen notwendig? 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Infrastruktur der Zukunft</a:t>
            </a:r>
            <a:r>
              <a:rPr lang="de-DE" sz="2000" kern="0" dirty="0">
                <a:latin typeface="+mn-lt"/>
                <a:cs typeface="+mn-cs"/>
              </a:rPr>
              <a:t>?</a:t>
            </a:r>
            <a:endParaRPr lang="de-DE" sz="2000" kern="0" dirty="0">
              <a:latin typeface="+mn-lt"/>
              <a:cs typeface="+mn-cs"/>
            </a:endParaRP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dezentrale Datenhaltung und –</a:t>
            </a:r>
            <a:r>
              <a:rPr lang="de-DE" sz="1800" kern="0" dirty="0" err="1">
                <a:latin typeface="+mn-lt"/>
                <a:cs typeface="+mn-cs"/>
              </a:rPr>
              <a:t>bereitstellung</a:t>
            </a:r>
            <a:endParaRPr lang="de-DE" sz="1800" kern="0" dirty="0">
              <a:latin typeface="+mn-lt"/>
              <a:cs typeface="+mn-cs"/>
            </a:endParaRPr>
          </a:p>
          <a:p>
            <a:pPr marL="819150" lvl="1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1800" kern="0" dirty="0">
                <a:latin typeface="+mn-lt"/>
                <a:cs typeface="+mn-cs"/>
              </a:rPr>
              <a:t>zentrale Ankerpunkte als Aggregatoren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Werkzeuge zur RDA-konformen Katalogisierung</a:t>
            </a:r>
          </a:p>
          <a:p>
            <a:pPr marL="361950" indent="-36195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/>
            </a:pPr>
            <a:r>
              <a:rPr lang="de-DE" sz="2000" kern="0" dirty="0">
                <a:latin typeface="+mn-lt"/>
                <a:cs typeface="+mn-cs"/>
              </a:rPr>
              <a:t>Präsentation für den Endnutzer</a:t>
            </a:r>
          </a:p>
        </p:txBody>
      </p:sp>
      <p:sp>
        <p:nvSpPr>
          <p:cNvPr id="10547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"/>
          <p:cNvSpPr>
            <a:spLocks noGrp="1" noChangeArrowheads="1"/>
          </p:cNvSpPr>
          <p:nvPr>
            <p:ph type="title"/>
          </p:nvPr>
        </p:nvSpPr>
        <p:spPr>
          <a:xfrm>
            <a:off x="827088" y="719138"/>
            <a:ext cx="7593012" cy="777875"/>
          </a:xfrm>
        </p:spPr>
        <p:txBody>
          <a:bodyPr/>
          <a:lstStyle/>
          <a:p>
            <a:pPr eaLnBrk="1" hangingPunct="1"/>
            <a:r>
              <a:rPr lang="en-US" smtClean="0"/>
              <a:t>RDA-Ontologie</a:t>
            </a:r>
          </a:p>
        </p:txBody>
      </p:sp>
      <p:sp>
        <p:nvSpPr>
          <p:cNvPr id="33794" name="Rectangle 11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63695E7C-58FE-4304-93DB-DC2AB626D024}" type="slidenum">
              <a:rPr lang="en-US" sz="1000" b="1"/>
              <a:pPr algn="ctr"/>
              <a:t>4</a:t>
            </a:fld>
            <a:endParaRPr lang="en-US" sz="1000" b="1"/>
          </a:p>
        </p:txBody>
      </p:sp>
      <p:sp>
        <p:nvSpPr>
          <p:cNvPr id="33795" name="Rectangle 12"/>
          <p:cNvSpPr txBox="1">
            <a:spLocks noChangeArrowheads="1"/>
          </p:cNvSpPr>
          <p:nvPr/>
        </p:nvSpPr>
        <p:spPr bwMode="auto">
          <a:xfrm>
            <a:off x="827088" y="1557338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lnSpc>
                <a:spcPts val="2400"/>
              </a:lnSpc>
              <a:spcBef>
                <a:spcPct val="70000"/>
              </a:spcBef>
              <a:buFont typeface="Arial" charset="0"/>
              <a:buChar char="•"/>
            </a:pPr>
            <a:r>
              <a:rPr lang="de-DE" sz="2000"/>
              <a:t>Definition eines Semantic-Web-konformen RDA-Formats durch die DCMI/RDA Task Group</a:t>
            </a:r>
          </a:p>
          <a:p>
            <a:pPr marL="857250" lvl="1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1600"/>
              <a:t>RDA Element Sets (Classes, Properties in RDFS)		</a:t>
            </a:r>
          </a:p>
          <a:p>
            <a:pPr marL="1314450" lvl="2" indent="-342900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de-DE" sz="1600"/>
              <a:t>z. B. „Werk“, „Title“, „Content type“</a:t>
            </a:r>
          </a:p>
          <a:p>
            <a:pPr marL="857250" lvl="1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1600"/>
              <a:t>RDA Value Vocabularies (kontrolliertes Vokabular in SKOS)</a:t>
            </a:r>
          </a:p>
          <a:p>
            <a:pPr marL="1314450" lvl="2" indent="-342900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de-DE" sz="1600"/>
              <a:t>z. B. „spoken word“ (instance of content type)</a:t>
            </a:r>
          </a:p>
          <a:p>
            <a:pPr marL="857250" lvl="1" indent="-342900">
              <a:lnSpc>
                <a:spcPts val="24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>
                <a:hlinkClick r:id="rId3"/>
              </a:rPr>
              <a:t>http://metadataregistry.org/rdabrowse.htm</a:t>
            </a:r>
            <a:r>
              <a:rPr lang="de-DE" sz="1600"/>
              <a:t> </a:t>
            </a:r>
          </a:p>
          <a:p>
            <a:pPr marL="857250" lvl="1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endParaRPr lang="de-DE" sz="1600"/>
          </a:p>
        </p:txBody>
      </p:sp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149725"/>
            <a:ext cx="3600450" cy="2443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825E84C3-64E2-410F-BC90-04A46A190EF6}" type="slidenum">
              <a:rPr lang="de-DE" sz="1000" b="1"/>
              <a:pPr algn="ctr"/>
              <a:t>40</a:t>
            </a:fld>
            <a:endParaRPr lang="de-DE" sz="1000" b="1"/>
          </a:p>
        </p:txBody>
      </p:sp>
      <p:sp>
        <p:nvSpPr>
          <p:cNvPr id="10752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593012" cy="4065588"/>
          </a:xfrm>
        </p:spPr>
        <p:txBody>
          <a:bodyPr/>
          <a:lstStyle/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r>
              <a:rPr lang="en-US" sz="3200" b="1" smtClean="0"/>
              <a:t>Vielen Dank!</a:t>
            </a:r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endParaRPr lang="en-US" sz="3200" b="1" smtClean="0"/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r>
              <a:rPr lang="en-US" smtClean="0"/>
              <a:t>discussion is welcome…</a:t>
            </a:r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endParaRPr lang="en-US" smtClean="0"/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endParaRPr lang="en-US" smtClean="0"/>
          </a:p>
          <a:p>
            <a:pPr algn="ctr" eaLnBrk="1" hangingPunct="1">
              <a:lnSpc>
                <a:spcPct val="100000"/>
              </a:lnSpc>
              <a:spcBef>
                <a:spcPts val="200"/>
              </a:spcBef>
              <a:buFont typeface="Verdana" pitchFamily="34" charset="0"/>
              <a:buNone/>
            </a:pPr>
            <a:r>
              <a:rPr lang="en-US" sz="1600" smtClean="0"/>
              <a:t>Linked Data Service der Deutschen Nationalbibliothek</a:t>
            </a:r>
          </a:p>
          <a:p>
            <a:pPr algn="ctr" eaLnBrk="1" hangingPunct="1">
              <a:lnSpc>
                <a:spcPct val="100000"/>
              </a:lnSpc>
              <a:spcBef>
                <a:spcPts val="200"/>
              </a:spcBef>
              <a:buFont typeface="Verdana" pitchFamily="34" charset="0"/>
              <a:buNone/>
            </a:pPr>
            <a:r>
              <a:rPr lang="en-US" sz="1600" smtClean="0">
                <a:hlinkClick r:id="rId3"/>
              </a:rPr>
              <a:t>http://www.d-nb.de/eng/hilfe/service/linked_data_service.htm</a:t>
            </a:r>
            <a:endParaRPr lang="en-US" sz="1600" smtClean="0"/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endParaRPr lang="en-US" b="1" smtClean="0"/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endParaRPr lang="en-US" b="1" smtClean="0"/>
          </a:p>
          <a:p>
            <a:pPr algn="ctr" eaLnBrk="1" hangingPunct="1">
              <a:lnSpc>
                <a:spcPts val="3500"/>
              </a:lnSpc>
              <a:buFont typeface="Verdana" pitchFamily="34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107523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BFD320F7-43E7-4336-85F0-4E9370951583}" type="slidenum">
              <a:rPr lang="de-DE" sz="1000" b="1">
                <a:latin typeface="Calibri" pitchFamily="34" charset="0"/>
              </a:rPr>
              <a:pPr algn="ctr"/>
              <a:t>5</a:t>
            </a:fld>
            <a:endParaRPr lang="de-DE" sz="1000" b="1">
              <a:latin typeface="Calibri" pitchFamily="34" charset="0"/>
            </a:endParaRPr>
          </a:p>
        </p:txBody>
      </p:sp>
      <p:sp>
        <p:nvSpPr>
          <p:cNvPr id="35842" name="Rectangle 2"/>
          <p:cNvSpPr txBox="1">
            <a:spLocks noChangeArrowheads="1"/>
          </p:cNvSpPr>
          <p:nvPr/>
        </p:nvSpPr>
        <p:spPr bwMode="auto">
          <a:xfrm>
            <a:off x="4716463" y="404813"/>
            <a:ext cx="42846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000"/>
              </a:lnSpc>
            </a:pPr>
            <a:r>
              <a:rPr lang="de-DE" b="1">
                <a:solidFill>
                  <a:schemeClr val="tx2"/>
                </a:solidFill>
              </a:rPr>
              <a:t>RDA-Beispiel</a:t>
            </a:r>
          </a:p>
        </p:txBody>
      </p:sp>
      <p:sp>
        <p:nvSpPr>
          <p:cNvPr id="35843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Werk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rda:prefTitleForTheWork:</a:t>
            </a:r>
          </a:p>
          <a:p>
            <a:r>
              <a:rPr lang="de-DE" sz="1600">
                <a:latin typeface="Calibri" pitchFamily="34" charset="0"/>
              </a:rPr>
              <a:t>The body in the library</a:t>
            </a:r>
          </a:p>
          <a:p>
            <a:r>
              <a:rPr lang="de-DE" sz="1600">
                <a:latin typeface="Calibri" pitchFamily="34" charset="0"/>
              </a:rPr>
              <a:t>rda:formOfWork: Roman</a:t>
            </a:r>
            <a:br>
              <a:rPr lang="de-DE" sz="1600">
                <a:latin typeface="Calibri" pitchFamily="34" charset="0"/>
              </a:rPr>
            </a:br>
            <a:r>
              <a:rPr lang="de-DE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35844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121DC919-8CF3-4066-B6C0-757529200A3E}" type="slidenum">
              <a:rPr lang="de-DE" sz="1000" b="1">
                <a:latin typeface="Calibri" pitchFamily="34" charset="0"/>
              </a:rPr>
              <a:pPr algn="ctr"/>
              <a:t>6</a:t>
            </a:fld>
            <a:endParaRPr lang="de-DE" sz="1000" b="1">
              <a:latin typeface="Calibri" pitchFamily="34" charset="0"/>
            </a:endParaRPr>
          </a:p>
        </p:txBody>
      </p:sp>
      <p:grpSp>
        <p:nvGrpSpPr>
          <p:cNvPr id="37890" name="Group 12"/>
          <p:cNvGrpSpPr>
            <a:grpSpLocks/>
          </p:cNvGrpSpPr>
          <p:nvPr/>
        </p:nvGrpSpPr>
        <p:grpSpPr bwMode="auto">
          <a:xfrm>
            <a:off x="3708400" y="476250"/>
            <a:ext cx="3751263" cy="1296988"/>
            <a:chOff x="2603" y="323"/>
            <a:chExt cx="2091" cy="771"/>
          </a:xfrm>
        </p:grpSpPr>
        <p:sp>
          <p:nvSpPr>
            <p:cNvPr id="37894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Person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rda:prefNameOfThePerson: </a:t>
              </a:r>
            </a:p>
            <a:p>
              <a:r>
                <a:rPr lang="de-DE" sz="1600">
                  <a:latin typeface="Calibri" pitchFamily="34" charset="0"/>
                </a:rPr>
                <a:t>Christie, Agatha </a:t>
              </a:r>
            </a:p>
            <a:p>
              <a:r>
                <a:rPr lang="de-DE" sz="1600">
                  <a:latin typeface="Calibri" pitchFamily="34" charset="0"/>
                </a:rPr>
                <a:t>rda:dateOfBirth: 1890</a:t>
              </a:r>
            </a:p>
            <a:p>
              <a:r>
                <a:rPr lang="de-DE" sz="1600">
                  <a:latin typeface="Calibri" pitchFamily="34" charset="0"/>
                </a:rPr>
                <a:t>rda:dateOfDeath: 1976</a:t>
              </a: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8" name="Gerade Verbindung mit Pfeil 7"/>
            <p:cNvCxnSpPr>
              <a:endCxn id="37894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1" name="Rechteckige Legende 8"/>
          <p:cNvSpPr>
            <a:spLocks noChangeArrowheads="1"/>
          </p:cNvSpPr>
          <p:nvPr/>
        </p:nvSpPr>
        <p:spPr bwMode="auto">
          <a:xfrm>
            <a:off x="3203575" y="2636838"/>
            <a:ext cx="2808288" cy="431800"/>
          </a:xfrm>
          <a:prstGeom prst="wedgeRectCallout">
            <a:avLst>
              <a:gd name="adj1" fmla="val -27051"/>
              <a:gd name="adj2" fmla="val -39191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800">
                <a:latin typeface="Calibri" pitchFamily="34" charset="0"/>
              </a:rPr>
              <a:t>rdarole:authorWork</a:t>
            </a:r>
          </a:p>
        </p:txBody>
      </p:sp>
      <p:sp>
        <p:nvSpPr>
          <p:cNvPr id="37892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Werk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rda:prefTitleForTheWork:</a:t>
            </a:r>
          </a:p>
          <a:p>
            <a:r>
              <a:rPr lang="de-DE" sz="1600">
                <a:latin typeface="Calibri" pitchFamily="34" charset="0"/>
              </a:rPr>
              <a:t>The body in the library</a:t>
            </a:r>
          </a:p>
          <a:p>
            <a:r>
              <a:rPr lang="de-DE" sz="1600">
                <a:latin typeface="Calibri" pitchFamily="34" charset="0"/>
              </a:rPr>
              <a:t>rda:formOfWork: Roman</a:t>
            </a:r>
            <a:br>
              <a:rPr lang="de-DE" sz="1600">
                <a:latin typeface="Calibri" pitchFamily="34" charset="0"/>
              </a:rPr>
            </a:br>
            <a:r>
              <a:rPr lang="de-DE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37893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7A1933F-2FA0-4991-8814-C1C922EDF883}" type="slidenum">
              <a:rPr lang="de-DE" sz="1000" b="1">
                <a:latin typeface="Calibri" pitchFamily="34" charset="0"/>
              </a:rPr>
              <a:pPr algn="ctr"/>
              <a:t>7</a:t>
            </a:fld>
            <a:endParaRPr lang="de-DE" sz="1000" b="1">
              <a:latin typeface="Calibri" pitchFamily="34" charset="0"/>
            </a:endParaRPr>
          </a:p>
        </p:txBody>
      </p:sp>
      <p:sp>
        <p:nvSpPr>
          <p:cNvPr id="39938" name="Rechteck 3"/>
          <p:cNvSpPr>
            <a:spLocks noChangeArrowheads="1"/>
          </p:cNvSpPr>
          <p:nvPr/>
        </p:nvSpPr>
        <p:spPr bwMode="auto">
          <a:xfrm>
            <a:off x="900113" y="2133600"/>
            <a:ext cx="2808287" cy="93503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Expression 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rda:contentType: Text</a:t>
            </a:r>
          </a:p>
          <a:p>
            <a:r>
              <a:rPr lang="de-DE" sz="1600">
                <a:latin typeface="Calibri" pitchFamily="34" charset="0"/>
              </a:rPr>
              <a:t>rda:languageOfExpression: deutsch</a:t>
            </a:r>
          </a:p>
        </p:txBody>
      </p:sp>
      <p:cxnSp>
        <p:nvCxnSpPr>
          <p:cNvPr id="12" name="Gerade Verbindung mit Pfeil 11"/>
          <p:cNvCxnSpPr>
            <a:endCxn id="39938" idx="0"/>
          </p:cNvCxnSpPr>
          <p:nvPr/>
        </p:nvCxnSpPr>
        <p:spPr>
          <a:xfrm rot="5400000">
            <a:off x="2125662" y="1944688"/>
            <a:ext cx="3603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40" name="Gerade Verbindung mit Pfeil 10"/>
          <p:cNvCxnSpPr>
            <a:cxnSpLocks noChangeShapeType="1"/>
            <a:stCxn id="39938" idx="2"/>
          </p:cNvCxnSpPr>
          <p:nvPr/>
        </p:nvCxnSpPr>
        <p:spPr bwMode="auto">
          <a:xfrm>
            <a:off x="2305050" y="3076575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41" name="Rechteckige Legende 8"/>
          <p:cNvSpPr>
            <a:spLocks noChangeArrowheads="1"/>
          </p:cNvSpPr>
          <p:nvPr/>
        </p:nvSpPr>
        <p:spPr bwMode="auto">
          <a:xfrm>
            <a:off x="5219700" y="1989138"/>
            <a:ext cx="3097213" cy="647700"/>
          </a:xfrm>
          <a:prstGeom prst="wedgeRectCallout">
            <a:avLst>
              <a:gd name="adj1" fmla="val -134625"/>
              <a:gd name="adj2" fmla="val -6715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800">
                <a:latin typeface="Calibri" pitchFamily="34" charset="0"/>
              </a:rPr>
              <a:t>rdarel:expressionOfWork</a:t>
            </a:r>
          </a:p>
        </p:txBody>
      </p:sp>
      <p:sp>
        <p:nvSpPr>
          <p:cNvPr id="39942" name="Rechteckige Legende 8"/>
          <p:cNvSpPr>
            <a:spLocks noChangeArrowheads="1"/>
          </p:cNvSpPr>
          <p:nvPr/>
        </p:nvSpPr>
        <p:spPr bwMode="auto">
          <a:xfrm>
            <a:off x="5219700" y="3068638"/>
            <a:ext cx="3097213" cy="647700"/>
          </a:xfrm>
          <a:prstGeom prst="wedgeRectCallout">
            <a:avLst>
              <a:gd name="adj1" fmla="val -136264"/>
              <a:gd name="adj2" fmla="val -33088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800">
                <a:latin typeface="Calibri" pitchFamily="34" charset="0"/>
              </a:rPr>
              <a:t>rdarel:expressionManifested</a:t>
            </a:r>
          </a:p>
        </p:txBody>
      </p:sp>
      <p:sp>
        <p:nvSpPr>
          <p:cNvPr id="39943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en-US" sz="1600" b="1">
                <a:latin typeface="Calibri" pitchFamily="34" charset="0"/>
              </a:rPr>
              <a:t>Werk</a:t>
            </a:r>
            <a:endParaRPr lang="en-US" sz="1600">
              <a:latin typeface="Calibri" pitchFamily="34" charset="0"/>
            </a:endParaRPr>
          </a:p>
          <a:p>
            <a:r>
              <a:rPr lang="en-US" sz="1600">
                <a:latin typeface="Calibri" pitchFamily="34" charset="0"/>
              </a:rPr>
              <a:t>rda:prefTitleForTheWork:</a:t>
            </a:r>
          </a:p>
          <a:p>
            <a:r>
              <a:rPr lang="en-US" sz="1600">
                <a:latin typeface="Calibri" pitchFamily="34" charset="0"/>
              </a:rPr>
              <a:t>The body in the library</a:t>
            </a:r>
          </a:p>
          <a:p>
            <a:r>
              <a:rPr lang="en-US" sz="1600">
                <a:latin typeface="Calibri" pitchFamily="34" charset="0"/>
              </a:rPr>
              <a:t>rda:formOfWork: Roman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grpSp>
        <p:nvGrpSpPr>
          <p:cNvPr id="39944" name="Group 19"/>
          <p:cNvGrpSpPr>
            <a:grpSpLocks/>
          </p:cNvGrpSpPr>
          <p:nvPr/>
        </p:nvGrpSpPr>
        <p:grpSpPr bwMode="auto">
          <a:xfrm>
            <a:off x="3708400" y="476250"/>
            <a:ext cx="3751263" cy="1296988"/>
            <a:chOff x="2603" y="323"/>
            <a:chExt cx="2091" cy="771"/>
          </a:xfrm>
        </p:grpSpPr>
        <p:sp>
          <p:nvSpPr>
            <p:cNvPr id="39947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Person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rda:prefNameOfThePerson: </a:t>
              </a:r>
            </a:p>
            <a:p>
              <a:r>
                <a:rPr lang="de-DE" sz="1600">
                  <a:latin typeface="Calibri" pitchFamily="34" charset="0"/>
                </a:rPr>
                <a:t>Christie, Agatha </a:t>
              </a:r>
            </a:p>
            <a:p>
              <a:r>
                <a:rPr lang="de-DE" sz="1600">
                  <a:latin typeface="Calibri" pitchFamily="34" charset="0"/>
                </a:rPr>
                <a:t>rda:dateOfBirth: 1890</a:t>
              </a:r>
            </a:p>
            <a:p>
              <a:r>
                <a:rPr lang="de-DE" sz="1600">
                  <a:latin typeface="Calibri" pitchFamily="34" charset="0"/>
                </a:rPr>
                <a:t>rda:dateOfDeath: 1976</a:t>
              </a: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8" name="Gerade Verbindung mit Pfeil 7"/>
            <p:cNvCxnSpPr>
              <a:endCxn id="39947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945" name="Rechteck 3"/>
          <p:cNvSpPr>
            <a:spLocks noChangeArrowheads="1"/>
          </p:cNvSpPr>
          <p:nvPr/>
        </p:nvSpPr>
        <p:spPr bwMode="auto">
          <a:xfrm>
            <a:off x="900113" y="3357563"/>
            <a:ext cx="2808287" cy="2447925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Manifestation 1a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rda:titleProper: Die Tote in der Bibliothek</a:t>
            </a:r>
          </a:p>
          <a:p>
            <a:r>
              <a:rPr lang="de-DE" sz="1600">
                <a:latin typeface="Calibri" pitchFamily="34" charset="0"/>
              </a:rPr>
              <a:t>rda:publicationStatement: Bern : Scherz, 1943</a:t>
            </a:r>
          </a:p>
          <a:p>
            <a:r>
              <a:rPr lang="de-DE" sz="1600">
                <a:latin typeface="Calibri" pitchFamily="34" charset="0"/>
              </a:rPr>
              <a:t>rda:publishersName: Scherz</a:t>
            </a:r>
          </a:p>
          <a:p>
            <a:r>
              <a:rPr lang="de-DE" sz="1600">
                <a:latin typeface="Calibri" pitchFamily="34" charset="0"/>
              </a:rPr>
              <a:t>rda:placeOfPublication: Bern</a:t>
            </a:r>
          </a:p>
          <a:p>
            <a:r>
              <a:rPr lang="de-DE" sz="1600">
                <a:latin typeface="Calibri" pitchFamily="34" charset="0"/>
              </a:rPr>
              <a:t>rda:dateOfPublication: 1943</a:t>
            </a:r>
          </a:p>
          <a:p>
            <a:r>
              <a:rPr lang="de-DE" sz="1600">
                <a:latin typeface="Calibri" pitchFamily="34" charset="0"/>
              </a:rPr>
              <a:t>rda:extentOfText: 205 S.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39946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EE41ECF8-08F5-4A85-B541-C508C0817F92}" type="slidenum">
              <a:rPr lang="de-DE" sz="1000" b="1">
                <a:latin typeface="Calibri" pitchFamily="34" charset="0"/>
              </a:rPr>
              <a:pPr algn="ctr"/>
              <a:t>8</a:t>
            </a:fld>
            <a:endParaRPr lang="de-DE" sz="1000" b="1">
              <a:latin typeface="Calibri" pitchFamily="34" charset="0"/>
            </a:endParaRPr>
          </a:p>
        </p:txBody>
      </p:sp>
      <p:sp>
        <p:nvSpPr>
          <p:cNvPr id="41986" name="Rechteck 3"/>
          <p:cNvSpPr>
            <a:spLocks noChangeArrowheads="1"/>
          </p:cNvSpPr>
          <p:nvPr/>
        </p:nvSpPr>
        <p:spPr bwMode="auto">
          <a:xfrm>
            <a:off x="900113" y="2133600"/>
            <a:ext cx="2808287" cy="93503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Expression 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rda:contentType: Text</a:t>
            </a:r>
          </a:p>
          <a:p>
            <a:r>
              <a:rPr lang="de-DE" sz="1600">
                <a:latin typeface="Calibri" pitchFamily="34" charset="0"/>
              </a:rPr>
              <a:t>rda:languageOfExpression: deutsch</a:t>
            </a:r>
          </a:p>
        </p:txBody>
      </p:sp>
      <p:cxnSp>
        <p:nvCxnSpPr>
          <p:cNvPr id="12" name="Gerade Verbindung mit Pfeil 11"/>
          <p:cNvCxnSpPr>
            <a:endCxn id="41986" idx="0"/>
          </p:cNvCxnSpPr>
          <p:nvPr/>
        </p:nvCxnSpPr>
        <p:spPr>
          <a:xfrm rot="5400000">
            <a:off x="2125662" y="1944688"/>
            <a:ext cx="3603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88" name="Gerade Verbindung mit Pfeil 10"/>
          <p:cNvCxnSpPr>
            <a:cxnSpLocks noChangeShapeType="1"/>
            <a:stCxn id="41986" idx="2"/>
          </p:cNvCxnSpPr>
          <p:nvPr/>
        </p:nvCxnSpPr>
        <p:spPr bwMode="auto">
          <a:xfrm>
            <a:off x="2305050" y="3076575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989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Werk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rda:prefTitleForTheWork:</a:t>
            </a:r>
          </a:p>
          <a:p>
            <a:r>
              <a:rPr lang="de-DE" sz="1600">
                <a:latin typeface="Calibri" pitchFamily="34" charset="0"/>
              </a:rPr>
              <a:t>The body in the library</a:t>
            </a:r>
          </a:p>
          <a:p>
            <a:r>
              <a:rPr lang="de-DE" sz="1600">
                <a:latin typeface="Calibri" pitchFamily="34" charset="0"/>
              </a:rPr>
              <a:t>rda:formOfWork: Roman</a:t>
            </a:r>
            <a:br>
              <a:rPr lang="de-DE" sz="1600">
                <a:latin typeface="Calibri" pitchFamily="34" charset="0"/>
              </a:rPr>
            </a:br>
            <a:r>
              <a:rPr lang="de-DE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grpSp>
        <p:nvGrpSpPr>
          <p:cNvPr id="41990" name="Group 11"/>
          <p:cNvGrpSpPr>
            <a:grpSpLocks/>
          </p:cNvGrpSpPr>
          <p:nvPr/>
        </p:nvGrpSpPr>
        <p:grpSpPr bwMode="auto">
          <a:xfrm>
            <a:off x="3708400" y="476250"/>
            <a:ext cx="3751263" cy="1296988"/>
            <a:chOff x="2603" y="323"/>
            <a:chExt cx="2091" cy="771"/>
          </a:xfrm>
        </p:grpSpPr>
        <p:sp>
          <p:nvSpPr>
            <p:cNvPr id="41997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Person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rda:prefNameOfThePerson: </a:t>
              </a:r>
            </a:p>
            <a:p>
              <a:r>
                <a:rPr lang="de-DE" sz="1600">
                  <a:latin typeface="Calibri" pitchFamily="34" charset="0"/>
                </a:rPr>
                <a:t>Christie, Agatha </a:t>
              </a:r>
            </a:p>
            <a:p>
              <a:r>
                <a:rPr lang="de-DE" sz="1600">
                  <a:latin typeface="Calibri" pitchFamily="34" charset="0"/>
                </a:rPr>
                <a:t>rda:dateOfBirth: 1890</a:t>
              </a:r>
            </a:p>
            <a:p>
              <a:r>
                <a:rPr lang="de-DE" sz="1600">
                  <a:latin typeface="Calibri" pitchFamily="34" charset="0"/>
                </a:rPr>
                <a:t>rda:dateOfDeath: 1976</a:t>
              </a: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2" name="Gerade Verbindung mit Pfeil 7"/>
            <p:cNvCxnSpPr>
              <a:endCxn id="41997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91" name="Group 17"/>
          <p:cNvGrpSpPr>
            <a:grpSpLocks/>
          </p:cNvGrpSpPr>
          <p:nvPr/>
        </p:nvGrpSpPr>
        <p:grpSpPr bwMode="auto">
          <a:xfrm>
            <a:off x="3708400" y="3843338"/>
            <a:ext cx="3816350" cy="1728787"/>
            <a:chOff x="2603" y="323"/>
            <a:chExt cx="2091" cy="771"/>
          </a:xfrm>
        </p:grpSpPr>
        <p:sp>
          <p:nvSpPr>
            <p:cNvPr id="41995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Körperschaft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rda:nameOfTheCorporateBody: Scherz-Verlag</a:t>
              </a:r>
            </a:p>
            <a:p>
              <a:r>
                <a:rPr lang="de-DE" sz="1600">
                  <a:latin typeface="Calibri" pitchFamily="34" charset="0"/>
                </a:rPr>
                <a:t>rda:placeAssociatedwithTheCorporateBody: Bern</a:t>
              </a:r>
            </a:p>
            <a:p>
              <a:r>
                <a:rPr lang="de-DE" sz="1600">
                  <a:latin typeface="Calibri" pitchFamily="34" charset="0"/>
                </a:rPr>
                <a:t>rda:dateOfEstablishment: 1938</a:t>
              </a:r>
            </a:p>
            <a:p>
              <a:endParaRPr lang="de-DE" sz="1600">
                <a:latin typeface="Calibri" pitchFamily="34" charset="0"/>
              </a:endParaRP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8" name="Gerade Verbindung mit Pfeil 7"/>
            <p:cNvCxnSpPr>
              <a:endCxn id="41995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92" name="Rechteckige Legende 8"/>
          <p:cNvSpPr>
            <a:spLocks noChangeArrowheads="1"/>
          </p:cNvSpPr>
          <p:nvPr/>
        </p:nvSpPr>
        <p:spPr bwMode="auto">
          <a:xfrm>
            <a:off x="4140200" y="2420938"/>
            <a:ext cx="3097213" cy="431800"/>
          </a:xfrm>
          <a:prstGeom prst="wedgeRectCallout">
            <a:avLst>
              <a:gd name="adj1" fmla="val -58611"/>
              <a:gd name="adj2" fmla="val 35956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800">
                <a:latin typeface="Calibri" pitchFamily="34" charset="0"/>
              </a:rPr>
              <a:t>rdarole:publisher</a:t>
            </a:r>
          </a:p>
        </p:txBody>
      </p:sp>
      <p:sp>
        <p:nvSpPr>
          <p:cNvPr id="41993" name="Rechteck 3"/>
          <p:cNvSpPr>
            <a:spLocks noChangeArrowheads="1"/>
          </p:cNvSpPr>
          <p:nvPr/>
        </p:nvSpPr>
        <p:spPr bwMode="auto">
          <a:xfrm>
            <a:off x="900113" y="3357563"/>
            <a:ext cx="2808287" cy="2447925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Manifestation 1a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rda:titleProper: Die Tote in der Bibliothek</a:t>
            </a:r>
          </a:p>
          <a:p>
            <a:r>
              <a:rPr lang="de-DE" sz="1600">
                <a:latin typeface="Calibri" pitchFamily="34" charset="0"/>
              </a:rPr>
              <a:t>rda:publicationStatement: Bern : Scherz, 1943</a:t>
            </a:r>
          </a:p>
          <a:p>
            <a:r>
              <a:rPr lang="de-DE" sz="1600">
                <a:latin typeface="Calibri" pitchFamily="34" charset="0"/>
              </a:rPr>
              <a:t>rda:publishersName: Scherz</a:t>
            </a:r>
          </a:p>
          <a:p>
            <a:r>
              <a:rPr lang="de-DE" sz="1600">
                <a:latin typeface="Calibri" pitchFamily="34" charset="0"/>
              </a:rPr>
              <a:t>rda:placeOfPublication: Bern</a:t>
            </a:r>
          </a:p>
          <a:p>
            <a:r>
              <a:rPr lang="de-DE" sz="1600">
                <a:latin typeface="Calibri" pitchFamily="34" charset="0"/>
              </a:rPr>
              <a:t>rda:dateOfPublication: 1943</a:t>
            </a:r>
          </a:p>
          <a:p>
            <a:r>
              <a:rPr lang="de-DE" sz="1600">
                <a:latin typeface="Calibri" pitchFamily="34" charset="0"/>
              </a:rPr>
              <a:t>rda:extentOfText: 205 S.</a:t>
            </a:r>
          </a:p>
          <a:p>
            <a:endParaRPr lang="de-DE" sz="1600">
              <a:latin typeface="Calibri" pitchFamily="34" charset="0"/>
            </a:endParaRPr>
          </a:p>
        </p:txBody>
      </p:sp>
      <p:sp>
        <p:nvSpPr>
          <p:cNvPr id="41994" name="Fußzeilenplatzhalter 7"/>
          <p:cNvSpPr txBox="1">
            <a:spLocks noGrp="1"/>
          </p:cNvSpPr>
          <p:nvPr/>
        </p:nvSpPr>
        <p:spPr bwMode="auto">
          <a:xfrm>
            <a:off x="514350" y="6384925"/>
            <a:ext cx="7874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000"/>
              <a:t>Linked-RDA-Data in der Praxis | SWIB2010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3EAB03D1-D471-4659-9924-EBAD52E0E93C}" type="slidenum">
              <a:rPr lang="de-DE" sz="1000" b="1">
                <a:latin typeface="Calibri" pitchFamily="34" charset="0"/>
              </a:rPr>
              <a:pPr algn="ctr"/>
              <a:t>9</a:t>
            </a:fld>
            <a:endParaRPr lang="de-DE" sz="1000" b="1">
              <a:latin typeface="Calibri" pitchFamily="34" charset="0"/>
            </a:endParaRPr>
          </a:p>
        </p:txBody>
      </p:sp>
      <p:sp>
        <p:nvSpPr>
          <p:cNvPr id="44034" name="Rechteck 3"/>
          <p:cNvSpPr>
            <a:spLocks noChangeArrowheads="1"/>
          </p:cNvSpPr>
          <p:nvPr/>
        </p:nvSpPr>
        <p:spPr bwMode="auto">
          <a:xfrm>
            <a:off x="900113" y="2133600"/>
            <a:ext cx="2808287" cy="93503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Expression 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rda:contentType: Text</a:t>
            </a:r>
          </a:p>
          <a:p>
            <a:r>
              <a:rPr lang="de-DE" sz="1600">
                <a:latin typeface="Calibri" pitchFamily="34" charset="0"/>
              </a:rPr>
              <a:t>rda:languageOfExpression: deutsch</a:t>
            </a:r>
          </a:p>
        </p:txBody>
      </p:sp>
      <p:cxnSp>
        <p:nvCxnSpPr>
          <p:cNvPr id="12" name="Gerade Verbindung mit Pfeil 11"/>
          <p:cNvCxnSpPr>
            <a:endCxn id="44034" idx="0"/>
          </p:cNvCxnSpPr>
          <p:nvPr/>
        </p:nvCxnSpPr>
        <p:spPr>
          <a:xfrm rot="5400000">
            <a:off x="2125662" y="1944688"/>
            <a:ext cx="3603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36" name="Gerade Verbindung mit Pfeil 10"/>
          <p:cNvCxnSpPr>
            <a:cxnSpLocks noChangeShapeType="1"/>
          </p:cNvCxnSpPr>
          <p:nvPr/>
        </p:nvCxnSpPr>
        <p:spPr bwMode="auto">
          <a:xfrm>
            <a:off x="2301875" y="3068638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37" name="Rechteck 3"/>
          <p:cNvSpPr>
            <a:spLocks noChangeArrowheads="1"/>
          </p:cNvSpPr>
          <p:nvPr/>
        </p:nvSpPr>
        <p:spPr bwMode="auto">
          <a:xfrm>
            <a:off x="900113" y="476250"/>
            <a:ext cx="2808287" cy="1296988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de-DE" sz="1600" b="1">
              <a:latin typeface="Calibri" pitchFamily="34" charset="0"/>
            </a:endParaRPr>
          </a:p>
          <a:p>
            <a:pPr algn="ctr"/>
            <a:r>
              <a:rPr lang="de-DE" sz="1600" b="1">
                <a:latin typeface="Calibri" pitchFamily="34" charset="0"/>
              </a:rPr>
              <a:t>Werk</a:t>
            </a:r>
            <a:endParaRPr lang="de-DE" sz="1600">
              <a:latin typeface="Calibri" pitchFamily="34" charset="0"/>
            </a:endParaRPr>
          </a:p>
          <a:p>
            <a:r>
              <a:rPr lang="en-US" sz="1600">
                <a:latin typeface="Calibri" pitchFamily="34" charset="0"/>
              </a:rPr>
              <a:t>rda:prefTitleForTheWork</a:t>
            </a:r>
            <a:r>
              <a:rPr lang="de-DE" sz="1600">
                <a:latin typeface="Calibri" pitchFamily="34" charset="0"/>
              </a:rPr>
              <a:t>:</a:t>
            </a:r>
          </a:p>
          <a:p>
            <a:r>
              <a:rPr lang="en-US" sz="1600">
                <a:latin typeface="Calibri" pitchFamily="34" charset="0"/>
              </a:rPr>
              <a:t>The body in the library</a:t>
            </a:r>
          </a:p>
          <a:p>
            <a:r>
              <a:rPr lang="en-US" sz="1600">
                <a:latin typeface="Calibri" pitchFamily="34" charset="0"/>
              </a:rPr>
              <a:t>rda:formOfWork: Roman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rda:dateOfWork: 1942</a:t>
            </a:r>
          </a:p>
          <a:p>
            <a:endParaRPr lang="de-DE" sz="1600">
              <a:latin typeface="Calibri" pitchFamily="34" charset="0"/>
            </a:endParaRPr>
          </a:p>
        </p:txBody>
      </p:sp>
      <p:grpSp>
        <p:nvGrpSpPr>
          <p:cNvPr id="44038" name="Group 9"/>
          <p:cNvGrpSpPr>
            <a:grpSpLocks/>
          </p:cNvGrpSpPr>
          <p:nvPr/>
        </p:nvGrpSpPr>
        <p:grpSpPr bwMode="auto">
          <a:xfrm>
            <a:off x="3708400" y="476250"/>
            <a:ext cx="3751263" cy="1296988"/>
            <a:chOff x="2603" y="323"/>
            <a:chExt cx="2091" cy="771"/>
          </a:xfrm>
        </p:grpSpPr>
        <p:sp>
          <p:nvSpPr>
            <p:cNvPr id="44043" name="Rechteck 3"/>
            <p:cNvSpPr>
              <a:spLocks noChangeArrowheads="1"/>
            </p:cNvSpPr>
            <p:nvPr/>
          </p:nvSpPr>
          <p:spPr bwMode="auto">
            <a:xfrm>
              <a:off x="2880" y="323"/>
              <a:ext cx="1814" cy="771"/>
            </a:xfrm>
            <a:prstGeom prst="rect">
              <a:avLst/>
            </a:prstGeom>
            <a:solidFill>
              <a:srgbClr val="CC99FF"/>
            </a:solidFill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e-DE" sz="1600" b="1">
                <a:latin typeface="Calibri" pitchFamily="34" charset="0"/>
              </a:endParaRPr>
            </a:p>
            <a:p>
              <a:pPr algn="ctr"/>
              <a:r>
                <a:rPr lang="de-DE" sz="1600" b="1">
                  <a:latin typeface="Calibri" pitchFamily="34" charset="0"/>
                </a:rPr>
                <a:t>Person</a:t>
              </a:r>
              <a:endParaRPr lang="de-DE" sz="1600">
                <a:latin typeface="Calibri" pitchFamily="34" charset="0"/>
              </a:endParaRPr>
            </a:p>
            <a:p>
              <a:r>
                <a:rPr lang="de-DE" sz="1600">
                  <a:latin typeface="Calibri" pitchFamily="34" charset="0"/>
                </a:rPr>
                <a:t>rda:prefNameOfThePerson: </a:t>
              </a:r>
            </a:p>
            <a:p>
              <a:r>
                <a:rPr lang="de-DE" sz="1600">
                  <a:latin typeface="Calibri" pitchFamily="34" charset="0"/>
                </a:rPr>
                <a:t>Christie, Agatha </a:t>
              </a:r>
            </a:p>
            <a:p>
              <a:r>
                <a:rPr lang="de-DE" sz="1600">
                  <a:latin typeface="Calibri" pitchFamily="34" charset="0"/>
                </a:rPr>
                <a:t>rda:dateOfBirth: 1890</a:t>
              </a:r>
            </a:p>
            <a:p>
              <a:r>
                <a:rPr lang="de-DE" sz="1600">
                  <a:latin typeface="Calibri" pitchFamily="34" charset="0"/>
                </a:rPr>
                <a:t>rda:dateOfDeath: 1976</a:t>
              </a:r>
            </a:p>
            <a:p>
              <a:endParaRPr lang="de-DE" sz="1600">
                <a:latin typeface="Calibri" pitchFamily="34" charset="0"/>
              </a:endParaRPr>
            </a:p>
          </p:txBody>
        </p:sp>
        <p:cxnSp>
          <p:nvCxnSpPr>
            <p:cNvPr id="8" name="Gerade Verbindung mit Pfeil 7"/>
            <p:cNvCxnSpPr>
              <a:endCxn id="44043" idx="1"/>
            </p:cNvCxnSpPr>
            <p:nvPr/>
          </p:nvCxnSpPr>
          <p:spPr>
            <a:xfrm>
              <a:off x="2603" y="708"/>
              <a:ext cx="27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39" name="Rechteck 3"/>
          <p:cNvSpPr>
            <a:spLocks noChangeArrowheads="1"/>
          </p:cNvSpPr>
          <p:nvPr/>
        </p:nvSpPr>
        <p:spPr bwMode="auto">
          <a:xfrm>
            <a:off x="900113" y="6173788"/>
            <a:ext cx="2808287" cy="531812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Exemplar 1a_1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rda:identifier: 1943 A 10661</a:t>
            </a:r>
          </a:p>
        </p:txBody>
      </p:sp>
      <p:sp>
        <p:nvSpPr>
          <p:cNvPr id="44040" name="Rechteckige Legende 8"/>
          <p:cNvSpPr>
            <a:spLocks noChangeArrowheads="1"/>
          </p:cNvSpPr>
          <p:nvPr/>
        </p:nvSpPr>
        <p:spPr bwMode="auto">
          <a:xfrm>
            <a:off x="4716463" y="5734050"/>
            <a:ext cx="3097212" cy="431800"/>
          </a:xfrm>
          <a:prstGeom prst="wedgeRectCallout">
            <a:avLst>
              <a:gd name="adj1" fmla="val -120681"/>
              <a:gd name="adj2" fmla="val 110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800">
                <a:latin typeface="Calibri" pitchFamily="34" charset="0"/>
              </a:rPr>
              <a:t>rdarel:exemplarManifested</a:t>
            </a:r>
          </a:p>
        </p:txBody>
      </p:sp>
      <p:cxnSp>
        <p:nvCxnSpPr>
          <p:cNvPr id="44041" name="Gerade Verbindung mit Pfeil 10"/>
          <p:cNvCxnSpPr>
            <a:cxnSpLocks noChangeShapeType="1"/>
          </p:cNvCxnSpPr>
          <p:nvPr/>
        </p:nvCxnSpPr>
        <p:spPr bwMode="auto">
          <a:xfrm>
            <a:off x="2339975" y="5805488"/>
            <a:ext cx="0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2" name="Rechteck 3"/>
          <p:cNvSpPr>
            <a:spLocks noChangeArrowheads="1"/>
          </p:cNvSpPr>
          <p:nvPr/>
        </p:nvSpPr>
        <p:spPr bwMode="auto">
          <a:xfrm>
            <a:off x="900113" y="3357563"/>
            <a:ext cx="2808287" cy="2447925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600" b="1">
                <a:latin typeface="Calibri" pitchFamily="34" charset="0"/>
              </a:rPr>
              <a:t>Manifestation 1a</a:t>
            </a:r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rda:titleProper: Die Tote in der Bibliothek</a:t>
            </a:r>
          </a:p>
          <a:p>
            <a:r>
              <a:rPr lang="de-DE" sz="1600">
                <a:latin typeface="Calibri" pitchFamily="34" charset="0"/>
              </a:rPr>
              <a:t>rda:publicationStatement: Bern : Scherz, 1943</a:t>
            </a:r>
          </a:p>
          <a:p>
            <a:r>
              <a:rPr lang="de-DE" sz="1600">
                <a:latin typeface="Calibri" pitchFamily="34" charset="0"/>
              </a:rPr>
              <a:t>rda:publishersName: Scherz</a:t>
            </a:r>
          </a:p>
          <a:p>
            <a:r>
              <a:rPr lang="de-DE" sz="1600">
                <a:latin typeface="Calibri" pitchFamily="34" charset="0"/>
              </a:rPr>
              <a:t>rda:placeOfPublication: Bern</a:t>
            </a:r>
          </a:p>
          <a:p>
            <a:r>
              <a:rPr lang="de-DE" sz="1600">
                <a:latin typeface="Calibri" pitchFamily="34" charset="0"/>
              </a:rPr>
              <a:t>rda:dateOfPublication: 1943</a:t>
            </a:r>
          </a:p>
          <a:p>
            <a:r>
              <a:rPr lang="de-DE" sz="1600">
                <a:latin typeface="Calibri" pitchFamily="34" charset="0"/>
              </a:rPr>
              <a:t>rda:extentOfText: 205 S.</a:t>
            </a:r>
          </a:p>
          <a:p>
            <a:endParaRPr lang="de-DE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dnb-2008">
  <a:themeElements>
    <a:clrScheme name="!dnb-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!dnb-2008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!dnb-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nb-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nb-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nb-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nb-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dnb-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dnb-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!dnb-2008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!dnb-2008</Template>
  <TotalTime>0</TotalTime>
  <Words>1421</Words>
  <Application>Microsoft Office PowerPoint</Application>
  <PresentationFormat>On-screen Show (4:3)</PresentationFormat>
  <Paragraphs>675</Paragraphs>
  <Slides>40</Slides>
  <Notes>40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Entwurfsvorlage</vt:lpstr>
      </vt:variant>
      <vt:variant>
        <vt:i4>3</vt:i4>
      </vt:variant>
      <vt:variant>
        <vt:lpstr>Folientitel</vt:lpstr>
      </vt:variant>
      <vt:variant>
        <vt:i4>40</vt:i4>
      </vt:variant>
    </vt:vector>
  </HeadingPairs>
  <TitlesOfParts>
    <vt:vector size="50" baseType="lpstr">
      <vt:lpstr>Verdana</vt:lpstr>
      <vt:lpstr>Arial</vt:lpstr>
      <vt:lpstr>Calibri</vt:lpstr>
      <vt:lpstr>Wingdings</vt:lpstr>
      <vt:lpstr>Symbol</vt:lpstr>
      <vt:lpstr>Times New Roman</vt:lpstr>
      <vt:lpstr>Univers</vt:lpstr>
      <vt:lpstr>!dnb-2008</vt:lpstr>
      <vt:lpstr>Benutzerdefiniertes Design</vt:lpstr>
      <vt:lpstr>!dnb-2008</vt:lpstr>
      <vt:lpstr>Folie 1</vt:lpstr>
      <vt:lpstr>Linked Library Data</vt:lpstr>
      <vt:lpstr>Folie 3</vt:lpstr>
      <vt:lpstr>RDA-Ontologie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Linked Data Service der DNB</vt:lpstr>
      <vt:lpstr>Verlinkungen und Zahlen</vt:lpstr>
      <vt:lpstr>Beschreibung Personen - RDA</vt:lpstr>
      <vt:lpstr>Beschreibung Personen - RDA</vt:lpstr>
      <vt:lpstr>Folie 20</vt:lpstr>
      <vt:lpstr>Abbildung von Namensbestandteilen</vt:lpstr>
      <vt:lpstr>Beschreibung Körperschaften - RDA</vt:lpstr>
      <vt:lpstr>Beschreibung Körperschaften - RDA</vt:lpstr>
      <vt:lpstr>Beschreibung Körperschaften - DNB</vt:lpstr>
      <vt:lpstr>Grenzen derzeitiger RDA-Ontologien</vt:lpstr>
      <vt:lpstr>Grenzen derzeitiger RDA-Ontologien</vt:lpstr>
      <vt:lpstr>Grenzen derzeitiger  RDA-Onto-logien</vt:lpstr>
      <vt:lpstr>Grenzen derzeitiger RDA-Ontologien</vt:lpstr>
      <vt:lpstr>Grenzen derzeitiger RDA-Ontologien</vt:lpstr>
      <vt:lpstr>Beschreibung Sachschlagwörter –  DNB</vt:lpstr>
      <vt:lpstr>SWD-DDC-Verknüpfung</vt:lpstr>
      <vt:lpstr>Beschreibung Nicht-Deskriptor</vt:lpstr>
      <vt:lpstr>Beschreibung Nicht-Deskriptor</vt:lpstr>
      <vt:lpstr>Die Architektur des DNB-LD-Service</vt:lpstr>
      <vt:lpstr>Geplante Weiterentwicklung</vt:lpstr>
      <vt:lpstr>Folie 36</vt:lpstr>
      <vt:lpstr>Folie 37</vt:lpstr>
      <vt:lpstr>Folie 38</vt:lpstr>
      <vt:lpstr>Fazit und Ausblick</vt:lpstr>
      <vt:lpstr>Folie 40</vt:lpstr>
    </vt:vector>
  </TitlesOfParts>
  <Company>Deutsche Nationalbibliothek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SWIB2010</dc:title>
  <dc:creator>hartmann</dc:creator>
  <cp:lastModifiedBy>Jens Britta</cp:lastModifiedBy>
  <cp:revision>722</cp:revision>
  <dcterms:created xsi:type="dcterms:W3CDTF">2008-02-22T13:29:39Z</dcterms:created>
  <dcterms:modified xsi:type="dcterms:W3CDTF">2011-01-05T13:22:47Z</dcterms:modified>
</cp:coreProperties>
</file>