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sldIdLst>
    <p:sldId id="259" r:id="rId2"/>
    <p:sldId id="272" r:id="rId3"/>
    <p:sldId id="257" r:id="rId4"/>
    <p:sldId id="258" r:id="rId5"/>
    <p:sldId id="271" r:id="rId6"/>
    <p:sldId id="261" r:id="rId7"/>
    <p:sldId id="262" r:id="rId8"/>
    <p:sldId id="263" r:id="rId9"/>
    <p:sldId id="277" r:id="rId10"/>
    <p:sldId id="285" r:id="rId11"/>
    <p:sldId id="274" r:id="rId12"/>
    <p:sldId id="273" r:id="rId13"/>
    <p:sldId id="264" r:id="rId14"/>
    <p:sldId id="284" r:id="rId15"/>
    <p:sldId id="283" r:id="rId16"/>
    <p:sldId id="289" r:id="rId17"/>
    <p:sldId id="288" r:id="rId18"/>
    <p:sldId id="267" r:id="rId19"/>
    <p:sldId id="270" r:id="rId20"/>
    <p:sldId id="286" r:id="rId21"/>
    <p:sldId id="290" r:id="rId22"/>
    <p:sldId id="282" r:id="rId23"/>
    <p:sldId id="281" r:id="rId24"/>
    <p:sldId id="280" r:id="rId25"/>
    <p:sldId id="292" r:id="rId26"/>
    <p:sldId id="293" r:id="rId27"/>
    <p:sldId id="287" r:id="rId28"/>
    <p:sldId id="291" r:id="rId29"/>
    <p:sldId id="275" r:id="rId30"/>
    <p:sldId id="294" r:id="rId31"/>
    <p:sldId id="295" r:id="rId32"/>
    <p:sldId id="276" r:id="rId3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4580" autoAdjust="0"/>
    <p:restoredTop sz="86410" autoAdjust="0"/>
  </p:normalViewPr>
  <p:slideViewPr>
    <p:cSldViewPr snapToGrid="0" snapToObjects="1">
      <p:cViewPr>
        <p:scale>
          <a:sx n="77" d="100"/>
          <a:sy n="77" d="100"/>
        </p:scale>
        <p:origin x="-96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01235-D629-41A5-B667-95AF4AB551ED}" type="datetimeFigureOut">
              <a:rPr lang="en-US"/>
              <a:pPr>
                <a:defRPr/>
              </a:pPr>
              <a:t>12/2/2011</a:t>
            </a:fld>
            <a:endParaRPr 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69743-5104-4BBC-AD54-E62977C4A88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7E390-CE5D-4D86-961A-C6B82A974A2F}" type="datetimeFigureOut">
              <a:rPr lang="en-US"/>
              <a:pPr>
                <a:defRPr/>
              </a:pPr>
              <a:t>12/2/2011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4259B-8303-4857-A29A-6055A9D43A6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8F1D0-4D09-4F95-A233-CB7B885DBD33}" type="datetimeFigureOut">
              <a:rPr lang="en-US"/>
              <a:pPr>
                <a:defRPr/>
              </a:pPr>
              <a:t>12/2/2011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D9BCC-7883-4360-8C4E-CAD3A307544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4C67C-9C5C-437B-9144-80E97ED7F992}" type="datetimeFigureOut">
              <a:rPr lang="en-US"/>
              <a:pPr>
                <a:defRPr/>
              </a:pPr>
              <a:t>12/2/2011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62C76-22AF-4995-B3BC-29B457880B9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reeform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Freeform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tangle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ctangle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10E8A-DAD4-409F-A36C-9804CC52BCB5}" type="datetimeFigureOut">
              <a:rPr lang="en-US"/>
              <a:pPr>
                <a:defRPr/>
              </a:pPr>
              <a:t>12/2/2011</a:t>
            </a:fld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F2FC8-4FF1-4A9D-9395-85B964CD5D6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9DA58-2DDD-4ED5-91F3-D59234415AE3}" type="datetimeFigureOut">
              <a:rPr lang="en-US"/>
              <a:pPr>
                <a:defRPr/>
              </a:pPr>
              <a:t>12/2/2011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30900-A6DF-42BC-A00E-9FB8CC374BC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D64EB-B2A9-4C31-9608-6E78F6D231DD}" type="datetimeFigureOut">
              <a:rPr lang="en-US"/>
              <a:pPr>
                <a:defRPr/>
              </a:pPr>
              <a:t>12/2/2011</a:t>
            </a:fld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1194A-AF24-4F76-B5AE-8D44144DBEF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A385F-5C70-42A5-9762-7C1C91E4B6BE}" type="datetimeFigureOut">
              <a:rPr lang="en-US"/>
              <a:pPr>
                <a:defRPr/>
              </a:pPr>
              <a:t>12/2/2011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10CC9-FC7A-4C24-9064-4753B3C62D1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5218D-C874-4A53-BEA6-D7B56901D141}" type="datetimeFigureOut">
              <a:rPr lang="en-US"/>
              <a:pPr>
                <a:defRPr/>
              </a:pPr>
              <a:t>12/2/2011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237F5-6253-4382-BDD3-0939E998543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77E7B-89B1-4AED-9F33-59C2D165172C}" type="datetimeFigureOut">
              <a:rPr lang="en-US"/>
              <a:pPr>
                <a:defRPr/>
              </a:pPr>
              <a:t>12/2/2011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61C23-799E-4497-8937-1FA5FB7B33F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14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6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0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2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8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GB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99323-0F5B-4436-9B8B-3C1CCECA67F7}" type="datetimeFigureOut">
              <a:rPr lang="en-US"/>
              <a:pPr>
                <a:defRPr/>
              </a:pPr>
              <a:t>12/2/2011</a:t>
            </a:fld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9E31F-1741-4FA8-8C69-E226D9F9F19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E8D5FB2-7D3F-4943-BB7B-2D4BA07E3E8E}" type="datetimeFigureOut">
              <a:rPr lang="en-US"/>
              <a:pPr>
                <a:defRPr/>
              </a:pPr>
              <a:t>12/2/2011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F3D395F-CD89-4527-8FBE-DB810B255EA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1" r:id="rId2"/>
    <p:sldLayoutId id="2147483703" r:id="rId3"/>
    <p:sldLayoutId id="2147483704" r:id="rId4"/>
    <p:sldLayoutId id="2147483705" r:id="rId5"/>
    <p:sldLayoutId id="2147483700" r:id="rId6"/>
    <p:sldLayoutId id="2147483706" r:id="rId7"/>
    <p:sldLayoutId id="2147483699" r:id="rId8"/>
    <p:sldLayoutId id="2147483707" r:id="rId9"/>
    <p:sldLayoutId id="2147483698" r:id="rId10"/>
    <p:sldLayoutId id="214748369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35825" y="6308725"/>
            <a:ext cx="1908175" cy="1809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07F002-0E1A-48BB-AAE0-2176B872C47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/>
          </a:p>
        </p:txBody>
      </p:sp>
      <p:sp>
        <p:nvSpPr>
          <p:cNvPr id="21506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University of Southampton Linked Open Data Architect</a:t>
            </a:r>
          </a:p>
        </p:txBody>
      </p:sp>
      <p:sp>
        <p:nvSpPr>
          <p:cNvPr id="13315" name="Subtitle 7"/>
          <p:cNvSpPr>
            <a:spLocks noGrp="1"/>
          </p:cNvSpPr>
          <p:nvPr>
            <p:ph type="subTitle" idx="1"/>
          </p:nvPr>
        </p:nvSpPr>
        <p:spPr>
          <a:xfrm>
            <a:off x="914400" y="890588"/>
            <a:ext cx="7772400" cy="1509712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z="4000" smtClean="0"/>
          </a:p>
          <a:p>
            <a:pPr>
              <a:spcBef>
                <a:spcPct val="0"/>
              </a:spcBef>
            </a:pPr>
            <a:r>
              <a:rPr lang="en-US" sz="4000" smtClean="0"/>
              <a:t>Christopher Gutteridge</a:t>
            </a:r>
          </a:p>
          <a:p>
            <a:pPr>
              <a:spcBef>
                <a:spcPct val="0"/>
              </a:spcBef>
            </a:pPr>
            <a:r>
              <a:rPr lang="en-US" sz="4000" smtClean="0"/>
              <a:t>@cgutteridge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2"/>
          <p:cNvSpPr>
            <a:spLocks noGrp="1"/>
          </p:cNvSpPr>
          <p:nvPr>
            <p:ph idx="1"/>
          </p:nvPr>
        </p:nvSpPr>
        <p:spPr>
          <a:xfrm>
            <a:off x="914400" y="446088"/>
            <a:ext cx="7772400" cy="5910262"/>
          </a:xfrm>
        </p:spPr>
        <p:txBody>
          <a:bodyPr/>
          <a:lstStyle/>
          <a:p>
            <a:r>
              <a:rPr lang="en-US" smtClean="0"/>
              <a:t>Travel</a:t>
            </a:r>
          </a:p>
          <a:p>
            <a:pPr lvl="1"/>
            <a:r>
              <a:rPr lang="en-US" smtClean="0"/>
              <a:t>Stations, Bus-Stops, Bus-Routes, Bus Times</a:t>
            </a:r>
          </a:p>
          <a:p>
            <a:r>
              <a:rPr lang="en-US" smtClean="0"/>
              <a:t>Resources</a:t>
            </a:r>
          </a:p>
          <a:p>
            <a:pPr lvl="1"/>
            <a:r>
              <a:rPr lang="en-US" smtClean="0"/>
              <a:t>EPrints, Videos, Learning Objects</a:t>
            </a:r>
          </a:p>
          <a:p>
            <a:r>
              <a:rPr lang="en-US" smtClean="0"/>
              <a:t>People</a:t>
            </a:r>
          </a:p>
          <a:p>
            <a:pPr lvl="1"/>
            <a:r>
              <a:rPr lang="en-US" smtClean="0"/>
              <a:t>Contact Information, Experts for the Media</a:t>
            </a:r>
          </a:p>
          <a:p>
            <a:r>
              <a:rPr lang="en-US" smtClean="0"/>
              <a:t>Events</a:t>
            </a:r>
          </a:p>
          <a:p>
            <a:pPr lvl="1"/>
            <a:r>
              <a:rPr lang="en-US" smtClean="0"/>
              <a:t>Open Days, University History</a:t>
            </a:r>
          </a:p>
          <a:p>
            <a:r>
              <a:rPr lang="en-US" smtClean="0"/>
              <a:t>Jargon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0DAF86-2CA8-4EB0-98D7-011053D4F336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/>
          </a:p>
        </p:txBody>
      </p:sp>
      <p:pic>
        <p:nvPicPr>
          <p:cNvPr id="23554" name="Picture 3" descr="lod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1325"/>
            <a:ext cx="9144000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5C7FE6-97DA-4927-97E3-5A9F368041E4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/>
          </a:p>
        </p:txBody>
      </p:sp>
      <p:pic>
        <p:nvPicPr>
          <p:cNvPr id="24578" name="Picture 2" descr="lod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3300"/>
            <a:ext cx="91440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e-DE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CA89B189-B262-4171-BFDF-0493E92AFC0D}" type="slidenum">
              <a:rPr lang="en-GB"/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 bwMode="auto">
          <a:xfrm rot="5400000">
            <a:off x="4177379" y="2147878"/>
            <a:ext cx="2944841" cy="1502013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loud 31"/>
          <p:cNvSpPr/>
          <p:nvPr/>
        </p:nvSpPr>
        <p:spPr bwMode="auto">
          <a:xfrm>
            <a:off x="6400800" y="1427163"/>
            <a:ext cx="2667000" cy="1219200"/>
          </a:xfrm>
          <a:prstGeom prst="cloud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Arial" charset="0"/>
              </a:rPr>
              <a:t>RDF direct from application</a:t>
            </a:r>
          </a:p>
        </p:txBody>
      </p:sp>
      <p:sp>
        <p:nvSpPr>
          <p:cNvPr id="25606" name="Magnetic Disk 36"/>
          <p:cNvSpPr>
            <a:spLocks noChangeArrowheads="1"/>
          </p:cNvSpPr>
          <p:nvPr/>
        </p:nvSpPr>
        <p:spPr bwMode="auto">
          <a:xfrm>
            <a:off x="5756275" y="304800"/>
            <a:ext cx="1716088" cy="1055688"/>
          </a:xfrm>
          <a:prstGeom prst="flowChartMagneticDisk">
            <a:avLst/>
          </a:prstGeom>
          <a:solidFill>
            <a:schemeClr val="accent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bIns="0" anchor="ctr"/>
          <a:lstStyle/>
          <a:p>
            <a:pPr algn="ctr"/>
            <a:r>
              <a:rPr lang="en-US">
                <a:latin typeface="Corbel" pitchFamily="34" charset="0"/>
                <a:cs typeface="Arial" charset="0"/>
              </a:rPr>
              <a:t>Database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rot="5400000">
            <a:off x="5124593" y="2881704"/>
            <a:ext cx="1725640" cy="1253563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Folded Corner 47"/>
          <p:cNvSpPr/>
          <p:nvPr/>
        </p:nvSpPr>
        <p:spPr>
          <a:xfrm>
            <a:off x="2441148" y="4665581"/>
            <a:ext cx="3711205" cy="2116219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RDF Dataset Document on </a:t>
            </a:r>
            <a:r>
              <a:rPr lang="en-US" sz="3200" dirty="0" err="1"/>
              <a:t>DIsk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e-DE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D9D51495-72C4-4EE2-902E-F1520F93B8FE}" type="slidenum">
              <a:rPr lang="en-GB"/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/>
          </a:p>
        </p:txBody>
      </p:sp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914400" y="304800"/>
            <a:ext cx="1527175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bIns="0" anchor="ctr"/>
          <a:lstStyle/>
          <a:p>
            <a:pPr algn="ctr"/>
            <a:r>
              <a:rPr lang="en-US">
                <a:latin typeface="Corbel" pitchFamily="34" charset="0"/>
                <a:cs typeface="Arial" charset="0"/>
              </a:rPr>
              <a:t>Google Docs</a:t>
            </a:r>
          </a:p>
        </p:txBody>
      </p:sp>
      <p:sp>
        <p:nvSpPr>
          <p:cNvPr id="26629" name="Rectangle 8"/>
          <p:cNvSpPr>
            <a:spLocks noChangeArrowheads="1"/>
          </p:cNvSpPr>
          <p:nvPr/>
        </p:nvSpPr>
        <p:spPr bwMode="auto">
          <a:xfrm>
            <a:off x="3124200" y="304800"/>
            <a:ext cx="16002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bIns="0" anchor="ctr"/>
          <a:lstStyle/>
          <a:p>
            <a:pPr algn="ctr"/>
            <a:r>
              <a:rPr lang="en-US">
                <a:latin typeface="Corbel" pitchFamily="34" charset="0"/>
                <a:cs typeface="Arial" charset="0"/>
              </a:rPr>
              <a:t>Spreadsheet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rot="5400000">
            <a:off x="4081935" y="2068930"/>
            <a:ext cx="2961336" cy="1676405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loud 31"/>
          <p:cNvSpPr/>
          <p:nvPr/>
        </p:nvSpPr>
        <p:spPr bwMode="auto">
          <a:xfrm>
            <a:off x="6400800" y="1427163"/>
            <a:ext cx="2667000" cy="1219200"/>
          </a:xfrm>
          <a:prstGeom prst="cloud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Arial" charset="0"/>
              </a:rPr>
              <a:t>RDF direct from application</a:t>
            </a:r>
          </a:p>
        </p:txBody>
      </p:sp>
      <p:sp>
        <p:nvSpPr>
          <p:cNvPr id="26632" name="Magnetic Disk 36"/>
          <p:cNvSpPr>
            <a:spLocks noChangeArrowheads="1"/>
          </p:cNvSpPr>
          <p:nvPr/>
        </p:nvSpPr>
        <p:spPr bwMode="auto">
          <a:xfrm>
            <a:off x="5756275" y="304800"/>
            <a:ext cx="1716088" cy="1055688"/>
          </a:xfrm>
          <a:prstGeom prst="flowChartMagneticDisk">
            <a:avLst/>
          </a:prstGeom>
          <a:solidFill>
            <a:schemeClr val="accent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bIns="0" anchor="ctr"/>
          <a:lstStyle/>
          <a:p>
            <a:pPr algn="ctr"/>
            <a:r>
              <a:rPr lang="en-US">
                <a:latin typeface="Corbel" pitchFamily="34" charset="0"/>
                <a:cs typeface="Arial" charset="0"/>
              </a:rPr>
              <a:t>Database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rot="5400000">
            <a:off x="5091604" y="2865211"/>
            <a:ext cx="1742136" cy="1303045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olded Corner 12"/>
          <p:cNvSpPr/>
          <p:nvPr/>
        </p:nvSpPr>
        <p:spPr>
          <a:xfrm>
            <a:off x="2441148" y="4665581"/>
            <a:ext cx="3711205" cy="2116219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RDF Dataset Document on </a:t>
            </a:r>
            <a:r>
              <a:rPr lang="en-US" sz="3200" dirty="0" err="1"/>
              <a:t>DIsk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e-DE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C9DE0FCD-05E7-4E73-91CB-B4550025F27C}" type="slidenum">
              <a:rPr lang="en-GB"/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914400" y="304800"/>
            <a:ext cx="1527175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bIns="0" anchor="ctr"/>
          <a:lstStyle/>
          <a:p>
            <a:pPr algn="ctr"/>
            <a:r>
              <a:rPr lang="en-US">
                <a:latin typeface="Corbel" pitchFamily="34" charset="0"/>
                <a:cs typeface="Arial" charset="0"/>
              </a:rPr>
              <a:t>Google Docs</a:t>
            </a:r>
          </a:p>
        </p:txBody>
      </p: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3124200" y="304800"/>
            <a:ext cx="16002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bIns="0" anchor="ctr"/>
          <a:lstStyle/>
          <a:p>
            <a:pPr algn="ctr"/>
            <a:r>
              <a:rPr lang="en-US">
                <a:latin typeface="Corbel" pitchFamily="34" charset="0"/>
                <a:cs typeface="Arial" charset="0"/>
              </a:rPr>
              <a:t>Spreadsheet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rot="5400000">
            <a:off x="3943045" y="2207820"/>
            <a:ext cx="3239117" cy="1676405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9703" idx="2"/>
          </p:cNvCxnSpPr>
          <p:nvPr/>
        </p:nvCxnSpPr>
        <p:spPr bwMode="auto">
          <a:xfrm rot="5400000">
            <a:off x="3338650" y="1591755"/>
            <a:ext cx="958206" cy="213094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 rot="16200000" flipH="1">
            <a:off x="1508683" y="1508847"/>
            <a:ext cx="912474" cy="424641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loud 31"/>
          <p:cNvSpPr/>
          <p:nvPr/>
        </p:nvSpPr>
        <p:spPr bwMode="auto">
          <a:xfrm>
            <a:off x="6400800" y="1427163"/>
            <a:ext cx="2667000" cy="1219200"/>
          </a:xfrm>
          <a:prstGeom prst="cloud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Arial" charset="0"/>
              </a:rPr>
              <a:t>RDF direct from application</a:t>
            </a:r>
          </a:p>
        </p:txBody>
      </p:sp>
      <p:sp>
        <p:nvSpPr>
          <p:cNvPr id="27658" name="Magnetic Disk 36"/>
          <p:cNvSpPr>
            <a:spLocks noChangeArrowheads="1"/>
          </p:cNvSpPr>
          <p:nvPr/>
        </p:nvSpPr>
        <p:spPr bwMode="auto">
          <a:xfrm>
            <a:off x="5756275" y="304800"/>
            <a:ext cx="1716088" cy="1055688"/>
          </a:xfrm>
          <a:prstGeom prst="flowChartMagneticDisk">
            <a:avLst/>
          </a:prstGeom>
          <a:solidFill>
            <a:schemeClr val="accent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bIns="0" anchor="ctr"/>
          <a:lstStyle/>
          <a:p>
            <a:pPr algn="ctr"/>
            <a:r>
              <a:rPr lang="en-US">
                <a:latin typeface="Corbel" pitchFamily="34" charset="0"/>
                <a:cs typeface="Arial" charset="0"/>
              </a:rPr>
              <a:t>Database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rot="5400000">
            <a:off x="4886737" y="2938124"/>
            <a:ext cx="2019916" cy="1434999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lternate Process 38"/>
          <p:cNvSpPr/>
          <p:nvPr/>
        </p:nvSpPr>
        <p:spPr>
          <a:xfrm>
            <a:off x="1752600" y="2177405"/>
            <a:ext cx="2971800" cy="874261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GRINDER</a:t>
            </a:r>
            <a:endParaRPr lang="en-US" sz="3600" dirty="0"/>
          </a:p>
        </p:txBody>
      </p:sp>
      <p:cxnSp>
        <p:nvCxnSpPr>
          <p:cNvPr id="44" name="Straight Arrow Connector 43"/>
          <p:cNvCxnSpPr/>
          <p:nvPr/>
        </p:nvCxnSpPr>
        <p:spPr bwMode="auto">
          <a:xfrm rot="16200000" flipH="1">
            <a:off x="2610744" y="3565121"/>
            <a:ext cx="1613916" cy="587007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olded Corner 15"/>
          <p:cNvSpPr/>
          <p:nvPr/>
        </p:nvSpPr>
        <p:spPr>
          <a:xfrm>
            <a:off x="2441148" y="4665581"/>
            <a:ext cx="3711205" cy="2116219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RDF Dataset Document on </a:t>
            </a:r>
            <a:r>
              <a:rPr lang="en-US" sz="3200" dirty="0" err="1"/>
              <a:t>DIsk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e-DE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EBEFA5E5-E5C7-477B-ABC0-7EAAC64E2215}" type="slidenum">
              <a:rPr lang="en-GB"/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/>
          </a:p>
        </p:txBody>
      </p:sp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914400" y="304800"/>
            <a:ext cx="1527175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bIns="0" anchor="ctr"/>
          <a:lstStyle/>
          <a:p>
            <a:pPr algn="ctr"/>
            <a:r>
              <a:rPr lang="en-US">
                <a:latin typeface="Corbel" pitchFamily="34" charset="0"/>
                <a:cs typeface="Arial" charset="0"/>
              </a:rPr>
              <a:t>Google Docs</a:t>
            </a:r>
          </a:p>
        </p:txBody>
      </p:sp>
      <p:sp>
        <p:nvSpPr>
          <p:cNvPr id="28677" name="Rectangle 8"/>
          <p:cNvSpPr>
            <a:spLocks noChangeArrowheads="1"/>
          </p:cNvSpPr>
          <p:nvPr/>
        </p:nvSpPr>
        <p:spPr bwMode="auto">
          <a:xfrm>
            <a:off x="3124200" y="304800"/>
            <a:ext cx="16002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bIns="0" anchor="ctr"/>
          <a:lstStyle/>
          <a:p>
            <a:pPr algn="ctr"/>
            <a:r>
              <a:rPr lang="en-US">
                <a:latin typeface="Corbel" pitchFamily="34" charset="0"/>
                <a:cs typeface="Arial" charset="0"/>
              </a:rPr>
              <a:t>Spreadsheet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rot="5400000">
            <a:off x="4732379" y="1972246"/>
            <a:ext cx="2214207" cy="1122643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9703" idx="2"/>
          </p:cNvCxnSpPr>
          <p:nvPr/>
        </p:nvCxnSpPr>
        <p:spPr bwMode="auto">
          <a:xfrm rot="5400000">
            <a:off x="3338650" y="1591755"/>
            <a:ext cx="958206" cy="213094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 rot="16200000" flipH="1">
            <a:off x="1508683" y="1508847"/>
            <a:ext cx="912474" cy="424641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loud 31"/>
          <p:cNvSpPr/>
          <p:nvPr/>
        </p:nvSpPr>
        <p:spPr bwMode="auto">
          <a:xfrm>
            <a:off x="6400800" y="1427163"/>
            <a:ext cx="2667000" cy="1219200"/>
          </a:xfrm>
          <a:prstGeom prst="cloud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Arial" charset="0"/>
              </a:rPr>
              <a:t>RDF direct from application</a:t>
            </a:r>
          </a:p>
        </p:txBody>
      </p:sp>
      <p:sp>
        <p:nvSpPr>
          <p:cNvPr id="28682" name="Magnetic Disk 36"/>
          <p:cNvSpPr>
            <a:spLocks noChangeArrowheads="1"/>
          </p:cNvSpPr>
          <p:nvPr/>
        </p:nvSpPr>
        <p:spPr bwMode="auto">
          <a:xfrm>
            <a:off x="5756275" y="304800"/>
            <a:ext cx="1716088" cy="1055688"/>
          </a:xfrm>
          <a:prstGeom prst="flowChartMagneticDisk">
            <a:avLst/>
          </a:prstGeom>
          <a:solidFill>
            <a:schemeClr val="accent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bIns="0" anchor="ctr"/>
          <a:lstStyle/>
          <a:p>
            <a:pPr algn="ctr"/>
            <a:r>
              <a:rPr lang="en-US">
                <a:latin typeface="Corbel" pitchFamily="34" charset="0"/>
                <a:cs typeface="Arial" charset="0"/>
              </a:rPr>
              <a:t>Database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rot="5400000">
            <a:off x="5687569" y="2714044"/>
            <a:ext cx="995004" cy="858246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lternate Process 38"/>
          <p:cNvSpPr/>
          <p:nvPr/>
        </p:nvSpPr>
        <p:spPr>
          <a:xfrm>
            <a:off x="1752600" y="2177405"/>
            <a:ext cx="2971800" cy="874261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GRINDER</a:t>
            </a:r>
            <a:endParaRPr lang="en-US" sz="3600" dirty="0"/>
          </a:p>
        </p:txBody>
      </p:sp>
      <p:cxnSp>
        <p:nvCxnSpPr>
          <p:cNvPr id="44" name="Straight Arrow Connector 43"/>
          <p:cNvCxnSpPr/>
          <p:nvPr/>
        </p:nvCxnSpPr>
        <p:spPr bwMode="auto">
          <a:xfrm rot="16200000" flipH="1">
            <a:off x="2950011" y="3225855"/>
            <a:ext cx="589004" cy="240627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olded Corner 15"/>
          <p:cNvSpPr/>
          <p:nvPr/>
        </p:nvSpPr>
        <p:spPr>
          <a:xfrm>
            <a:off x="2441148" y="5212575"/>
            <a:ext cx="3711205" cy="1569225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RDF Dataset Document on </a:t>
            </a:r>
            <a:r>
              <a:rPr lang="en-US" sz="3200" dirty="0" err="1"/>
              <a:t>DIsk</a:t>
            </a:r>
            <a:endParaRPr lang="en-US" sz="3200" dirty="0"/>
          </a:p>
        </p:txBody>
      </p:sp>
      <p:sp>
        <p:nvSpPr>
          <p:cNvPr id="17" name="Alternate Process 16"/>
          <p:cNvSpPr/>
          <p:nvPr/>
        </p:nvSpPr>
        <p:spPr>
          <a:xfrm>
            <a:off x="1212241" y="3640671"/>
            <a:ext cx="5929769" cy="874261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+Boilerplate    +Provenance</a:t>
            </a:r>
            <a:endParaRPr lang="en-US" sz="3600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rot="5400000">
            <a:off x="3956178" y="4863754"/>
            <a:ext cx="697642" cy="1588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e-DE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881690DC-7BDB-4C8B-85FF-36396079BFD6}" type="slidenum">
              <a:rPr lang="en-GB"/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/>
          </a:p>
        </p:txBody>
      </p:sp>
      <p:sp>
        <p:nvSpPr>
          <p:cNvPr id="6" name="Cloud 5"/>
          <p:cNvSpPr/>
          <p:nvPr/>
        </p:nvSpPr>
        <p:spPr bwMode="auto">
          <a:xfrm>
            <a:off x="2176463" y="3902075"/>
            <a:ext cx="4419600" cy="2514600"/>
          </a:xfrm>
          <a:prstGeom prst="cloud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atin typeface="+mn-lt"/>
                <a:cs typeface="Arial" charset="0"/>
              </a:rPr>
              <a:t>Triple Store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rot="16200000" flipH="1">
            <a:off x="3822600" y="3320163"/>
            <a:ext cx="1163821" cy="1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olded Corner 17"/>
          <p:cNvSpPr/>
          <p:nvPr/>
        </p:nvSpPr>
        <p:spPr>
          <a:xfrm>
            <a:off x="2441148" y="998947"/>
            <a:ext cx="3711205" cy="1569225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RDF Dataset Document on </a:t>
            </a:r>
            <a:r>
              <a:rPr lang="en-US" sz="3200" dirty="0" err="1"/>
              <a:t>DIsk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e-DE" smtClean="0"/>
          </a:p>
        </p:txBody>
      </p:sp>
      <p:sp>
        <p:nvSpPr>
          <p:cNvPr id="6" name="Cloud 5"/>
          <p:cNvSpPr/>
          <p:nvPr/>
        </p:nvSpPr>
        <p:spPr bwMode="auto">
          <a:xfrm>
            <a:off x="1828800" y="2057400"/>
            <a:ext cx="4419600" cy="2514600"/>
          </a:xfrm>
          <a:prstGeom prst="cloud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atin typeface="+mn-lt"/>
                <a:cs typeface="Arial" charset="0"/>
              </a:rPr>
              <a:t>Triple Store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e-DE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9E2DCEE-F84B-41F8-B8A8-D7AF7068349A}" type="slidenum">
              <a:rPr lang="en-GB"/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/>
          </a:p>
        </p:txBody>
      </p:sp>
      <p:sp>
        <p:nvSpPr>
          <p:cNvPr id="6" name="Cloud 5"/>
          <p:cNvSpPr/>
          <p:nvPr/>
        </p:nvSpPr>
        <p:spPr bwMode="auto">
          <a:xfrm>
            <a:off x="1828800" y="576263"/>
            <a:ext cx="4419600" cy="2514600"/>
          </a:xfrm>
          <a:prstGeom prst="cloud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atin typeface="+mn-lt"/>
                <a:cs typeface="Arial" charset="0"/>
              </a:rPr>
              <a:t>Triple Store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rot="5400000">
            <a:off x="3619031" y="3848100"/>
            <a:ext cx="1295400" cy="1588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lded Corner 13"/>
          <p:cNvSpPr/>
          <p:nvPr/>
        </p:nvSpPr>
        <p:spPr>
          <a:xfrm>
            <a:off x="3542037" y="4496594"/>
            <a:ext cx="1447800" cy="1524000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Web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35825" y="6308725"/>
            <a:ext cx="1908175" cy="1809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0FB1AA-CC5A-438F-84CC-42427B41DA5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/>
          </a:p>
        </p:txBody>
      </p:sp>
      <p:sp>
        <p:nvSpPr>
          <p:cNvPr id="21506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University of Southampton Linked Open Data </a:t>
            </a:r>
            <a:r>
              <a:rPr lang="en-US" strike="sngStrike" dirty="0" smtClean="0">
                <a:solidFill>
                  <a:schemeClr val="tx2">
                    <a:lumMod val="50000"/>
                  </a:schemeClr>
                </a:solidFill>
              </a:rPr>
              <a:t>Architect</a:t>
            </a:r>
          </a:p>
        </p:txBody>
      </p:sp>
      <p:sp>
        <p:nvSpPr>
          <p:cNvPr id="14339" name="Subtitle 7"/>
          <p:cNvSpPr>
            <a:spLocks noGrp="1"/>
          </p:cNvSpPr>
          <p:nvPr>
            <p:ph type="subTitle" idx="1"/>
          </p:nvPr>
        </p:nvSpPr>
        <p:spPr>
          <a:xfrm>
            <a:off x="914400" y="2835275"/>
            <a:ext cx="7772400" cy="1508125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5942140" y="4899161"/>
            <a:ext cx="3485613" cy="881730"/>
          </a:xfrm>
          <a:prstGeom prst="rect">
            <a:avLst/>
          </a:prstGeom>
          <a:scene3d>
            <a:camera prst="orthographicFront">
              <a:rot lat="0" lon="0" rev="600000"/>
            </a:camera>
            <a:lightRig rig="threePt" dir="t"/>
          </a:scene3d>
        </p:spPr>
        <p:txBody>
          <a:bodyPr/>
          <a:lstStyle/>
          <a:p>
            <a:pPr marR="9144" defTabSz="914400" fontAlgn="auto">
              <a:spcAft>
                <a:spcPts val="0"/>
              </a:spcAft>
              <a:defRPr/>
            </a:pPr>
            <a:r>
              <a:rPr lang="en-US" sz="4000" b="1" cap="all" dirty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+mj-lt"/>
                <a:ea typeface="+mj-ea"/>
                <a:cs typeface="+mj-cs"/>
              </a:rPr>
              <a:t>Gardener!</a:t>
            </a:r>
          </a:p>
          <a:p>
            <a:pPr marR="9144" defTabSz="914400" fontAlgn="auto">
              <a:spcAft>
                <a:spcPts val="0"/>
              </a:spcAft>
              <a:defRPr/>
            </a:pPr>
            <a:endParaRPr lang="en-US" sz="4000" b="1" cap="all" dirty="0">
              <a:solidFill>
                <a:schemeClr val="tx2">
                  <a:satMod val="20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R="9144" defTabSz="914400" fontAlgn="auto">
              <a:spcAft>
                <a:spcPts val="0"/>
              </a:spcAft>
              <a:defRPr/>
            </a:pPr>
            <a:endParaRPr lang="en-US" sz="4000" b="1" strike="sngStrike" cap="all" dirty="0">
              <a:solidFill>
                <a:schemeClr val="tx2">
                  <a:lumMod val="5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341" name="Subtitle 7"/>
          <p:cNvSpPr txBox="1">
            <a:spLocks/>
          </p:cNvSpPr>
          <p:nvPr/>
        </p:nvSpPr>
        <p:spPr bwMode="auto">
          <a:xfrm>
            <a:off x="914400" y="890588"/>
            <a:ext cx="7772400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 anchor="b"/>
          <a:lstStyle/>
          <a:p>
            <a:pPr defTabSz="914400">
              <a:buClr>
                <a:schemeClr val="tx2"/>
              </a:buClr>
              <a:buSzPct val="95000"/>
              <a:buFont typeface="Wingdings" pitchFamily="2" charset="2"/>
              <a:buNone/>
            </a:pPr>
            <a:endParaRPr lang="en-US" sz="4000">
              <a:latin typeface="Corbel" pitchFamily="34" charset="0"/>
            </a:endParaRPr>
          </a:p>
          <a:p>
            <a:pPr defTabSz="914400"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en-US" sz="4000">
                <a:latin typeface="Corbel" pitchFamily="34" charset="0"/>
              </a:rPr>
              <a:t>Christopher Gutteridge</a:t>
            </a:r>
          </a:p>
          <a:p>
            <a:pPr defTabSz="914400"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en-US" sz="4000">
                <a:latin typeface="Corbel" pitchFamily="34" charset="0"/>
              </a:rPr>
              <a:t>@cgutteridge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scree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7663" y="-923925"/>
            <a:ext cx="13144501" cy="821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scree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09813" y="-2149475"/>
            <a:ext cx="14414501" cy="900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e-DE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9E8C5D64-9095-481E-8825-818D6F6C5777}" type="slidenum">
              <a:rPr lang="en-GB"/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/>
          </a:p>
        </p:txBody>
      </p:sp>
      <p:sp>
        <p:nvSpPr>
          <p:cNvPr id="6" name="Cloud 5"/>
          <p:cNvSpPr/>
          <p:nvPr/>
        </p:nvSpPr>
        <p:spPr bwMode="auto">
          <a:xfrm>
            <a:off x="1828800" y="576263"/>
            <a:ext cx="4419600" cy="2514600"/>
          </a:xfrm>
          <a:prstGeom prst="cloud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atin typeface="+mn-lt"/>
                <a:cs typeface="Arial" charset="0"/>
              </a:rPr>
              <a:t>Triple Store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rot="5400000">
            <a:off x="3619031" y="3848100"/>
            <a:ext cx="1295400" cy="1588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lded Corner 13"/>
          <p:cNvSpPr/>
          <p:nvPr/>
        </p:nvSpPr>
        <p:spPr>
          <a:xfrm>
            <a:off x="3542037" y="4496594"/>
            <a:ext cx="1447800" cy="1524000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Web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e-DE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985DCB81-7E7F-4EC3-8EB0-09FDC5AC67AB}" type="slidenum">
              <a:rPr lang="en-GB"/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/>
          </a:p>
        </p:txBody>
      </p:sp>
      <p:sp>
        <p:nvSpPr>
          <p:cNvPr id="6" name="Cloud 5"/>
          <p:cNvSpPr/>
          <p:nvPr/>
        </p:nvSpPr>
        <p:spPr bwMode="auto">
          <a:xfrm>
            <a:off x="1828800" y="576263"/>
            <a:ext cx="4419600" cy="2514600"/>
          </a:xfrm>
          <a:prstGeom prst="cloud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atin typeface="+mn-lt"/>
                <a:cs typeface="Arial" charset="0"/>
              </a:rPr>
              <a:t>Triple Store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rot="5400000">
            <a:off x="3619031" y="3848100"/>
            <a:ext cx="1295400" cy="1588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Cloud 40"/>
          <p:cNvSpPr/>
          <p:nvPr/>
        </p:nvSpPr>
        <p:spPr bwMode="auto">
          <a:xfrm>
            <a:off x="342900" y="4495800"/>
            <a:ext cx="2971800" cy="1066800"/>
          </a:xfrm>
          <a:prstGeom prst="cloud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Arial" charset="0"/>
              </a:rPr>
              <a:t>RDF Document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rot="10800000" flipV="1">
            <a:off x="1828800" y="3090330"/>
            <a:ext cx="1409700" cy="1329270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lded Corner 13"/>
          <p:cNvSpPr/>
          <p:nvPr/>
        </p:nvSpPr>
        <p:spPr>
          <a:xfrm>
            <a:off x="3542037" y="4496594"/>
            <a:ext cx="1447800" cy="1524000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Web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e-DE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3AA8F8A8-9290-4D6E-9B49-7240A8047756}" type="slidenum">
              <a:rPr lang="en-GB"/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/>
          </a:p>
        </p:txBody>
      </p:sp>
      <p:sp>
        <p:nvSpPr>
          <p:cNvPr id="6" name="Cloud 5"/>
          <p:cNvSpPr/>
          <p:nvPr/>
        </p:nvSpPr>
        <p:spPr bwMode="auto">
          <a:xfrm>
            <a:off x="1828800" y="576263"/>
            <a:ext cx="4419600" cy="2514600"/>
          </a:xfrm>
          <a:prstGeom prst="cloud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atin typeface="+mn-lt"/>
                <a:cs typeface="Arial" charset="0"/>
              </a:rPr>
              <a:t>Triple Store</a:t>
            </a:r>
          </a:p>
        </p:txBody>
      </p:sp>
      <p:sp>
        <p:nvSpPr>
          <p:cNvPr id="36869" name="Rectangle 11"/>
          <p:cNvSpPr>
            <a:spLocks noChangeArrowheads="1"/>
          </p:cNvSpPr>
          <p:nvPr/>
        </p:nvSpPr>
        <p:spPr bwMode="auto">
          <a:xfrm>
            <a:off x="5489575" y="4983163"/>
            <a:ext cx="2286000" cy="762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bIns="0" anchor="ctr"/>
          <a:lstStyle/>
          <a:p>
            <a:pPr algn="ctr"/>
            <a:r>
              <a:rPr lang="en-US">
                <a:latin typeface="Corbel" pitchFamily="34" charset="0"/>
                <a:cs typeface="Arial" charset="0"/>
              </a:rPr>
              <a:t>Spreadsheet (CSV)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rot="16200000" flipH="1">
            <a:off x="5065518" y="3305063"/>
            <a:ext cx="1911640" cy="1063732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 rot="5400000">
            <a:off x="3619031" y="3848100"/>
            <a:ext cx="1295400" cy="1588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Cloud 40"/>
          <p:cNvSpPr/>
          <p:nvPr/>
        </p:nvSpPr>
        <p:spPr bwMode="auto">
          <a:xfrm>
            <a:off x="342900" y="4495800"/>
            <a:ext cx="2971800" cy="1066800"/>
          </a:xfrm>
          <a:prstGeom prst="cloud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Arial" charset="0"/>
              </a:rPr>
              <a:t>RDF Document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rot="10800000" flipV="1">
            <a:off x="1828800" y="3090330"/>
            <a:ext cx="1409700" cy="1329270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874" name="Rectangle 47"/>
          <p:cNvSpPr>
            <a:spLocks noChangeArrowheads="1"/>
          </p:cNvSpPr>
          <p:nvPr/>
        </p:nvSpPr>
        <p:spPr bwMode="auto">
          <a:xfrm>
            <a:off x="7467600" y="3125788"/>
            <a:ext cx="1447800" cy="1371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bIns="0" anchor="ctr"/>
          <a:lstStyle/>
          <a:p>
            <a:pPr algn="ctr"/>
            <a:r>
              <a:rPr lang="en-US">
                <a:latin typeface="Corbel" pitchFamily="34" charset="0"/>
                <a:cs typeface="Arial" charset="0"/>
              </a:rPr>
              <a:t>Map (KML)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5844513" y="2457820"/>
            <a:ext cx="1546887" cy="666380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lded Corner 13"/>
          <p:cNvSpPr/>
          <p:nvPr/>
        </p:nvSpPr>
        <p:spPr>
          <a:xfrm>
            <a:off x="3542037" y="4496594"/>
            <a:ext cx="1447800" cy="1524000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Web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874195" y="-1187675"/>
            <a:ext cx="10688274" cy="80456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37891" name="Content Placeholder 3" descr="screen.jpg"/>
          <p:cNvPicPr>
            <a:picLocks noGrp="1" noChangeAspect="1"/>
          </p:cNvPicPr>
          <p:nvPr>
            <p:ph idx="1"/>
          </p:nvPr>
        </p:nvPicPr>
        <p:blipFill>
          <a:blip r:embed="rId2"/>
          <a:srcRect l="752" t="18602" r="40968" b="19489"/>
          <a:stretch>
            <a:fillRect/>
          </a:stretch>
        </p:blipFill>
        <p:spPr>
          <a:xfrm>
            <a:off x="425450" y="0"/>
            <a:ext cx="8696325" cy="577373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874195" y="-1187675"/>
            <a:ext cx="10688274" cy="80456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38915" name="Content Placeholder 3" descr="screen.jpg"/>
          <p:cNvPicPr>
            <a:picLocks noGrp="1" noChangeAspect="1"/>
          </p:cNvPicPr>
          <p:nvPr>
            <p:ph idx="1"/>
          </p:nvPr>
        </p:nvPicPr>
        <p:blipFill>
          <a:blip r:embed="rId2"/>
          <a:srcRect l="752" t="18602" r="40968" b="19489"/>
          <a:stretch>
            <a:fillRect/>
          </a:stretch>
        </p:blipFill>
        <p:spPr>
          <a:xfrm>
            <a:off x="425450" y="0"/>
            <a:ext cx="8696325" cy="5773738"/>
          </a:xfrm>
        </p:spPr>
      </p:pic>
      <p:pic>
        <p:nvPicPr>
          <p:cNvPr id="38916" name="Picture 5" descr="screen.jpg"/>
          <p:cNvPicPr>
            <a:picLocks noChangeAspect="1"/>
          </p:cNvPicPr>
          <p:nvPr/>
        </p:nvPicPr>
        <p:blipFill>
          <a:blip r:embed="rId3"/>
          <a:srcRect l="554" t="14172" r="47614" b="51378"/>
          <a:stretch>
            <a:fillRect/>
          </a:stretch>
        </p:blipFill>
        <p:spPr bwMode="auto">
          <a:xfrm>
            <a:off x="2822575" y="3043238"/>
            <a:ext cx="7596188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scree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73125" y="-1012825"/>
            <a:ext cx="12914313" cy="807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33811" y="1712759"/>
            <a:ext cx="1435000" cy="1435000"/>
          </a:xfrm>
          <a:prstGeom prst="ellipse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Building</a:t>
            </a:r>
          </a:p>
        </p:txBody>
      </p:sp>
      <p:sp>
        <p:nvSpPr>
          <p:cNvPr id="5" name="Oval 4"/>
          <p:cNvSpPr/>
          <p:nvPr/>
        </p:nvSpPr>
        <p:spPr>
          <a:xfrm>
            <a:off x="3340429" y="2023207"/>
            <a:ext cx="914400" cy="914400"/>
          </a:xfrm>
          <a:prstGeom prst="ellipse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Site</a:t>
            </a:r>
          </a:p>
        </p:txBody>
      </p:sp>
      <p:sp>
        <p:nvSpPr>
          <p:cNvPr id="8" name="Oval 7"/>
          <p:cNvSpPr/>
          <p:nvPr/>
        </p:nvSpPr>
        <p:spPr>
          <a:xfrm>
            <a:off x="6101794" y="424317"/>
            <a:ext cx="1288442" cy="1288442"/>
          </a:xfrm>
          <a:prstGeom prst="ellipse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Person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468811" y="5074196"/>
            <a:ext cx="1633618" cy="16336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Product / Service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146649" y="2391343"/>
            <a:ext cx="1512832" cy="1512832"/>
          </a:xfrm>
          <a:prstGeom prst="ellipse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Research Output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139962" y="1922909"/>
            <a:ext cx="1485030" cy="1485030"/>
          </a:xfrm>
          <a:prstGeom prst="ellipse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Learning Object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577223" y="4072957"/>
            <a:ext cx="2168792" cy="2168792"/>
          </a:xfrm>
          <a:prstGeom prst="ellipse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Organisation</a:t>
            </a:r>
            <a:r>
              <a:rPr lang="en-US" dirty="0"/>
              <a:t> Unit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65251" y="4072957"/>
            <a:ext cx="1486060" cy="1486060"/>
          </a:xfrm>
          <a:prstGeom prst="ellipse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Point of Service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426029" y="424317"/>
            <a:ext cx="1219200" cy="1219200"/>
          </a:xfrm>
          <a:prstGeom prst="ellipse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Room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4" idx="6"/>
            <a:endCxn id="5" idx="2"/>
          </p:cNvCxnSpPr>
          <p:nvPr/>
        </p:nvCxnSpPr>
        <p:spPr>
          <a:xfrm>
            <a:off x="2468811" y="2430259"/>
            <a:ext cx="871618" cy="50148"/>
          </a:xfrm>
          <a:prstGeom prst="straightConnector1">
            <a:avLst/>
          </a:prstGeom>
          <a:ln w="53975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1"/>
            <a:endCxn id="4" idx="5"/>
          </p:cNvCxnSpPr>
          <p:nvPr/>
        </p:nvCxnSpPr>
        <p:spPr>
          <a:xfrm rot="16200000" flipV="1">
            <a:off x="2850268" y="2346001"/>
            <a:ext cx="1452961" cy="2636175"/>
          </a:xfrm>
          <a:prstGeom prst="straightConnector1">
            <a:avLst/>
          </a:prstGeom>
          <a:ln w="53975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4"/>
            <a:endCxn id="13" idx="0"/>
          </p:cNvCxnSpPr>
          <p:nvPr/>
        </p:nvCxnSpPr>
        <p:spPr>
          <a:xfrm rot="5400000">
            <a:off x="917197" y="3238843"/>
            <a:ext cx="925198" cy="743030"/>
          </a:xfrm>
          <a:prstGeom prst="straightConnector1">
            <a:avLst/>
          </a:prstGeom>
          <a:ln w="53975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4" idx="0"/>
            <a:endCxn id="14" idx="2"/>
          </p:cNvCxnSpPr>
          <p:nvPr/>
        </p:nvCxnSpPr>
        <p:spPr>
          <a:xfrm rot="5400000" flipH="1" flipV="1">
            <a:off x="1749249" y="1035979"/>
            <a:ext cx="678842" cy="674718"/>
          </a:xfrm>
          <a:prstGeom prst="straightConnector1">
            <a:avLst/>
          </a:prstGeom>
          <a:ln w="53975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6"/>
            <a:endCxn id="9" idx="1"/>
          </p:cNvCxnSpPr>
          <p:nvPr/>
        </p:nvCxnSpPr>
        <p:spPr>
          <a:xfrm>
            <a:off x="1751311" y="4815987"/>
            <a:ext cx="956738" cy="497447"/>
          </a:xfrm>
          <a:prstGeom prst="straightConnector1">
            <a:avLst/>
          </a:prstGeom>
          <a:ln w="53975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0" idx="3"/>
            <a:endCxn id="12" idx="7"/>
          </p:cNvCxnSpPr>
          <p:nvPr/>
        </p:nvCxnSpPr>
        <p:spPr>
          <a:xfrm rot="5400000">
            <a:off x="6544330" y="3566700"/>
            <a:ext cx="707943" cy="939795"/>
          </a:xfrm>
          <a:prstGeom prst="straightConnector1">
            <a:avLst/>
          </a:prstGeom>
          <a:ln w="53975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1" idx="4"/>
            <a:endCxn id="12" idx="0"/>
          </p:cNvCxnSpPr>
          <p:nvPr/>
        </p:nvCxnSpPr>
        <p:spPr>
          <a:xfrm rot="5400000">
            <a:off x="5439539" y="3630019"/>
            <a:ext cx="665018" cy="220858"/>
          </a:xfrm>
          <a:prstGeom prst="straightConnector1">
            <a:avLst/>
          </a:prstGeom>
          <a:ln w="53975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0" idx="0"/>
            <a:endCxn id="8" idx="5"/>
          </p:cNvCxnSpPr>
          <p:nvPr/>
        </p:nvCxnSpPr>
        <p:spPr>
          <a:xfrm rot="16200000" flipV="1">
            <a:off x="7118671" y="1606948"/>
            <a:ext cx="867272" cy="701517"/>
          </a:xfrm>
          <a:prstGeom prst="straightConnector1">
            <a:avLst/>
          </a:prstGeom>
          <a:ln w="53975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1" idx="0"/>
            <a:endCxn id="8" idx="3"/>
          </p:cNvCxnSpPr>
          <p:nvPr/>
        </p:nvCxnSpPr>
        <p:spPr>
          <a:xfrm rot="5400000" flipH="1" flipV="1">
            <a:off x="5887060" y="1519488"/>
            <a:ext cx="398838" cy="408005"/>
          </a:xfrm>
          <a:prstGeom prst="straightConnector1">
            <a:avLst/>
          </a:prstGeom>
          <a:ln w="53975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8" idx="2"/>
            <a:endCxn id="14" idx="6"/>
          </p:cNvCxnSpPr>
          <p:nvPr/>
        </p:nvCxnSpPr>
        <p:spPr>
          <a:xfrm rot="10800000">
            <a:off x="3645230" y="1033918"/>
            <a:ext cx="2456565" cy="34621"/>
          </a:xfrm>
          <a:prstGeom prst="straightConnector1">
            <a:avLst/>
          </a:prstGeom>
          <a:ln w="53975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People (Users, Librarians)</a:t>
            </a:r>
          </a:p>
          <a:p>
            <a:r>
              <a:rPr lang="en-US" smtClean="0"/>
              <a:t>Groups of People (Organisations)</a:t>
            </a:r>
          </a:p>
          <a:p>
            <a:r>
              <a:rPr lang="en-US" smtClean="0"/>
              <a:t>Services (with opening hours!) </a:t>
            </a:r>
          </a:p>
          <a:p>
            <a:r>
              <a:rPr lang="en-US" smtClean="0"/>
              <a:t>Places</a:t>
            </a:r>
          </a:p>
          <a:p>
            <a:r>
              <a:rPr lang="en-US" smtClean="0"/>
              <a:t>Collections</a:t>
            </a:r>
          </a:p>
          <a:p>
            <a:r>
              <a:rPr lang="en-US" smtClean="0"/>
              <a:t>Individual Resources (Books, Journals…)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"If HP knew what HP knows, we'd be three times more profitable." </a:t>
            </a:r>
          </a:p>
          <a:p>
            <a:pPr algn="r">
              <a:buFont typeface="Wingdings" pitchFamily="2" charset="2"/>
              <a:buNone/>
            </a:pPr>
            <a:r>
              <a:rPr lang="en-US" i="1" smtClean="0"/>
              <a:t>Lew Platt</a:t>
            </a:r>
            <a:endParaRPr lang="en-US" smtClean="0"/>
          </a:p>
          <a:p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EBCEA7-DC3F-404E-B458-B2B325D1010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Grinder (publishing RDF)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 smtClean="0"/>
              <a:t>https://github.com/cgutteridge/Grinder</a:t>
            </a:r>
          </a:p>
          <a:p>
            <a:pPr>
              <a:buFont typeface="Wingdings" pitchFamily="2" charset="2"/>
              <a:buNone/>
            </a:pPr>
            <a:endParaRPr lang="en-US" sz="3200" smtClean="0"/>
          </a:p>
          <a:p>
            <a:pPr>
              <a:buFont typeface="Wingdings" pitchFamily="2" charset="2"/>
              <a:buNone/>
            </a:pPr>
            <a:r>
              <a:rPr lang="en-US" sz="3200" smtClean="0"/>
              <a:t>Required skills: </a:t>
            </a:r>
          </a:p>
          <a:p>
            <a:r>
              <a:rPr lang="en-US" sz="3200" smtClean="0"/>
              <a:t>RDF structure</a:t>
            </a:r>
          </a:p>
          <a:p>
            <a:r>
              <a:rPr lang="en-US" sz="3200" smtClean="0"/>
              <a:t>RDF/XML</a:t>
            </a:r>
          </a:p>
          <a:p>
            <a:r>
              <a:rPr lang="en-US" sz="3200" smtClean="0"/>
              <a:t>XSLT</a:t>
            </a:r>
            <a:endParaRPr lang="en-US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Graphite (consuming RDF)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 smtClean="0"/>
              <a:t>http://graphite.ecs.soton.ac.uk/</a:t>
            </a:r>
          </a:p>
          <a:p>
            <a:pPr>
              <a:buFont typeface="Wingdings" pitchFamily="2" charset="2"/>
              <a:buNone/>
            </a:pPr>
            <a:endParaRPr lang="en-US" sz="3200" smtClean="0"/>
          </a:p>
          <a:p>
            <a:pPr>
              <a:buFont typeface="Wingdings" pitchFamily="2" charset="2"/>
              <a:buNone/>
            </a:pPr>
            <a:r>
              <a:rPr lang="en-US" sz="3200" smtClean="0"/>
              <a:t>Required skills: </a:t>
            </a:r>
          </a:p>
          <a:p>
            <a:r>
              <a:rPr lang="en-US" sz="3200" smtClean="0"/>
              <a:t>RDF structure</a:t>
            </a:r>
          </a:p>
          <a:p>
            <a:r>
              <a:rPr lang="en-US" sz="3200" smtClean="0"/>
              <a:t>PHP</a:t>
            </a:r>
            <a:endParaRPr lang="en-US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305B16-2174-4C38-8455-6B08F185C1DA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GB"/>
          </a:p>
        </p:txBody>
      </p:sp>
      <p:sp>
        <p:nvSpPr>
          <p:cNvPr id="40963" name="Title 2"/>
          <p:cNvSpPr>
            <a:spLocks noGrp="1"/>
          </p:cNvSpPr>
          <p:nvPr>
            <p:ph type="title" idx="4294967295"/>
          </p:nvPr>
        </p:nvSpPr>
        <p:spPr>
          <a:xfrm>
            <a:off x="230188" y="0"/>
            <a:ext cx="8837612" cy="3200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n-US" sz="54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sz="5400" dirty="0" err="1" smtClean="0">
                <a:solidFill>
                  <a:schemeClr val="tx2">
                    <a:satMod val="200000"/>
                  </a:schemeClr>
                </a:solidFill>
              </a:rPr>
              <a:t>data.southampton.ac.uk</a:t>
            </a:r>
            <a:r>
              <a:rPr lang="en-US" sz="5400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n-US" sz="54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sz="5400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n-US" sz="54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http://</a:t>
            </a:r>
            <a:r>
              <a:rPr lang="en-US" dirty="0" err="1" smtClean="0">
                <a:solidFill>
                  <a:schemeClr val="tx1"/>
                </a:solidFill>
              </a:rPr>
              <a:t>blogs.ecs.soton.ac.uk</a:t>
            </a:r>
            <a:r>
              <a:rPr lang="en-US" dirty="0" smtClean="0">
                <a:solidFill>
                  <a:schemeClr val="tx1"/>
                </a:solidFill>
              </a:rPr>
              <a:t>/data/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556" dirty="0" smtClean="0">
                <a:solidFill>
                  <a:schemeClr val="tx1"/>
                </a:solidFill>
              </a:rPr>
              <a:t/>
            </a:r>
            <a:br>
              <a:rPr lang="en-US" sz="3556" dirty="0" smtClean="0">
                <a:solidFill>
                  <a:schemeClr val="tx1"/>
                </a:solidFill>
              </a:rPr>
            </a:br>
            <a:r>
              <a:rPr lang="en-US" sz="3556" dirty="0" smtClean="0">
                <a:solidFill>
                  <a:schemeClr val="tx1"/>
                </a:solidFill>
              </a:rPr>
              <a:t/>
            </a:r>
            <a:br>
              <a:rPr lang="en-US" sz="3556" dirty="0" smtClean="0">
                <a:solidFill>
                  <a:schemeClr val="tx1"/>
                </a:solidFill>
              </a:rPr>
            </a:br>
            <a:r>
              <a:rPr lang="en-US" sz="4889" dirty="0" smtClean="0">
                <a:solidFill>
                  <a:schemeClr val="tx1"/>
                </a:solidFill>
              </a:rPr>
              <a:t/>
            </a:r>
            <a:br>
              <a:rPr lang="en-US" sz="4889" dirty="0" smtClean="0">
                <a:solidFill>
                  <a:schemeClr val="tx1"/>
                </a:solidFill>
              </a:rPr>
            </a:br>
            <a:r>
              <a:rPr lang="en-US" sz="4889" dirty="0" smtClean="0">
                <a:solidFill>
                  <a:schemeClr val="tx1"/>
                </a:solidFill>
              </a:rPr>
              <a:t>                 @</a:t>
            </a:r>
            <a:r>
              <a:rPr lang="en-US" sz="4889" dirty="0" err="1" smtClean="0">
                <a:solidFill>
                  <a:schemeClr val="tx1"/>
                </a:solidFill>
              </a:rPr>
              <a:t>cgutteridge</a:t>
            </a:r>
            <a:r>
              <a:rPr lang="en-US" sz="4889" dirty="0" smtClean="0">
                <a:solidFill>
                  <a:schemeClr val="tx1"/>
                </a:solidFill>
              </a:rPr>
              <a:t/>
            </a:r>
            <a:br>
              <a:rPr lang="en-US" sz="4889" dirty="0" smtClean="0">
                <a:solidFill>
                  <a:schemeClr val="tx1"/>
                </a:solidFill>
              </a:rPr>
            </a:br>
            <a:r>
              <a:rPr lang="en-US" sz="4800" dirty="0" smtClean="0">
                <a:solidFill>
                  <a:schemeClr val="tx1"/>
                </a:solidFill>
              </a:rPr>
              <a:t/>
            </a:r>
            <a:br>
              <a:rPr lang="en-US" sz="4800" dirty="0" smtClean="0">
                <a:solidFill>
                  <a:schemeClr val="tx1"/>
                </a:solidFill>
              </a:rPr>
            </a:br>
            <a:r>
              <a:rPr lang="en-US" sz="4800" dirty="0" smtClean="0">
                <a:solidFill>
                  <a:schemeClr val="tx1"/>
                </a:solidFill>
              </a:rPr>
              <a:t/>
            </a:r>
            <a:br>
              <a:rPr lang="en-US" sz="4800" dirty="0" smtClean="0">
                <a:solidFill>
                  <a:schemeClr val="tx1"/>
                </a:solidFill>
              </a:rPr>
            </a:br>
            <a:endParaRPr lang="en-US" sz="5400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35825" y="6308725"/>
            <a:ext cx="1908175" cy="1809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363CDD-F06C-42F5-AE6E-DFD62D4D7474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/>
          </a:p>
        </p:txBody>
      </p:sp>
      <p:sp>
        <p:nvSpPr>
          <p:cNvPr id="9" name="Vertical Scroll 8"/>
          <p:cNvSpPr/>
          <p:nvPr/>
        </p:nvSpPr>
        <p:spPr bwMode="auto">
          <a:xfrm>
            <a:off x="0" y="228600"/>
            <a:ext cx="9144000" cy="6324600"/>
          </a:xfrm>
          <a:prstGeom prst="verticalScroll">
            <a:avLst/>
          </a:prstGeom>
          <a:solidFill>
            <a:schemeClr val="accent2">
              <a:lumMod val="75000"/>
            </a:schemeClr>
          </a:solidFill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387" name="Group 1703"/>
          <p:cNvGrpSpPr>
            <a:grpSpLocks/>
          </p:cNvGrpSpPr>
          <p:nvPr/>
        </p:nvGrpSpPr>
        <p:grpSpPr bwMode="auto">
          <a:xfrm>
            <a:off x="5410200" y="5867400"/>
            <a:ext cx="2697163" cy="585788"/>
            <a:chOff x="1610" y="2863"/>
            <a:chExt cx="3221" cy="699"/>
          </a:xfrm>
        </p:grpSpPr>
        <p:sp>
          <p:nvSpPr>
            <p:cNvPr id="16389" name="Freeform 1704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4"/>
                <a:gd name="T166" fmla="*/ 0 h 449"/>
                <a:gd name="T167" fmla="*/ 264 w 264"/>
                <a:gd name="T168" fmla="*/ 449 h 44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Corbel" pitchFamily="34" charset="0"/>
              </a:endParaRPr>
            </a:p>
          </p:txBody>
        </p:sp>
        <p:sp>
          <p:nvSpPr>
            <p:cNvPr id="16390" name="Freeform 1705"/>
            <p:cNvSpPr>
              <a:spLocks noEditPoints="1"/>
            </p:cNvSpPr>
            <p:nvPr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57 h 310"/>
                <a:gd name="T16" fmla="*/ 281 w 281"/>
                <a:gd name="T17" fmla="*/ 175 h 310"/>
                <a:gd name="T18" fmla="*/ 272 w 281"/>
                <a:gd name="T19" fmla="*/ 211 h 310"/>
                <a:gd name="T20" fmla="*/ 264 w 281"/>
                <a:gd name="T21" fmla="*/ 231 h 310"/>
                <a:gd name="T22" fmla="*/ 241 w 281"/>
                <a:gd name="T23" fmla="*/ 263 h 310"/>
                <a:gd name="T24" fmla="*/ 213 w 281"/>
                <a:gd name="T25" fmla="*/ 291 h 310"/>
                <a:gd name="T26" fmla="*/ 196 w 281"/>
                <a:gd name="T27" fmla="*/ 300 h 310"/>
                <a:gd name="T28" fmla="*/ 159 w 281"/>
                <a:gd name="T29" fmla="*/ 311 h 310"/>
                <a:gd name="T30" fmla="*/ 139 w 281"/>
                <a:gd name="T31" fmla="*/ 311 h 310"/>
                <a:gd name="T32" fmla="*/ 93 w 281"/>
                <a:gd name="T33" fmla="*/ 305 h 310"/>
                <a:gd name="T34" fmla="*/ 65 w 281"/>
                <a:gd name="T35" fmla="*/ 294 h 310"/>
                <a:gd name="T36" fmla="*/ 45 w 281"/>
                <a:gd name="T37" fmla="*/ 274 h 310"/>
                <a:gd name="T38" fmla="*/ 34 w 281"/>
                <a:gd name="T39" fmla="*/ 265 h 310"/>
                <a:gd name="T40" fmla="*/ 8 w 281"/>
                <a:gd name="T41" fmla="*/ 214 h 310"/>
                <a:gd name="T42" fmla="*/ 0 w 281"/>
                <a:gd name="T43" fmla="*/ 157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60 h 310"/>
                <a:gd name="T72" fmla="*/ 65 w 281"/>
                <a:gd name="T73" fmla="*/ 211 h 310"/>
                <a:gd name="T74" fmla="*/ 82 w 281"/>
                <a:gd name="T75" fmla="*/ 251 h 310"/>
                <a:gd name="T76" fmla="*/ 96 w 281"/>
                <a:gd name="T77" fmla="*/ 268 h 310"/>
                <a:gd name="T78" fmla="*/ 128 w 281"/>
                <a:gd name="T79" fmla="*/ 285 h 310"/>
                <a:gd name="T80" fmla="*/ 145 w 281"/>
                <a:gd name="T81" fmla="*/ 285 h 310"/>
                <a:gd name="T82" fmla="*/ 179 w 281"/>
                <a:gd name="T83" fmla="*/ 274 h 310"/>
                <a:gd name="T84" fmla="*/ 204 w 281"/>
                <a:gd name="T85" fmla="*/ 246 h 310"/>
                <a:gd name="T86" fmla="*/ 213 w 281"/>
                <a:gd name="T87" fmla="*/ 226 h 310"/>
                <a:gd name="T88" fmla="*/ 224 w 281"/>
                <a:gd name="T89" fmla="*/ 180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1"/>
                <a:gd name="T154" fmla="*/ 0 h 310"/>
                <a:gd name="T155" fmla="*/ 281 w 281"/>
                <a:gd name="T156" fmla="*/ 310 h 31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Corbel" pitchFamily="34" charset="0"/>
              </a:endParaRPr>
            </a:p>
          </p:txBody>
        </p:sp>
        <p:sp>
          <p:nvSpPr>
            <p:cNvPr id="16391" name="Freeform 1706"/>
            <p:cNvSpPr>
              <a:spLocks/>
            </p:cNvSpPr>
            <p:nvPr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68 h 361"/>
                <a:gd name="T12" fmla="*/ 83 w 182"/>
                <a:gd name="T13" fmla="*/ 268 h 361"/>
                <a:gd name="T14" fmla="*/ 83 w 182"/>
                <a:gd name="T15" fmla="*/ 285 h 361"/>
                <a:gd name="T16" fmla="*/ 86 w 182"/>
                <a:gd name="T17" fmla="*/ 297 h 361"/>
                <a:gd name="T18" fmla="*/ 91 w 182"/>
                <a:gd name="T19" fmla="*/ 308 h 361"/>
                <a:gd name="T20" fmla="*/ 97 w 182"/>
                <a:gd name="T21" fmla="*/ 319 h 361"/>
                <a:gd name="T22" fmla="*/ 105 w 182"/>
                <a:gd name="T23" fmla="*/ 325 h 361"/>
                <a:gd name="T24" fmla="*/ 117 w 182"/>
                <a:gd name="T25" fmla="*/ 331 h 361"/>
                <a:gd name="T26" fmla="*/ 128 w 182"/>
                <a:gd name="T27" fmla="*/ 334 h 361"/>
                <a:gd name="T28" fmla="*/ 142 w 182"/>
                <a:gd name="T29" fmla="*/ 336 h 361"/>
                <a:gd name="T30" fmla="*/ 142 w 182"/>
                <a:gd name="T31" fmla="*/ 336 h 361"/>
                <a:gd name="T32" fmla="*/ 157 w 182"/>
                <a:gd name="T33" fmla="*/ 334 h 361"/>
                <a:gd name="T34" fmla="*/ 165 w 182"/>
                <a:gd name="T35" fmla="*/ 331 h 361"/>
                <a:gd name="T36" fmla="*/ 165 w 182"/>
                <a:gd name="T37" fmla="*/ 331 h 361"/>
                <a:gd name="T38" fmla="*/ 182 w 182"/>
                <a:gd name="T39" fmla="*/ 319 h 361"/>
                <a:gd name="T40" fmla="*/ 182 w 182"/>
                <a:gd name="T41" fmla="*/ 319 h 361"/>
                <a:gd name="T42" fmla="*/ 182 w 182"/>
                <a:gd name="T43" fmla="*/ 325 h 361"/>
                <a:gd name="T44" fmla="*/ 179 w 182"/>
                <a:gd name="T45" fmla="*/ 334 h 361"/>
                <a:gd name="T46" fmla="*/ 162 w 182"/>
                <a:gd name="T47" fmla="*/ 348 h 361"/>
                <a:gd name="T48" fmla="*/ 162 w 182"/>
                <a:gd name="T49" fmla="*/ 348 h 361"/>
                <a:gd name="T50" fmla="*/ 154 w 182"/>
                <a:gd name="T51" fmla="*/ 353 h 361"/>
                <a:gd name="T52" fmla="*/ 142 w 182"/>
                <a:gd name="T53" fmla="*/ 359 h 361"/>
                <a:gd name="T54" fmla="*/ 131 w 182"/>
                <a:gd name="T55" fmla="*/ 362 h 361"/>
                <a:gd name="T56" fmla="*/ 117 w 182"/>
                <a:gd name="T57" fmla="*/ 362 h 361"/>
                <a:gd name="T58" fmla="*/ 117 w 182"/>
                <a:gd name="T59" fmla="*/ 362 h 361"/>
                <a:gd name="T60" fmla="*/ 100 w 182"/>
                <a:gd name="T61" fmla="*/ 362 h 361"/>
                <a:gd name="T62" fmla="*/ 83 w 182"/>
                <a:gd name="T63" fmla="*/ 356 h 361"/>
                <a:gd name="T64" fmla="*/ 66 w 182"/>
                <a:gd name="T65" fmla="*/ 348 h 361"/>
                <a:gd name="T66" fmla="*/ 54 w 182"/>
                <a:gd name="T67" fmla="*/ 336 h 361"/>
                <a:gd name="T68" fmla="*/ 54 w 182"/>
                <a:gd name="T69" fmla="*/ 336 h 361"/>
                <a:gd name="T70" fmla="*/ 43 w 182"/>
                <a:gd name="T71" fmla="*/ 325 h 361"/>
                <a:gd name="T72" fmla="*/ 34 w 182"/>
                <a:gd name="T73" fmla="*/ 308 h 361"/>
                <a:gd name="T74" fmla="*/ 29 w 182"/>
                <a:gd name="T75" fmla="*/ 291 h 361"/>
                <a:gd name="T76" fmla="*/ 29 w 182"/>
                <a:gd name="T77" fmla="*/ 268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2"/>
                <a:gd name="T130" fmla="*/ 0 h 361"/>
                <a:gd name="T131" fmla="*/ 182 w 182"/>
                <a:gd name="T132" fmla="*/ 361 h 36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Corbel" pitchFamily="34" charset="0"/>
              </a:endParaRPr>
            </a:p>
          </p:txBody>
        </p:sp>
        <p:sp>
          <p:nvSpPr>
            <p:cNvPr id="16392" name="Freeform 1707"/>
            <p:cNvSpPr>
              <a:spLocks/>
            </p:cNvSpPr>
            <p:nvPr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0"/>
                <a:gd name="T100" fmla="*/ 0 h 443"/>
                <a:gd name="T101" fmla="*/ 290 w 290"/>
                <a:gd name="T102" fmla="*/ 443 h 4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Corbel" pitchFamily="34" charset="0"/>
              </a:endParaRPr>
            </a:p>
          </p:txBody>
        </p:sp>
        <p:sp>
          <p:nvSpPr>
            <p:cNvPr id="16393" name="Freeform 1708"/>
            <p:cNvSpPr>
              <a:spLocks/>
            </p:cNvSpPr>
            <p:nvPr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63 w 475"/>
                <a:gd name="T1" fmla="*/ 0 h 304"/>
                <a:gd name="T2" fmla="*/ 397 w 475"/>
                <a:gd name="T3" fmla="*/ 6 h 304"/>
                <a:gd name="T4" fmla="*/ 428 w 475"/>
                <a:gd name="T5" fmla="*/ 23 h 304"/>
                <a:gd name="T6" fmla="*/ 443 w 475"/>
                <a:gd name="T7" fmla="*/ 37 h 304"/>
                <a:gd name="T8" fmla="*/ 457 w 475"/>
                <a:gd name="T9" fmla="*/ 68 h 304"/>
                <a:gd name="T10" fmla="*/ 457 w 475"/>
                <a:gd name="T11" fmla="*/ 283 h 304"/>
                <a:gd name="T12" fmla="*/ 460 w 475"/>
                <a:gd name="T13" fmla="*/ 288 h 304"/>
                <a:gd name="T14" fmla="*/ 462 w 475"/>
                <a:gd name="T15" fmla="*/ 294 h 304"/>
                <a:gd name="T16" fmla="*/ 386 w 475"/>
                <a:gd name="T17" fmla="*/ 305 h 304"/>
                <a:gd name="T18" fmla="*/ 391 w 475"/>
                <a:gd name="T19" fmla="*/ 300 h 304"/>
                <a:gd name="T20" fmla="*/ 403 w 475"/>
                <a:gd name="T21" fmla="*/ 288 h 304"/>
                <a:gd name="T22" fmla="*/ 403 w 475"/>
                <a:gd name="T23" fmla="*/ 108 h 304"/>
                <a:gd name="T24" fmla="*/ 403 w 475"/>
                <a:gd name="T25" fmla="*/ 91 h 304"/>
                <a:gd name="T26" fmla="*/ 394 w 475"/>
                <a:gd name="T27" fmla="*/ 66 h 304"/>
                <a:gd name="T28" fmla="*/ 386 w 475"/>
                <a:gd name="T29" fmla="*/ 57 h 304"/>
                <a:gd name="T30" fmla="*/ 366 w 475"/>
                <a:gd name="T31" fmla="*/ 43 h 304"/>
                <a:gd name="T32" fmla="*/ 335 w 475"/>
                <a:gd name="T33" fmla="*/ 37 h 304"/>
                <a:gd name="T34" fmla="*/ 315 w 475"/>
                <a:gd name="T35" fmla="*/ 40 h 304"/>
                <a:gd name="T36" fmla="*/ 281 w 475"/>
                <a:gd name="T37" fmla="*/ 60 h 304"/>
                <a:gd name="T38" fmla="*/ 266 w 475"/>
                <a:gd name="T39" fmla="*/ 77 h 304"/>
                <a:gd name="T40" fmla="*/ 266 w 475"/>
                <a:gd name="T41" fmla="*/ 283 h 304"/>
                <a:gd name="T42" fmla="*/ 269 w 475"/>
                <a:gd name="T43" fmla="*/ 288 h 304"/>
                <a:gd name="T44" fmla="*/ 272 w 475"/>
                <a:gd name="T45" fmla="*/ 294 h 304"/>
                <a:gd name="T46" fmla="*/ 194 w 475"/>
                <a:gd name="T47" fmla="*/ 305 h 304"/>
                <a:gd name="T48" fmla="*/ 202 w 475"/>
                <a:gd name="T49" fmla="*/ 300 h 304"/>
                <a:gd name="T50" fmla="*/ 211 w 475"/>
                <a:gd name="T51" fmla="*/ 288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3 h 304"/>
                <a:gd name="T70" fmla="*/ 83 w 475"/>
                <a:gd name="T71" fmla="*/ 294 h 304"/>
                <a:gd name="T72" fmla="*/ 97 w 475"/>
                <a:gd name="T73" fmla="*/ 305 h 304"/>
                <a:gd name="T74" fmla="*/ 6 w 475"/>
                <a:gd name="T75" fmla="*/ 305 h 304"/>
                <a:gd name="T76" fmla="*/ 20 w 475"/>
                <a:gd name="T77" fmla="*/ 294 h 304"/>
                <a:gd name="T78" fmla="*/ 23 w 475"/>
                <a:gd name="T79" fmla="*/ 283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8 w 475"/>
                <a:gd name="T103" fmla="*/ 23 h 304"/>
                <a:gd name="T104" fmla="*/ 255 w 475"/>
                <a:gd name="T105" fmla="*/ 43 h 304"/>
                <a:gd name="T106" fmla="*/ 261 w 475"/>
                <a:gd name="T107" fmla="*/ 57 h 304"/>
                <a:gd name="T108" fmla="*/ 306 w 475"/>
                <a:gd name="T109" fmla="*/ 17 h 304"/>
                <a:gd name="T110" fmla="*/ 320 w 475"/>
                <a:gd name="T111" fmla="*/ 9 h 304"/>
                <a:gd name="T112" fmla="*/ 349 w 475"/>
                <a:gd name="T113" fmla="*/ 0 h 304"/>
                <a:gd name="T114" fmla="*/ 363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75"/>
                <a:gd name="T175" fmla="*/ 0 h 304"/>
                <a:gd name="T176" fmla="*/ 475 w 475"/>
                <a:gd name="T177" fmla="*/ 304 h 3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Corbel" pitchFamily="34" charset="0"/>
              </a:endParaRPr>
            </a:p>
          </p:txBody>
        </p:sp>
        <p:sp>
          <p:nvSpPr>
            <p:cNvPr id="16394" name="Freeform 1709"/>
            <p:cNvSpPr>
              <a:spLocks/>
            </p:cNvSpPr>
            <p:nvPr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68 h 361"/>
                <a:gd name="T12" fmla="*/ 82 w 184"/>
                <a:gd name="T13" fmla="*/ 268 h 361"/>
                <a:gd name="T14" fmla="*/ 85 w 184"/>
                <a:gd name="T15" fmla="*/ 285 h 361"/>
                <a:gd name="T16" fmla="*/ 88 w 184"/>
                <a:gd name="T17" fmla="*/ 297 h 361"/>
                <a:gd name="T18" fmla="*/ 91 w 184"/>
                <a:gd name="T19" fmla="*/ 308 h 361"/>
                <a:gd name="T20" fmla="*/ 99 w 184"/>
                <a:gd name="T21" fmla="*/ 319 h 361"/>
                <a:gd name="T22" fmla="*/ 105 w 184"/>
                <a:gd name="T23" fmla="*/ 325 h 361"/>
                <a:gd name="T24" fmla="*/ 116 w 184"/>
                <a:gd name="T25" fmla="*/ 331 h 361"/>
                <a:gd name="T26" fmla="*/ 128 w 184"/>
                <a:gd name="T27" fmla="*/ 334 h 361"/>
                <a:gd name="T28" fmla="*/ 142 w 184"/>
                <a:gd name="T29" fmla="*/ 336 h 361"/>
                <a:gd name="T30" fmla="*/ 142 w 184"/>
                <a:gd name="T31" fmla="*/ 336 h 361"/>
                <a:gd name="T32" fmla="*/ 156 w 184"/>
                <a:gd name="T33" fmla="*/ 334 h 361"/>
                <a:gd name="T34" fmla="*/ 165 w 184"/>
                <a:gd name="T35" fmla="*/ 331 h 361"/>
                <a:gd name="T36" fmla="*/ 165 w 184"/>
                <a:gd name="T37" fmla="*/ 331 h 361"/>
                <a:gd name="T38" fmla="*/ 184 w 184"/>
                <a:gd name="T39" fmla="*/ 319 h 361"/>
                <a:gd name="T40" fmla="*/ 184 w 184"/>
                <a:gd name="T41" fmla="*/ 319 h 361"/>
                <a:gd name="T42" fmla="*/ 182 w 184"/>
                <a:gd name="T43" fmla="*/ 325 h 361"/>
                <a:gd name="T44" fmla="*/ 179 w 184"/>
                <a:gd name="T45" fmla="*/ 334 h 361"/>
                <a:gd name="T46" fmla="*/ 162 w 184"/>
                <a:gd name="T47" fmla="*/ 348 h 361"/>
                <a:gd name="T48" fmla="*/ 162 w 184"/>
                <a:gd name="T49" fmla="*/ 348 h 361"/>
                <a:gd name="T50" fmla="*/ 153 w 184"/>
                <a:gd name="T51" fmla="*/ 353 h 361"/>
                <a:gd name="T52" fmla="*/ 142 w 184"/>
                <a:gd name="T53" fmla="*/ 359 h 361"/>
                <a:gd name="T54" fmla="*/ 130 w 184"/>
                <a:gd name="T55" fmla="*/ 362 h 361"/>
                <a:gd name="T56" fmla="*/ 119 w 184"/>
                <a:gd name="T57" fmla="*/ 362 h 361"/>
                <a:gd name="T58" fmla="*/ 119 w 184"/>
                <a:gd name="T59" fmla="*/ 362 h 361"/>
                <a:gd name="T60" fmla="*/ 99 w 184"/>
                <a:gd name="T61" fmla="*/ 362 h 361"/>
                <a:gd name="T62" fmla="*/ 82 w 184"/>
                <a:gd name="T63" fmla="*/ 356 h 361"/>
                <a:gd name="T64" fmla="*/ 65 w 184"/>
                <a:gd name="T65" fmla="*/ 348 h 361"/>
                <a:gd name="T66" fmla="*/ 54 w 184"/>
                <a:gd name="T67" fmla="*/ 336 h 361"/>
                <a:gd name="T68" fmla="*/ 54 w 184"/>
                <a:gd name="T69" fmla="*/ 336 h 361"/>
                <a:gd name="T70" fmla="*/ 42 w 184"/>
                <a:gd name="T71" fmla="*/ 325 h 361"/>
                <a:gd name="T72" fmla="*/ 34 w 184"/>
                <a:gd name="T73" fmla="*/ 308 h 361"/>
                <a:gd name="T74" fmla="*/ 31 w 184"/>
                <a:gd name="T75" fmla="*/ 291 h 361"/>
                <a:gd name="T76" fmla="*/ 28 w 184"/>
                <a:gd name="T77" fmla="*/ 268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4"/>
                <a:gd name="T130" fmla="*/ 0 h 361"/>
                <a:gd name="T131" fmla="*/ 184 w 184"/>
                <a:gd name="T132" fmla="*/ 361 h 36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Corbel" pitchFamily="34" charset="0"/>
              </a:endParaRPr>
            </a:p>
          </p:txBody>
        </p:sp>
        <p:sp>
          <p:nvSpPr>
            <p:cNvPr id="16395" name="Freeform 1710"/>
            <p:cNvSpPr>
              <a:spLocks noEditPoints="1"/>
            </p:cNvSpPr>
            <p:nvPr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43 w 284"/>
                <a:gd name="T1" fmla="*/ 0 h 310"/>
                <a:gd name="T2" fmla="*/ 183 w 284"/>
                <a:gd name="T3" fmla="*/ 6 h 310"/>
                <a:gd name="T4" fmla="*/ 219 w 284"/>
                <a:gd name="T5" fmla="*/ 23 h 310"/>
                <a:gd name="T6" fmla="*/ 233 w 284"/>
                <a:gd name="T7" fmla="*/ 34 h 310"/>
                <a:gd name="T8" fmla="*/ 259 w 284"/>
                <a:gd name="T9" fmla="*/ 63 h 310"/>
                <a:gd name="T10" fmla="*/ 267 w 284"/>
                <a:gd name="T11" fmla="*/ 80 h 310"/>
                <a:gd name="T12" fmla="*/ 279 w 284"/>
                <a:gd name="T13" fmla="*/ 117 h 310"/>
                <a:gd name="T14" fmla="*/ 282 w 284"/>
                <a:gd name="T15" fmla="*/ 157 h 310"/>
                <a:gd name="T16" fmla="*/ 282 w 284"/>
                <a:gd name="T17" fmla="*/ 175 h 310"/>
                <a:gd name="T18" fmla="*/ 270 w 284"/>
                <a:gd name="T19" fmla="*/ 211 h 310"/>
                <a:gd name="T20" fmla="*/ 265 w 284"/>
                <a:gd name="T21" fmla="*/ 231 h 310"/>
                <a:gd name="T22" fmla="*/ 242 w 284"/>
                <a:gd name="T23" fmla="*/ 263 h 310"/>
                <a:gd name="T24" fmla="*/ 213 w 284"/>
                <a:gd name="T25" fmla="*/ 291 h 310"/>
                <a:gd name="T26" fmla="*/ 197 w 284"/>
                <a:gd name="T27" fmla="*/ 300 h 310"/>
                <a:gd name="T28" fmla="*/ 160 w 284"/>
                <a:gd name="T29" fmla="*/ 311 h 310"/>
                <a:gd name="T30" fmla="*/ 141 w 284"/>
                <a:gd name="T31" fmla="*/ 311 h 310"/>
                <a:gd name="T32" fmla="*/ 92 w 284"/>
                <a:gd name="T33" fmla="*/ 305 h 310"/>
                <a:gd name="T34" fmla="*/ 68 w 284"/>
                <a:gd name="T35" fmla="*/ 294 h 310"/>
                <a:gd name="T36" fmla="*/ 45 w 284"/>
                <a:gd name="T37" fmla="*/ 274 h 310"/>
                <a:gd name="T38" fmla="*/ 36 w 284"/>
                <a:gd name="T39" fmla="*/ 265 h 310"/>
                <a:gd name="T40" fmla="*/ 11 w 284"/>
                <a:gd name="T41" fmla="*/ 214 h 310"/>
                <a:gd name="T42" fmla="*/ 0 w 284"/>
                <a:gd name="T43" fmla="*/ 157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84 w 284"/>
                <a:gd name="T55" fmla="*/ 12 h 310"/>
                <a:gd name="T56" fmla="*/ 121 w 284"/>
                <a:gd name="T57" fmla="*/ 0 h 310"/>
                <a:gd name="T58" fmla="*/ 143 w 284"/>
                <a:gd name="T59" fmla="*/ 0 h 310"/>
                <a:gd name="T60" fmla="*/ 138 w 284"/>
                <a:gd name="T61" fmla="*/ 23 h 310"/>
                <a:gd name="T62" fmla="*/ 101 w 284"/>
                <a:gd name="T63" fmla="*/ 34 h 310"/>
                <a:gd name="T64" fmla="*/ 75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60 h 310"/>
                <a:gd name="T72" fmla="*/ 68 w 284"/>
                <a:gd name="T73" fmla="*/ 211 h 310"/>
                <a:gd name="T74" fmla="*/ 84 w 284"/>
                <a:gd name="T75" fmla="*/ 251 h 310"/>
                <a:gd name="T76" fmla="*/ 95 w 284"/>
                <a:gd name="T77" fmla="*/ 268 h 310"/>
                <a:gd name="T78" fmla="*/ 126 w 284"/>
                <a:gd name="T79" fmla="*/ 285 h 310"/>
                <a:gd name="T80" fmla="*/ 146 w 284"/>
                <a:gd name="T81" fmla="*/ 285 h 310"/>
                <a:gd name="T82" fmla="*/ 180 w 284"/>
                <a:gd name="T83" fmla="*/ 274 h 310"/>
                <a:gd name="T84" fmla="*/ 206 w 284"/>
                <a:gd name="T85" fmla="*/ 246 h 310"/>
                <a:gd name="T86" fmla="*/ 213 w 284"/>
                <a:gd name="T87" fmla="*/ 226 h 310"/>
                <a:gd name="T88" fmla="*/ 222 w 284"/>
                <a:gd name="T89" fmla="*/ 180 h 310"/>
                <a:gd name="T90" fmla="*/ 222 w 284"/>
                <a:gd name="T91" fmla="*/ 151 h 310"/>
                <a:gd name="T92" fmla="*/ 211 w 284"/>
                <a:gd name="T93" fmla="*/ 85 h 310"/>
                <a:gd name="T94" fmla="*/ 200 w 284"/>
                <a:gd name="T95" fmla="*/ 60 h 310"/>
                <a:gd name="T96" fmla="*/ 183 w 284"/>
                <a:gd name="T97" fmla="*/ 40 h 310"/>
                <a:gd name="T98" fmla="*/ 163 w 284"/>
                <a:gd name="T99" fmla="*/ 29 h 310"/>
                <a:gd name="T100" fmla="*/ 138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4"/>
                <a:gd name="T154" fmla="*/ 0 h 310"/>
                <a:gd name="T155" fmla="*/ 284 w 284"/>
                <a:gd name="T156" fmla="*/ 310 h 31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Corbel" pitchFamily="34" charset="0"/>
              </a:endParaRPr>
            </a:p>
          </p:txBody>
        </p:sp>
        <p:sp>
          <p:nvSpPr>
            <p:cNvPr id="16396" name="Freeform 1711"/>
            <p:cNvSpPr>
              <a:spLocks/>
            </p:cNvSpPr>
            <p:nvPr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3 h 304"/>
                <a:gd name="T14" fmla="*/ 270 w 284"/>
                <a:gd name="T15" fmla="*/ 294 h 304"/>
                <a:gd name="T16" fmla="*/ 284 w 284"/>
                <a:gd name="T17" fmla="*/ 305 h 304"/>
                <a:gd name="T18" fmla="*/ 196 w 284"/>
                <a:gd name="T19" fmla="*/ 305 h 304"/>
                <a:gd name="T20" fmla="*/ 207 w 284"/>
                <a:gd name="T21" fmla="*/ 294 h 304"/>
                <a:gd name="T22" fmla="*/ 213 w 284"/>
                <a:gd name="T23" fmla="*/ 283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3 h 304"/>
                <a:gd name="T42" fmla="*/ 82 w 284"/>
                <a:gd name="T43" fmla="*/ 294 h 304"/>
                <a:gd name="T44" fmla="*/ 97 w 284"/>
                <a:gd name="T45" fmla="*/ 305 h 304"/>
                <a:gd name="T46" fmla="*/ 6 w 284"/>
                <a:gd name="T47" fmla="*/ 305 h 304"/>
                <a:gd name="T48" fmla="*/ 17 w 284"/>
                <a:gd name="T49" fmla="*/ 294 h 304"/>
                <a:gd name="T50" fmla="*/ 23 w 284"/>
                <a:gd name="T51" fmla="*/ 283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4"/>
                <a:gd name="T103" fmla="*/ 0 h 304"/>
                <a:gd name="T104" fmla="*/ 284 w 284"/>
                <a:gd name="T105" fmla="*/ 304 h 30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Corbel" pitchFamily="34" charset="0"/>
              </a:endParaRPr>
            </a:p>
          </p:txBody>
        </p:sp>
        <p:sp>
          <p:nvSpPr>
            <p:cNvPr id="16397" name="Freeform 1712"/>
            <p:cNvSpPr>
              <a:spLocks/>
            </p:cNvSpPr>
            <p:nvPr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80 w 293"/>
                <a:gd name="T1" fmla="*/ 85 h 452"/>
                <a:gd name="T2" fmla="*/ 249 w 293"/>
                <a:gd name="T3" fmla="*/ 37 h 452"/>
                <a:gd name="T4" fmla="*/ 229 w 293"/>
                <a:gd name="T5" fmla="*/ 20 h 452"/>
                <a:gd name="T6" fmla="*/ 209 w 293"/>
                <a:gd name="T7" fmla="*/ 9 h 452"/>
                <a:gd name="T8" fmla="*/ 164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27 h 452"/>
                <a:gd name="T24" fmla="*/ 20 w 293"/>
                <a:gd name="T25" fmla="*/ 436 h 452"/>
                <a:gd name="T26" fmla="*/ 11 w 293"/>
                <a:gd name="T27" fmla="*/ 450 h 452"/>
                <a:gd name="T28" fmla="*/ 94 w 293"/>
                <a:gd name="T29" fmla="*/ 453 h 452"/>
                <a:gd name="T30" fmla="*/ 88 w 293"/>
                <a:gd name="T31" fmla="*/ 450 h 452"/>
                <a:gd name="T32" fmla="*/ 80 w 293"/>
                <a:gd name="T33" fmla="*/ 436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8 w 293"/>
                <a:gd name="T43" fmla="*/ 37 h 452"/>
                <a:gd name="T44" fmla="*/ 189 w 293"/>
                <a:gd name="T45" fmla="*/ 51 h 452"/>
                <a:gd name="T46" fmla="*/ 204 w 293"/>
                <a:gd name="T47" fmla="*/ 63 h 452"/>
                <a:gd name="T48" fmla="*/ 223 w 293"/>
                <a:gd name="T49" fmla="*/ 100 h 452"/>
                <a:gd name="T50" fmla="*/ 229 w 293"/>
                <a:gd name="T51" fmla="*/ 156 h 452"/>
                <a:gd name="T52" fmla="*/ 229 w 293"/>
                <a:gd name="T53" fmla="*/ 185 h 452"/>
                <a:gd name="T54" fmla="*/ 215 w 293"/>
                <a:gd name="T55" fmla="*/ 234 h 452"/>
                <a:gd name="T56" fmla="*/ 204 w 293"/>
                <a:gd name="T57" fmla="*/ 251 h 452"/>
                <a:gd name="T58" fmla="*/ 175 w 293"/>
                <a:gd name="T59" fmla="*/ 277 h 452"/>
                <a:gd name="T60" fmla="*/ 136 w 293"/>
                <a:gd name="T61" fmla="*/ 285 h 452"/>
                <a:gd name="T62" fmla="*/ 122 w 293"/>
                <a:gd name="T63" fmla="*/ 285 h 452"/>
                <a:gd name="T64" fmla="*/ 99 w 293"/>
                <a:gd name="T65" fmla="*/ 277 h 452"/>
                <a:gd name="T66" fmla="*/ 102 w 293"/>
                <a:gd name="T67" fmla="*/ 305 h 452"/>
                <a:gd name="T68" fmla="*/ 122 w 293"/>
                <a:gd name="T69" fmla="*/ 311 h 452"/>
                <a:gd name="T70" fmla="*/ 145 w 293"/>
                <a:gd name="T71" fmla="*/ 311 h 452"/>
                <a:gd name="T72" fmla="*/ 189 w 293"/>
                <a:gd name="T73" fmla="*/ 305 h 452"/>
                <a:gd name="T74" fmla="*/ 218 w 293"/>
                <a:gd name="T75" fmla="*/ 291 h 452"/>
                <a:gd name="T76" fmla="*/ 240 w 293"/>
                <a:gd name="T77" fmla="*/ 274 h 452"/>
                <a:gd name="T78" fmla="*/ 252 w 293"/>
                <a:gd name="T79" fmla="*/ 263 h 452"/>
                <a:gd name="T80" fmla="*/ 280 w 293"/>
                <a:gd name="T81" fmla="*/ 210 h 452"/>
                <a:gd name="T82" fmla="*/ 292 w 293"/>
                <a:gd name="T83" fmla="*/ 154 h 452"/>
                <a:gd name="T84" fmla="*/ 289 w 293"/>
                <a:gd name="T85" fmla="*/ 117 h 452"/>
                <a:gd name="T86" fmla="*/ 280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93"/>
                <a:gd name="T133" fmla="*/ 0 h 452"/>
                <a:gd name="T134" fmla="*/ 293 w 293"/>
                <a:gd name="T135" fmla="*/ 452 h 4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Corbel" pitchFamily="34" charset="0"/>
              </a:endParaRPr>
            </a:p>
          </p:txBody>
        </p:sp>
        <p:sp>
          <p:nvSpPr>
            <p:cNvPr id="16398" name="Freeform 1713"/>
            <p:cNvSpPr>
              <a:spLocks/>
            </p:cNvSpPr>
            <p:nvPr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83 w 208"/>
                <a:gd name="T1" fmla="*/ 265 h 310"/>
                <a:gd name="T2" fmla="*/ 183 w 208"/>
                <a:gd name="T3" fmla="*/ 265 h 310"/>
                <a:gd name="T4" fmla="*/ 166 w 208"/>
                <a:gd name="T5" fmla="*/ 271 h 310"/>
                <a:gd name="T6" fmla="*/ 146 w 208"/>
                <a:gd name="T7" fmla="*/ 274 h 310"/>
                <a:gd name="T8" fmla="*/ 146 w 208"/>
                <a:gd name="T9" fmla="*/ 274 h 310"/>
                <a:gd name="T10" fmla="*/ 132 w 208"/>
                <a:gd name="T11" fmla="*/ 274 h 310"/>
                <a:gd name="T12" fmla="*/ 121 w 208"/>
                <a:gd name="T13" fmla="*/ 268 h 310"/>
                <a:gd name="T14" fmla="*/ 109 w 208"/>
                <a:gd name="T15" fmla="*/ 263 h 310"/>
                <a:gd name="T16" fmla="*/ 100 w 208"/>
                <a:gd name="T17" fmla="*/ 251 h 310"/>
                <a:gd name="T18" fmla="*/ 100 w 208"/>
                <a:gd name="T19" fmla="*/ 251 h 310"/>
                <a:gd name="T20" fmla="*/ 91 w 208"/>
                <a:gd name="T21" fmla="*/ 240 h 310"/>
                <a:gd name="T22" fmla="*/ 83 w 208"/>
                <a:gd name="T23" fmla="*/ 226 h 310"/>
                <a:gd name="T24" fmla="*/ 80 w 208"/>
                <a:gd name="T25" fmla="*/ 209 h 310"/>
                <a:gd name="T26" fmla="*/ 80 w 208"/>
                <a:gd name="T27" fmla="*/ 192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2 h 310"/>
                <a:gd name="T44" fmla="*/ 23 w 208"/>
                <a:gd name="T45" fmla="*/ 192 h 310"/>
                <a:gd name="T46" fmla="*/ 26 w 208"/>
                <a:gd name="T47" fmla="*/ 220 h 310"/>
                <a:gd name="T48" fmla="*/ 32 w 208"/>
                <a:gd name="T49" fmla="*/ 246 h 310"/>
                <a:gd name="T50" fmla="*/ 40 w 208"/>
                <a:gd name="T51" fmla="*/ 265 h 310"/>
                <a:gd name="T52" fmla="*/ 54 w 208"/>
                <a:gd name="T53" fmla="*/ 283 h 310"/>
                <a:gd name="T54" fmla="*/ 54 w 208"/>
                <a:gd name="T55" fmla="*/ 283 h 310"/>
                <a:gd name="T56" fmla="*/ 71 w 208"/>
                <a:gd name="T57" fmla="*/ 297 h 310"/>
                <a:gd name="T58" fmla="*/ 85 w 208"/>
                <a:gd name="T59" fmla="*/ 305 h 310"/>
                <a:gd name="T60" fmla="*/ 103 w 208"/>
                <a:gd name="T61" fmla="*/ 311 h 310"/>
                <a:gd name="T62" fmla="*/ 123 w 208"/>
                <a:gd name="T63" fmla="*/ 311 h 310"/>
                <a:gd name="T64" fmla="*/ 123 w 208"/>
                <a:gd name="T65" fmla="*/ 311 h 310"/>
                <a:gd name="T66" fmla="*/ 143 w 208"/>
                <a:gd name="T67" fmla="*/ 311 h 310"/>
                <a:gd name="T68" fmla="*/ 163 w 208"/>
                <a:gd name="T69" fmla="*/ 305 h 310"/>
                <a:gd name="T70" fmla="*/ 180 w 208"/>
                <a:gd name="T71" fmla="*/ 297 h 310"/>
                <a:gd name="T72" fmla="*/ 197 w 208"/>
                <a:gd name="T73" fmla="*/ 283 h 310"/>
                <a:gd name="T74" fmla="*/ 209 w 208"/>
                <a:gd name="T75" fmla="*/ 246 h 310"/>
                <a:gd name="T76" fmla="*/ 209 w 208"/>
                <a:gd name="T77" fmla="*/ 246 h 310"/>
                <a:gd name="T78" fmla="*/ 197 w 208"/>
                <a:gd name="T79" fmla="*/ 257 h 310"/>
                <a:gd name="T80" fmla="*/ 183 w 208"/>
                <a:gd name="T81" fmla="*/ 265 h 310"/>
                <a:gd name="T82" fmla="*/ 183 w 208"/>
                <a:gd name="T83" fmla="*/ 265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8"/>
                <a:gd name="T127" fmla="*/ 0 h 310"/>
                <a:gd name="T128" fmla="*/ 208 w 208"/>
                <a:gd name="T129" fmla="*/ 310 h 3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Corbel" pitchFamily="34" charset="0"/>
              </a:endParaRPr>
            </a:p>
          </p:txBody>
        </p:sp>
        <p:sp>
          <p:nvSpPr>
            <p:cNvPr id="16399" name="Freeform 1714"/>
            <p:cNvSpPr>
              <a:spLocks/>
            </p:cNvSpPr>
            <p:nvPr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78 w 105"/>
                <a:gd name="T1" fmla="*/ 254 h 310"/>
                <a:gd name="T2" fmla="*/ 78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40 h 310"/>
                <a:gd name="T20" fmla="*/ 25 w 105"/>
                <a:gd name="T21" fmla="*/ 265 h 310"/>
                <a:gd name="T22" fmla="*/ 25 w 105"/>
                <a:gd name="T23" fmla="*/ 265 h 310"/>
                <a:gd name="T24" fmla="*/ 25 w 105"/>
                <a:gd name="T25" fmla="*/ 265 h 310"/>
                <a:gd name="T26" fmla="*/ 25 w 105"/>
                <a:gd name="T27" fmla="*/ 265 h 310"/>
                <a:gd name="T28" fmla="*/ 25 w 105"/>
                <a:gd name="T29" fmla="*/ 283 h 310"/>
                <a:gd name="T30" fmla="*/ 31 w 105"/>
                <a:gd name="T31" fmla="*/ 294 h 310"/>
                <a:gd name="T32" fmla="*/ 31 w 105"/>
                <a:gd name="T33" fmla="*/ 294 h 310"/>
                <a:gd name="T34" fmla="*/ 37 w 105"/>
                <a:gd name="T35" fmla="*/ 302 h 310"/>
                <a:gd name="T36" fmla="*/ 48 w 105"/>
                <a:gd name="T37" fmla="*/ 311 h 310"/>
                <a:gd name="T38" fmla="*/ 104 w 105"/>
                <a:gd name="T39" fmla="*/ 291 h 310"/>
                <a:gd name="T40" fmla="*/ 104 w 105"/>
                <a:gd name="T41" fmla="*/ 291 h 310"/>
                <a:gd name="T42" fmla="*/ 92 w 105"/>
                <a:gd name="T43" fmla="*/ 288 h 310"/>
                <a:gd name="T44" fmla="*/ 84 w 105"/>
                <a:gd name="T45" fmla="*/ 280 h 310"/>
                <a:gd name="T46" fmla="*/ 78 w 105"/>
                <a:gd name="T47" fmla="*/ 268 h 310"/>
                <a:gd name="T48" fmla="*/ 78 w 105"/>
                <a:gd name="T49" fmla="*/ 254 h 310"/>
                <a:gd name="T50" fmla="*/ 78 w 105"/>
                <a:gd name="T51" fmla="*/ 254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5"/>
                <a:gd name="T79" fmla="*/ 0 h 310"/>
                <a:gd name="T80" fmla="*/ 105 w 105"/>
                <a:gd name="T81" fmla="*/ 310 h 31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Corbel" pitchFamily="34" charset="0"/>
              </a:endParaRPr>
            </a:p>
          </p:txBody>
        </p:sp>
        <p:sp>
          <p:nvSpPr>
            <p:cNvPr id="16400" name="Freeform 1715"/>
            <p:cNvSpPr>
              <a:spLocks/>
            </p:cNvSpPr>
            <p:nvPr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80 h 310"/>
                <a:gd name="T2" fmla="*/ 230 w 250"/>
                <a:gd name="T3" fmla="*/ 260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60 h 310"/>
                <a:gd name="T52" fmla="*/ 23 w 250"/>
                <a:gd name="T53" fmla="*/ 175 h 310"/>
                <a:gd name="T54" fmla="*/ 3 w 250"/>
                <a:gd name="T55" fmla="*/ 211 h 310"/>
                <a:gd name="T56" fmla="*/ 0 w 250"/>
                <a:gd name="T57" fmla="*/ 234 h 310"/>
                <a:gd name="T58" fmla="*/ 6 w 250"/>
                <a:gd name="T59" fmla="*/ 260 h 310"/>
                <a:gd name="T60" fmla="*/ 20 w 250"/>
                <a:gd name="T61" fmla="*/ 285 h 310"/>
                <a:gd name="T62" fmla="*/ 32 w 250"/>
                <a:gd name="T63" fmla="*/ 297 h 310"/>
                <a:gd name="T64" fmla="*/ 60 w 250"/>
                <a:gd name="T65" fmla="*/ 311 h 310"/>
                <a:gd name="T66" fmla="*/ 77 w 250"/>
                <a:gd name="T67" fmla="*/ 311 h 310"/>
                <a:gd name="T68" fmla="*/ 120 w 250"/>
                <a:gd name="T69" fmla="*/ 305 h 310"/>
                <a:gd name="T70" fmla="*/ 159 w 250"/>
                <a:gd name="T71" fmla="*/ 280 h 310"/>
                <a:gd name="T72" fmla="*/ 171 w 250"/>
                <a:gd name="T73" fmla="*/ 248 h 310"/>
                <a:gd name="T74" fmla="*/ 139 w 250"/>
                <a:gd name="T75" fmla="*/ 268 h 310"/>
                <a:gd name="T76" fmla="*/ 103 w 250"/>
                <a:gd name="T77" fmla="*/ 274 h 310"/>
                <a:gd name="T78" fmla="*/ 94 w 250"/>
                <a:gd name="T79" fmla="*/ 274 h 310"/>
                <a:gd name="T80" fmla="*/ 74 w 250"/>
                <a:gd name="T81" fmla="*/ 268 h 310"/>
                <a:gd name="T82" fmla="*/ 68 w 250"/>
                <a:gd name="T83" fmla="*/ 260 h 310"/>
                <a:gd name="T84" fmla="*/ 57 w 250"/>
                <a:gd name="T85" fmla="*/ 243 h 310"/>
                <a:gd name="T86" fmla="*/ 54 w 250"/>
                <a:gd name="T87" fmla="*/ 223 h 310"/>
                <a:gd name="T88" fmla="*/ 54 w 250"/>
                <a:gd name="T89" fmla="*/ 211 h 310"/>
                <a:gd name="T90" fmla="*/ 63 w 250"/>
                <a:gd name="T91" fmla="*/ 194 h 310"/>
                <a:gd name="T92" fmla="*/ 68 w 250"/>
                <a:gd name="T93" fmla="*/ 186 h 310"/>
                <a:gd name="T94" fmla="*/ 108 w 250"/>
                <a:gd name="T95" fmla="*/ 163 h 310"/>
                <a:gd name="T96" fmla="*/ 154 w 250"/>
                <a:gd name="T97" fmla="*/ 148 h 310"/>
                <a:gd name="T98" fmla="*/ 176 w 250"/>
                <a:gd name="T99" fmla="*/ 243 h 310"/>
                <a:gd name="T100" fmla="*/ 176 w 250"/>
                <a:gd name="T101" fmla="*/ 263 h 310"/>
                <a:gd name="T102" fmla="*/ 179 w 250"/>
                <a:gd name="T103" fmla="*/ 283 h 310"/>
                <a:gd name="T104" fmla="*/ 182 w 250"/>
                <a:gd name="T105" fmla="*/ 294 h 310"/>
                <a:gd name="T106" fmla="*/ 199 w 250"/>
                <a:gd name="T107" fmla="*/ 311 h 310"/>
                <a:gd name="T108" fmla="*/ 250 w 250"/>
                <a:gd name="T109" fmla="*/ 291 h 310"/>
                <a:gd name="T110" fmla="*/ 233 w 250"/>
                <a:gd name="T111" fmla="*/ 280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0"/>
                <a:gd name="T169" fmla="*/ 0 h 310"/>
                <a:gd name="T170" fmla="*/ 250 w 250"/>
                <a:gd name="T171" fmla="*/ 310 h 3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Corbel" pitchFamily="34" charset="0"/>
              </a:endParaRPr>
            </a:p>
          </p:txBody>
        </p:sp>
        <p:sp>
          <p:nvSpPr>
            <p:cNvPr id="16401" name="Freeform 1716"/>
            <p:cNvSpPr>
              <a:spLocks/>
            </p:cNvSpPr>
            <p:nvPr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5 h 170"/>
                <a:gd name="T4" fmla="*/ 31 w 136"/>
                <a:gd name="T5" fmla="*/ 115 h 170"/>
                <a:gd name="T6" fmla="*/ 34 w 136"/>
                <a:gd name="T7" fmla="*/ 130 h 170"/>
                <a:gd name="T8" fmla="*/ 40 w 136"/>
                <a:gd name="T9" fmla="*/ 141 h 170"/>
                <a:gd name="T10" fmla="*/ 46 w 136"/>
                <a:gd name="T11" fmla="*/ 149 h 170"/>
                <a:gd name="T12" fmla="*/ 51 w 136"/>
                <a:gd name="T13" fmla="*/ 152 h 170"/>
                <a:gd name="T14" fmla="*/ 63 w 136"/>
                <a:gd name="T15" fmla="*/ 155 h 170"/>
                <a:gd name="T16" fmla="*/ 74 w 136"/>
                <a:gd name="T17" fmla="*/ 158 h 170"/>
                <a:gd name="T18" fmla="*/ 74 w 136"/>
                <a:gd name="T19" fmla="*/ 158 h 170"/>
                <a:gd name="T20" fmla="*/ 85 w 136"/>
                <a:gd name="T21" fmla="*/ 158 h 170"/>
                <a:gd name="T22" fmla="*/ 94 w 136"/>
                <a:gd name="T23" fmla="*/ 155 h 170"/>
                <a:gd name="T24" fmla="*/ 102 w 136"/>
                <a:gd name="T25" fmla="*/ 149 h 170"/>
                <a:gd name="T26" fmla="*/ 108 w 136"/>
                <a:gd name="T27" fmla="*/ 144 h 170"/>
                <a:gd name="T28" fmla="*/ 111 w 136"/>
                <a:gd name="T29" fmla="*/ 138 h 170"/>
                <a:gd name="T30" fmla="*/ 114 w 136"/>
                <a:gd name="T31" fmla="*/ 130 h 170"/>
                <a:gd name="T32" fmla="*/ 117 w 136"/>
                <a:gd name="T33" fmla="*/ 115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13 h 170"/>
                <a:gd name="T52" fmla="*/ 128 w 136"/>
                <a:gd name="T53" fmla="*/ 113 h 170"/>
                <a:gd name="T54" fmla="*/ 128 w 136"/>
                <a:gd name="T55" fmla="*/ 127 h 170"/>
                <a:gd name="T56" fmla="*/ 125 w 136"/>
                <a:gd name="T57" fmla="*/ 138 h 170"/>
                <a:gd name="T58" fmla="*/ 119 w 136"/>
                <a:gd name="T59" fmla="*/ 149 h 170"/>
                <a:gd name="T60" fmla="*/ 111 w 136"/>
                <a:gd name="T61" fmla="*/ 155 h 170"/>
                <a:gd name="T62" fmla="*/ 102 w 136"/>
                <a:gd name="T63" fmla="*/ 161 h 170"/>
                <a:gd name="T64" fmla="*/ 94 w 136"/>
                <a:gd name="T65" fmla="*/ 166 h 170"/>
                <a:gd name="T66" fmla="*/ 71 w 136"/>
                <a:gd name="T67" fmla="*/ 169 h 170"/>
                <a:gd name="T68" fmla="*/ 71 w 136"/>
                <a:gd name="T69" fmla="*/ 169 h 170"/>
                <a:gd name="T70" fmla="*/ 51 w 136"/>
                <a:gd name="T71" fmla="*/ 166 h 170"/>
                <a:gd name="T72" fmla="*/ 40 w 136"/>
                <a:gd name="T73" fmla="*/ 164 h 170"/>
                <a:gd name="T74" fmla="*/ 31 w 136"/>
                <a:gd name="T75" fmla="*/ 158 h 170"/>
                <a:gd name="T76" fmla="*/ 20 w 136"/>
                <a:gd name="T77" fmla="*/ 149 h 170"/>
                <a:gd name="T78" fmla="*/ 14 w 136"/>
                <a:gd name="T79" fmla="*/ 141 h 170"/>
                <a:gd name="T80" fmla="*/ 9 w 136"/>
                <a:gd name="T81" fmla="*/ 127 h 170"/>
                <a:gd name="T82" fmla="*/ 9 w 136"/>
                <a:gd name="T83" fmla="*/ 113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6"/>
                <a:gd name="T154" fmla="*/ 0 h 170"/>
                <a:gd name="T155" fmla="*/ 136 w 136"/>
                <a:gd name="T156" fmla="*/ 170 h 17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Corbel" pitchFamily="34" charset="0"/>
              </a:endParaRPr>
            </a:p>
          </p:txBody>
        </p:sp>
        <p:sp>
          <p:nvSpPr>
            <p:cNvPr id="16402" name="Freeform 1717"/>
            <p:cNvSpPr>
              <a:spLocks/>
            </p:cNvSpPr>
            <p:nvPr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32 w 153"/>
                <a:gd name="T1" fmla="*/ 11 h 173"/>
                <a:gd name="T2" fmla="*/ 132 w 153"/>
                <a:gd name="T3" fmla="*/ 11 h 173"/>
                <a:gd name="T4" fmla="*/ 132 w 153"/>
                <a:gd name="T5" fmla="*/ 3 h 173"/>
                <a:gd name="T6" fmla="*/ 126 w 153"/>
                <a:gd name="T7" fmla="*/ 0 h 173"/>
                <a:gd name="T8" fmla="*/ 152 w 153"/>
                <a:gd name="T9" fmla="*/ 0 h 173"/>
                <a:gd name="T10" fmla="*/ 152 w 153"/>
                <a:gd name="T11" fmla="*/ 0 h 173"/>
                <a:gd name="T12" fmla="*/ 146 w 153"/>
                <a:gd name="T13" fmla="*/ 3 h 173"/>
                <a:gd name="T14" fmla="*/ 146 w 153"/>
                <a:gd name="T15" fmla="*/ 11 h 173"/>
                <a:gd name="T16" fmla="*/ 146 w 153"/>
                <a:gd name="T17" fmla="*/ 172 h 173"/>
                <a:gd name="T18" fmla="*/ 146 w 153"/>
                <a:gd name="T19" fmla="*/ 172 h 173"/>
                <a:gd name="T20" fmla="*/ 87 w 153"/>
                <a:gd name="T21" fmla="*/ 98 h 173"/>
                <a:gd name="T22" fmla="*/ 28 w 153"/>
                <a:gd name="T23" fmla="*/ 25 h 173"/>
                <a:gd name="T24" fmla="*/ 28 w 153"/>
                <a:gd name="T25" fmla="*/ 155 h 173"/>
                <a:gd name="T26" fmla="*/ 28 w 153"/>
                <a:gd name="T27" fmla="*/ 155 h 173"/>
                <a:gd name="T28" fmla="*/ 31 w 153"/>
                <a:gd name="T29" fmla="*/ 164 h 173"/>
                <a:gd name="T30" fmla="*/ 34 w 153"/>
                <a:gd name="T31" fmla="*/ 166 h 173"/>
                <a:gd name="T32" fmla="*/ 8 w 153"/>
                <a:gd name="T33" fmla="*/ 166 h 173"/>
                <a:gd name="T34" fmla="*/ 8 w 153"/>
                <a:gd name="T35" fmla="*/ 166 h 173"/>
                <a:gd name="T36" fmla="*/ 14 w 153"/>
                <a:gd name="T37" fmla="*/ 164 h 173"/>
                <a:gd name="T38" fmla="*/ 14 w 153"/>
                <a:gd name="T39" fmla="*/ 155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32 w 153"/>
                <a:gd name="T57" fmla="*/ 118 h 173"/>
                <a:gd name="T58" fmla="*/ 132 w 153"/>
                <a:gd name="T59" fmla="*/ 11 h 173"/>
                <a:gd name="T60" fmla="*/ 132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3"/>
                <a:gd name="T94" fmla="*/ 0 h 173"/>
                <a:gd name="T95" fmla="*/ 153 w 153"/>
                <a:gd name="T96" fmla="*/ 173 h 17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Corbel" pitchFamily="34" charset="0"/>
              </a:endParaRPr>
            </a:p>
          </p:txBody>
        </p:sp>
        <p:sp>
          <p:nvSpPr>
            <p:cNvPr id="16403" name="Freeform 1718"/>
            <p:cNvSpPr>
              <a:spLocks/>
            </p:cNvSpPr>
            <p:nvPr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38 w 37"/>
                <a:gd name="T1" fmla="*/ 0 h 167"/>
                <a:gd name="T2" fmla="*/ 38 w 37"/>
                <a:gd name="T3" fmla="*/ 0 h 167"/>
                <a:gd name="T4" fmla="*/ 32 w 37"/>
                <a:gd name="T5" fmla="*/ 3 h 167"/>
                <a:gd name="T6" fmla="*/ 29 w 37"/>
                <a:gd name="T7" fmla="*/ 11 h 167"/>
                <a:gd name="T8" fmla="*/ 29 w 37"/>
                <a:gd name="T9" fmla="*/ 156 h 167"/>
                <a:gd name="T10" fmla="*/ 29 w 37"/>
                <a:gd name="T11" fmla="*/ 156 h 167"/>
                <a:gd name="T12" fmla="*/ 32 w 37"/>
                <a:gd name="T13" fmla="*/ 165 h 167"/>
                <a:gd name="T14" fmla="*/ 38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38 w 37"/>
                <a:gd name="T33" fmla="*/ 0 h 167"/>
                <a:gd name="T34" fmla="*/ 38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"/>
                <a:gd name="T55" fmla="*/ 0 h 167"/>
                <a:gd name="T56" fmla="*/ 37 w 37"/>
                <a:gd name="T57" fmla="*/ 167 h 16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Corbel" pitchFamily="34" charset="0"/>
              </a:endParaRPr>
            </a:p>
          </p:txBody>
        </p:sp>
        <p:sp>
          <p:nvSpPr>
            <p:cNvPr id="16404" name="Freeform 1719"/>
            <p:cNvSpPr>
              <a:spLocks/>
            </p:cNvSpPr>
            <p:nvPr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30 w 153"/>
                <a:gd name="T1" fmla="*/ 11 h 173"/>
                <a:gd name="T2" fmla="*/ 130 w 153"/>
                <a:gd name="T3" fmla="*/ 11 h 173"/>
                <a:gd name="T4" fmla="*/ 130 w 153"/>
                <a:gd name="T5" fmla="*/ 3 h 173"/>
                <a:gd name="T6" fmla="*/ 124 w 153"/>
                <a:gd name="T7" fmla="*/ 0 h 173"/>
                <a:gd name="T8" fmla="*/ 152 w 153"/>
                <a:gd name="T9" fmla="*/ 0 h 173"/>
                <a:gd name="T10" fmla="*/ 152 w 153"/>
                <a:gd name="T11" fmla="*/ 0 h 173"/>
                <a:gd name="T12" fmla="*/ 147 w 153"/>
                <a:gd name="T13" fmla="*/ 6 h 173"/>
                <a:gd name="T14" fmla="*/ 141 w 153"/>
                <a:gd name="T15" fmla="*/ 11 h 173"/>
                <a:gd name="T16" fmla="*/ 141 w 153"/>
                <a:gd name="T17" fmla="*/ 11 h 173"/>
                <a:gd name="T18" fmla="*/ 81 w 153"/>
                <a:gd name="T19" fmla="*/ 172 h 173"/>
                <a:gd name="T20" fmla="*/ 81 w 153"/>
                <a:gd name="T21" fmla="*/ 172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84 w 153"/>
                <a:gd name="T43" fmla="*/ 127 h 173"/>
                <a:gd name="T44" fmla="*/ 84 w 153"/>
                <a:gd name="T45" fmla="*/ 127 h 173"/>
                <a:gd name="T46" fmla="*/ 130 w 153"/>
                <a:gd name="T47" fmla="*/ 11 h 173"/>
                <a:gd name="T48" fmla="*/ 130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3"/>
                <a:gd name="T76" fmla="*/ 0 h 173"/>
                <a:gd name="T77" fmla="*/ 153 w 153"/>
                <a:gd name="T78" fmla="*/ 173 h 17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Corbel" pitchFamily="34" charset="0"/>
              </a:endParaRPr>
            </a:p>
          </p:txBody>
        </p:sp>
        <p:sp>
          <p:nvSpPr>
            <p:cNvPr id="16405" name="Freeform 1720"/>
            <p:cNvSpPr>
              <a:spLocks/>
            </p:cNvSpPr>
            <p:nvPr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93 w 105"/>
                <a:gd name="T1" fmla="*/ 23 h 167"/>
                <a:gd name="T2" fmla="*/ 93 w 105"/>
                <a:gd name="T3" fmla="*/ 23 h 167"/>
                <a:gd name="T4" fmla="*/ 84 w 105"/>
                <a:gd name="T5" fmla="*/ 14 h 167"/>
                <a:gd name="T6" fmla="*/ 73 w 105"/>
                <a:gd name="T7" fmla="*/ 11 h 167"/>
                <a:gd name="T8" fmla="*/ 73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70 w 105"/>
                <a:gd name="T15" fmla="*/ 68 h 167"/>
                <a:gd name="T16" fmla="*/ 70 w 105"/>
                <a:gd name="T17" fmla="*/ 68 h 167"/>
                <a:gd name="T18" fmla="*/ 75 w 105"/>
                <a:gd name="T19" fmla="*/ 65 h 167"/>
                <a:gd name="T20" fmla="*/ 78 w 105"/>
                <a:gd name="T21" fmla="*/ 62 h 167"/>
                <a:gd name="T22" fmla="*/ 78 w 105"/>
                <a:gd name="T23" fmla="*/ 88 h 167"/>
                <a:gd name="T24" fmla="*/ 78 w 105"/>
                <a:gd name="T25" fmla="*/ 88 h 167"/>
                <a:gd name="T26" fmla="*/ 75 w 105"/>
                <a:gd name="T27" fmla="*/ 82 h 167"/>
                <a:gd name="T28" fmla="*/ 70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8 w 105"/>
                <a:gd name="T37" fmla="*/ 156 h 167"/>
                <a:gd name="T38" fmla="*/ 58 w 105"/>
                <a:gd name="T39" fmla="*/ 156 h 167"/>
                <a:gd name="T40" fmla="*/ 75 w 105"/>
                <a:gd name="T41" fmla="*/ 156 h 167"/>
                <a:gd name="T42" fmla="*/ 87 w 105"/>
                <a:gd name="T43" fmla="*/ 153 h 167"/>
                <a:gd name="T44" fmla="*/ 95 w 105"/>
                <a:gd name="T45" fmla="*/ 148 h 167"/>
                <a:gd name="T46" fmla="*/ 104 w 105"/>
                <a:gd name="T47" fmla="*/ 139 h 167"/>
                <a:gd name="T48" fmla="*/ 98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93 w 105"/>
                <a:gd name="T67" fmla="*/ 0 h 167"/>
                <a:gd name="T68" fmla="*/ 93 w 105"/>
                <a:gd name="T69" fmla="*/ 23 h 167"/>
                <a:gd name="T70" fmla="*/ 93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5"/>
                <a:gd name="T109" fmla="*/ 0 h 167"/>
                <a:gd name="T110" fmla="*/ 105 w 105"/>
                <a:gd name="T111" fmla="*/ 167 h 16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Corbel" pitchFamily="34" charset="0"/>
              </a:endParaRPr>
            </a:p>
          </p:txBody>
        </p:sp>
        <p:sp>
          <p:nvSpPr>
            <p:cNvPr id="16406" name="Freeform 1721"/>
            <p:cNvSpPr>
              <a:spLocks noEditPoints="1"/>
            </p:cNvSpPr>
            <p:nvPr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86 w 145"/>
                <a:gd name="T3" fmla="*/ 91 h 167"/>
                <a:gd name="T4" fmla="*/ 95 w 145"/>
                <a:gd name="T5" fmla="*/ 102 h 167"/>
                <a:gd name="T6" fmla="*/ 121 w 145"/>
                <a:gd name="T7" fmla="*/ 145 h 167"/>
                <a:gd name="T8" fmla="*/ 132 w 145"/>
                <a:gd name="T9" fmla="*/ 159 h 167"/>
                <a:gd name="T10" fmla="*/ 146 w 145"/>
                <a:gd name="T11" fmla="*/ 167 h 167"/>
                <a:gd name="T12" fmla="*/ 121 w 145"/>
                <a:gd name="T13" fmla="*/ 167 h 167"/>
                <a:gd name="T14" fmla="*/ 109 w 145"/>
                <a:gd name="T15" fmla="*/ 165 h 167"/>
                <a:gd name="T16" fmla="*/ 101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89 w 145"/>
                <a:gd name="T41" fmla="*/ 8 h 167"/>
                <a:gd name="T42" fmla="*/ 104 w 145"/>
                <a:gd name="T43" fmla="*/ 20 h 167"/>
                <a:gd name="T44" fmla="*/ 109 w 145"/>
                <a:gd name="T45" fmla="*/ 40 h 167"/>
                <a:gd name="T46" fmla="*/ 109 w 145"/>
                <a:gd name="T47" fmla="*/ 51 h 167"/>
                <a:gd name="T48" fmla="*/ 101 w 145"/>
                <a:gd name="T49" fmla="*/ 65 h 167"/>
                <a:gd name="T50" fmla="*/ 84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78 w 145"/>
                <a:gd name="T61" fmla="*/ 65 h 167"/>
                <a:gd name="T62" fmla="*/ 84 w 145"/>
                <a:gd name="T63" fmla="*/ 51 h 167"/>
                <a:gd name="T64" fmla="*/ 84 w 145"/>
                <a:gd name="T65" fmla="*/ 42 h 167"/>
                <a:gd name="T66" fmla="*/ 78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5"/>
                <a:gd name="T112" fmla="*/ 0 h 167"/>
                <a:gd name="T113" fmla="*/ 145 w 145"/>
                <a:gd name="T114" fmla="*/ 167 h 16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Corbel" pitchFamily="34" charset="0"/>
              </a:endParaRPr>
            </a:p>
          </p:txBody>
        </p:sp>
        <p:sp>
          <p:nvSpPr>
            <p:cNvPr id="16407" name="Freeform 1722"/>
            <p:cNvSpPr>
              <a:spLocks/>
            </p:cNvSpPr>
            <p:nvPr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100 w 102"/>
                <a:gd name="T1" fmla="*/ 121 h 173"/>
                <a:gd name="T2" fmla="*/ 95 w 102"/>
                <a:gd name="T3" fmla="*/ 141 h 173"/>
                <a:gd name="T4" fmla="*/ 83 w 102"/>
                <a:gd name="T5" fmla="*/ 158 h 173"/>
                <a:gd name="T6" fmla="*/ 67 w 102"/>
                <a:gd name="T7" fmla="*/ 169 h 173"/>
                <a:gd name="T8" fmla="*/ 47 w 102"/>
                <a:gd name="T9" fmla="*/ 172 h 173"/>
                <a:gd name="T10" fmla="*/ 33 w 102"/>
                <a:gd name="T11" fmla="*/ 169 h 173"/>
                <a:gd name="T12" fmla="*/ 3 w 102"/>
                <a:gd name="T13" fmla="*/ 158 h 173"/>
                <a:gd name="T14" fmla="*/ 0 w 102"/>
                <a:gd name="T15" fmla="*/ 121 h 173"/>
                <a:gd name="T16" fmla="*/ 14 w 102"/>
                <a:gd name="T17" fmla="*/ 147 h 173"/>
                <a:gd name="T18" fmla="*/ 36 w 102"/>
                <a:gd name="T19" fmla="*/ 161 h 173"/>
                <a:gd name="T20" fmla="*/ 45 w 102"/>
                <a:gd name="T21" fmla="*/ 161 h 173"/>
                <a:gd name="T22" fmla="*/ 62 w 102"/>
                <a:gd name="T23" fmla="*/ 158 h 173"/>
                <a:gd name="T24" fmla="*/ 73 w 102"/>
                <a:gd name="T25" fmla="*/ 150 h 173"/>
                <a:gd name="T26" fmla="*/ 78 w 102"/>
                <a:gd name="T27" fmla="*/ 130 h 173"/>
                <a:gd name="T28" fmla="*/ 78 w 102"/>
                <a:gd name="T29" fmla="*/ 121 h 173"/>
                <a:gd name="T30" fmla="*/ 67 w 102"/>
                <a:gd name="T31" fmla="*/ 104 h 173"/>
                <a:gd name="T32" fmla="*/ 36 w 102"/>
                <a:gd name="T33" fmla="*/ 87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53 w 102"/>
                <a:gd name="T45" fmla="*/ 0 h 173"/>
                <a:gd name="T46" fmla="*/ 70 w 102"/>
                <a:gd name="T47" fmla="*/ 3 h 173"/>
                <a:gd name="T48" fmla="*/ 86 w 102"/>
                <a:gd name="T49" fmla="*/ 9 h 173"/>
                <a:gd name="T50" fmla="*/ 89 w 102"/>
                <a:gd name="T51" fmla="*/ 43 h 173"/>
                <a:gd name="T52" fmla="*/ 75 w 102"/>
                <a:gd name="T53" fmla="*/ 23 h 173"/>
                <a:gd name="T54" fmla="*/ 56 w 102"/>
                <a:gd name="T55" fmla="*/ 11 h 173"/>
                <a:gd name="T56" fmla="*/ 47 w 102"/>
                <a:gd name="T57" fmla="*/ 11 h 173"/>
                <a:gd name="T58" fmla="*/ 28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39 w 102"/>
                <a:gd name="T65" fmla="*/ 63 h 173"/>
                <a:gd name="T66" fmla="*/ 56 w 102"/>
                <a:gd name="T67" fmla="*/ 68 h 173"/>
                <a:gd name="T68" fmla="*/ 86 w 102"/>
                <a:gd name="T69" fmla="*/ 87 h 173"/>
                <a:gd name="T70" fmla="*/ 98 w 102"/>
                <a:gd name="T71" fmla="*/ 101 h 173"/>
                <a:gd name="T72" fmla="*/ 100 w 102"/>
                <a:gd name="T73" fmla="*/ 121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2"/>
                <a:gd name="T112" fmla="*/ 0 h 173"/>
                <a:gd name="T113" fmla="*/ 102 w 102"/>
                <a:gd name="T114" fmla="*/ 173 h 17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Corbel" pitchFamily="34" charset="0"/>
              </a:endParaRPr>
            </a:p>
          </p:txBody>
        </p:sp>
        <p:sp>
          <p:nvSpPr>
            <p:cNvPr id="16408" name="Freeform 1723"/>
            <p:cNvSpPr>
              <a:spLocks/>
            </p:cNvSpPr>
            <p:nvPr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38 w 37"/>
                <a:gd name="T1" fmla="*/ 0 h 167"/>
                <a:gd name="T2" fmla="*/ 38 w 37"/>
                <a:gd name="T3" fmla="*/ 0 h 167"/>
                <a:gd name="T4" fmla="*/ 33 w 37"/>
                <a:gd name="T5" fmla="*/ 3 h 167"/>
                <a:gd name="T6" fmla="*/ 30 w 37"/>
                <a:gd name="T7" fmla="*/ 11 h 167"/>
                <a:gd name="T8" fmla="*/ 30 w 37"/>
                <a:gd name="T9" fmla="*/ 156 h 167"/>
                <a:gd name="T10" fmla="*/ 30 w 37"/>
                <a:gd name="T11" fmla="*/ 156 h 167"/>
                <a:gd name="T12" fmla="*/ 33 w 37"/>
                <a:gd name="T13" fmla="*/ 165 h 167"/>
                <a:gd name="T14" fmla="*/ 38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38 w 37"/>
                <a:gd name="T33" fmla="*/ 0 h 167"/>
                <a:gd name="T34" fmla="*/ 38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"/>
                <a:gd name="T55" fmla="*/ 0 h 167"/>
                <a:gd name="T56" fmla="*/ 37 w 37"/>
                <a:gd name="T57" fmla="*/ 167 h 16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Corbel" pitchFamily="34" charset="0"/>
              </a:endParaRPr>
            </a:p>
          </p:txBody>
        </p:sp>
        <p:sp>
          <p:nvSpPr>
            <p:cNvPr id="16409" name="Freeform 1724"/>
            <p:cNvSpPr>
              <a:spLocks/>
            </p:cNvSpPr>
            <p:nvPr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80 w 130"/>
                <a:gd name="T1" fmla="*/ 11 h 167"/>
                <a:gd name="T2" fmla="*/ 80 w 130"/>
                <a:gd name="T3" fmla="*/ 156 h 167"/>
                <a:gd name="T4" fmla="*/ 80 w 130"/>
                <a:gd name="T5" fmla="*/ 156 h 167"/>
                <a:gd name="T6" fmla="*/ 80 w 130"/>
                <a:gd name="T7" fmla="*/ 165 h 167"/>
                <a:gd name="T8" fmla="*/ 86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1 w 130"/>
                <a:gd name="T35" fmla="*/ 0 h 167"/>
                <a:gd name="T36" fmla="*/ 131 w 130"/>
                <a:gd name="T37" fmla="*/ 23 h 167"/>
                <a:gd name="T38" fmla="*/ 131 w 130"/>
                <a:gd name="T39" fmla="*/ 23 h 167"/>
                <a:gd name="T40" fmla="*/ 129 w 130"/>
                <a:gd name="T41" fmla="*/ 17 h 167"/>
                <a:gd name="T42" fmla="*/ 120 w 130"/>
                <a:gd name="T43" fmla="*/ 14 h 167"/>
                <a:gd name="T44" fmla="*/ 120 w 130"/>
                <a:gd name="T45" fmla="*/ 14 h 167"/>
                <a:gd name="T46" fmla="*/ 80 w 130"/>
                <a:gd name="T47" fmla="*/ 11 h 167"/>
                <a:gd name="T48" fmla="*/ 80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0"/>
                <a:gd name="T76" fmla="*/ 0 h 167"/>
                <a:gd name="T77" fmla="*/ 130 w 130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Corbel" pitchFamily="34" charset="0"/>
              </a:endParaRPr>
            </a:p>
          </p:txBody>
        </p:sp>
        <p:sp>
          <p:nvSpPr>
            <p:cNvPr id="16410" name="Freeform 1725"/>
            <p:cNvSpPr>
              <a:spLocks/>
            </p:cNvSpPr>
            <p:nvPr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2"/>
                <a:gd name="T100" fmla="*/ 0 h 167"/>
                <a:gd name="T101" fmla="*/ 142 w 142"/>
                <a:gd name="T102" fmla="*/ 167 h 1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Corbel" pitchFamily="34" charset="0"/>
              </a:endParaRPr>
            </a:p>
          </p:txBody>
        </p:sp>
        <p:sp>
          <p:nvSpPr>
            <p:cNvPr id="16411" name="Freeform 1726"/>
            <p:cNvSpPr>
              <a:spLocks noEditPoints="1"/>
            </p:cNvSpPr>
            <p:nvPr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72 h 173"/>
                <a:gd name="T2" fmla="*/ 48 w 156"/>
                <a:gd name="T3" fmla="*/ 164 h 173"/>
                <a:gd name="T4" fmla="*/ 23 w 156"/>
                <a:gd name="T5" fmla="*/ 147 h 173"/>
                <a:gd name="T6" fmla="*/ 6 w 156"/>
                <a:gd name="T7" fmla="*/ 118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81 w 156"/>
                <a:gd name="T19" fmla="*/ 0 h 173"/>
                <a:gd name="T20" fmla="*/ 107 w 156"/>
                <a:gd name="T21" fmla="*/ 6 h 173"/>
                <a:gd name="T22" fmla="*/ 132 w 156"/>
                <a:gd name="T23" fmla="*/ 23 h 173"/>
                <a:gd name="T24" fmla="*/ 149 w 156"/>
                <a:gd name="T25" fmla="*/ 51 h 173"/>
                <a:gd name="T26" fmla="*/ 155 w 156"/>
                <a:gd name="T27" fmla="*/ 87 h 173"/>
                <a:gd name="T28" fmla="*/ 155 w 156"/>
                <a:gd name="T29" fmla="*/ 107 h 173"/>
                <a:gd name="T30" fmla="*/ 141 w 156"/>
                <a:gd name="T31" fmla="*/ 138 h 173"/>
                <a:gd name="T32" fmla="*/ 118 w 156"/>
                <a:gd name="T33" fmla="*/ 161 h 173"/>
                <a:gd name="T34" fmla="*/ 90 w 156"/>
                <a:gd name="T35" fmla="*/ 172 h 173"/>
                <a:gd name="T36" fmla="*/ 77 w 156"/>
                <a:gd name="T37" fmla="*/ 172 h 173"/>
                <a:gd name="T38" fmla="*/ 25 w 156"/>
                <a:gd name="T39" fmla="*/ 82 h 173"/>
                <a:gd name="T40" fmla="*/ 31 w 156"/>
                <a:gd name="T41" fmla="*/ 118 h 173"/>
                <a:gd name="T42" fmla="*/ 43 w 156"/>
                <a:gd name="T43" fmla="*/ 141 h 173"/>
                <a:gd name="T44" fmla="*/ 60 w 156"/>
                <a:gd name="T45" fmla="*/ 155 h 173"/>
                <a:gd name="T46" fmla="*/ 78 w 156"/>
                <a:gd name="T47" fmla="*/ 161 h 173"/>
                <a:gd name="T48" fmla="*/ 90 w 156"/>
                <a:gd name="T49" fmla="*/ 158 h 173"/>
                <a:gd name="T50" fmla="*/ 110 w 156"/>
                <a:gd name="T51" fmla="*/ 150 h 173"/>
                <a:gd name="T52" fmla="*/ 121 w 156"/>
                <a:gd name="T53" fmla="*/ 130 h 173"/>
                <a:gd name="T54" fmla="*/ 130 w 156"/>
                <a:gd name="T55" fmla="*/ 104 h 173"/>
                <a:gd name="T56" fmla="*/ 130 w 156"/>
                <a:gd name="T57" fmla="*/ 87 h 173"/>
                <a:gd name="T58" fmla="*/ 127 w 156"/>
                <a:gd name="T59" fmla="*/ 57 h 173"/>
                <a:gd name="T60" fmla="*/ 115 w 156"/>
                <a:gd name="T61" fmla="*/ 31 h 173"/>
                <a:gd name="T62" fmla="*/ 101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6"/>
                <a:gd name="T115" fmla="*/ 0 h 173"/>
                <a:gd name="T116" fmla="*/ 156 w 156"/>
                <a:gd name="T117" fmla="*/ 173 h 17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Corbel" pitchFamily="34" charset="0"/>
              </a:endParaRPr>
            </a:p>
          </p:txBody>
        </p:sp>
        <p:sp>
          <p:nvSpPr>
            <p:cNvPr id="16412" name="Freeform 1727"/>
            <p:cNvSpPr>
              <a:spLocks/>
            </p:cNvSpPr>
            <p:nvPr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0"/>
                <a:gd name="T94" fmla="*/ 0 h 167"/>
                <a:gd name="T95" fmla="*/ 100 w 100"/>
                <a:gd name="T96" fmla="*/ 167 h 16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Corbel" pitchFamily="34" charset="0"/>
              </a:endParaRPr>
            </a:p>
          </p:txBody>
        </p:sp>
      </p:grpSp>
      <p:sp>
        <p:nvSpPr>
          <p:cNvPr id="20486" name="Title 6"/>
          <p:cNvSpPr>
            <a:spLocks noGrp="1"/>
          </p:cNvSpPr>
          <p:nvPr>
            <p:ph type="ctrTitle"/>
          </p:nvPr>
        </p:nvSpPr>
        <p:spPr>
          <a:xfrm>
            <a:off x="990600" y="1371600"/>
            <a:ext cx="7239000" cy="40465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R="0"/>
            <a:r>
              <a:rPr lang="en-US" sz="4300" cap="none" smtClean="0">
                <a:solidFill>
                  <a:schemeClr val="bg1"/>
                </a:solidFill>
                <a:effectLst/>
                <a:latin typeface="Arial Black" pitchFamily="34" charset="0"/>
                <a:ea typeface="Lucida Blackletter"/>
                <a:cs typeface="Arial Black" pitchFamily="34" charset="0"/>
              </a:rPr>
              <a:t>ALLOW THE BEARER TO PUBLISH ANY NON-CONFIDENTIAL DATA IN OUR REALM WITHOUT LET OR HINDRANCE</a:t>
            </a:r>
            <a:r>
              <a:rPr lang="en-US" sz="3200" cap="none" smtClean="0">
                <a:solidFill>
                  <a:schemeClr val="bg1"/>
                </a:solidFill>
                <a:effectLst/>
                <a:latin typeface="Lucida Blackletter"/>
                <a:ea typeface="Lucida Blackletter"/>
                <a:cs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7410" name="Content Placeholder 3" descr="modeller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0445" r="-60445"/>
          <a:stretch>
            <a:fillRect/>
          </a:stretch>
        </p:blipFill>
        <p:spPr>
          <a:xfrm>
            <a:off x="-722313" y="274638"/>
            <a:ext cx="10588626" cy="6280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8434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Where am I going?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D9DE06-6431-4361-9D59-03C1B4777CA0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9458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Where am I going?</a:t>
            </a:r>
          </a:p>
          <a:p>
            <a:r>
              <a:rPr lang="en-US" smtClean="0"/>
              <a:t>How can I get there?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2ED07B-14FC-4E2C-BC4B-9EEFBD1418DF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0482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Where am I going?</a:t>
            </a:r>
          </a:p>
          <a:p>
            <a:r>
              <a:rPr lang="en-US" smtClean="0"/>
              <a:t>How can I get there?</a:t>
            </a:r>
          </a:p>
          <a:p>
            <a:r>
              <a:rPr lang="en-US" smtClean="0"/>
              <a:t>Where do I get coffee on the way?</a:t>
            </a:r>
          </a:p>
          <a:p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3B06EF-BC51-4297-8387-B42727F39009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2"/>
          <p:cNvSpPr>
            <a:spLocks noGrp="1"/>
          </p:cNvSpPr>
          <p:nvPr>
            <p:ph idx="1"/>
          </p:nvPr>
        </p:nvSpPr>
        <p:spPr>
          <a:xfrm>
            <a:off x="914400" y="446088"/>
            <a:ext cx="7772400" cy="5910262"/>
          </a:xfrm>
        </p:spPr>
        <p:txBody>
          <a:bodyPr/>
          <a:lstStyle/>
          <a:p>
            <a:r>
              <a:rPr lang="en-US" smtClean="0"/>
              <a:t>Places</a:t>
            </a:r>
          </a:p>
          <a:p>
            <a:pPr lvl="1"/>
            <a:r>
              <a:rPr lang="en-US" smtClean="0"/>
              <a:t> Buildings, Rooms, Campuses, Counties, Disabled Access</a:t>
            </a:r>
          </a:p>
          <a:p>
            <a:r>
              <a:rPr lang="en-US" smtClean="0"/>
              <a:t>Organisation Structure</a:t>
            </a:r>
          </a:p>
          <a:p>
            <a:r>
              <a:rPr lang="en-US" smtClean="0"/>
              <a:t>Products &amp; Services</a:t>
            </a:r>
          </a:p>
          <a:p>
            <a:pPr lvl="1"/>
            <a:r>
              <a:rPr lang="en-US" smtClean="0"/>
              <a:t>Coffee, Sandwiches, Library Services, Recycle Points</a:t>
            </a:r>
          </a:p>
          <a:p>
            <a:r>
              <a:rPr lang="en-US" smtClean="0"/>
              <a:t>Points of Service</a:t>
            </a:r>
          </a:p>
          <a:p>
            <a:pPr lvl="1"/>
            <a:r>
              <a:rPr lang="en-US" smtClean="0"/>
              <a:t>Coffee Shops, Swimming Pools, Libraries, Receptions</a:t>
            </a:r>
          </a:p>
          <a:p>
            <a:r>
              <a:rPr lang="en-US" smtClean="0"/>
              <a:t>Teaching</a:t>
            </a:r>
          </a:p>
          <a:p>
            <a:pPr lvl="1"/>
            <a:r>
              <a:rPr lang="en-US" smtClean="0"/>
              <a:t>Courses, Modules, Statistics, Student Satisfaction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Custom 2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3B621B"/>
      </a:accent1>
      <a:accent2>
        <a:srgbClr val="C6EAAD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Metro.thmx</Template>
  <TotalTime>0</TotalTime>
  <Words>231</Words>
  <Application>Microsoft Macintosh PowerPoint</Application>
  <PresentationFormat>Bildschirmpräsentation (4:3)</PresentationFormat>
  <Paragraphs>96</Paragraphs>
  <Slides>32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Entwurfsvorlage</vt:lpstr>
      </vt:variant>
      <vt:variant>
        <vt:i4>7</vt:i4>
      </vt:variant>
      <vt:variant>
        <vt:lpstr>Folientitel</vt:lpstr>
      </vt:variant>
      <vt:variant>
        <vt:i4>32</vt:i4>
      </vt:variant>
    </vt:vector>
  </HeadingPairs>
  <TitlesOfParts>
    <vt:vector size="48" baseType="lpstr">
      <vt:lpstr>Corbel</vt:lpstr>
      <vt:lpstr>Arial</vt:lpstr>
      <vt:lpstr>Consolas</vt:lpstr>
      <vt:lpstr>Wingdings</vt:lpstr>
      <vt:lpstr>Wingdings 2</vt:lpstr>
      <vt:lpstr>Wingdings 3</vt:lpstr>
      <vt:lpstr>Calibri</vt:lpstr>
      <vt:lpstr>Arial Black</vt:lpstr>
      <vt:lpstr>Lucida Blackletter</vt:lpstr>
      <vt:lpstr>Metro</vt:lpstr>
      <vt:lpstr>Metro</vt:lpstr>
      <vt:lpstr>Metro</vt:lpstr>
      <vt:lpstr>Metro</vt:lpstr>
      <vt:lpstr>Metro</vt:lpstr>
      <vt:lpstr>Metro</vt:lpstr>
      <vt:lpstr>Metro</vt:lpstr>
      <vt:lpstr>Folie 1</vt:lpstr>
      <vt:lpstr>Folie 2</vt:lpstr>
      <vt:lpstr>Folie 3</vt:lpstr>
      <vt:lpstr>ALLOW THE BEARER TO PUBLISH ANY NON-CONFIDENTIAL DATA IN OUR REALM WITHOUT LET OR HINDRANCE.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Grinder (publishing RDF)</vt:lpstr>
      <vt:lpstr>Graphite (consuming RDF)</vt:lpstr>
      <vt:lpstr> data.southampton.ac.uk  http://blogs.ecs.soton.ac.uk/data/                      @cgutteridge   </vt:lpstr>
    </vt:vector>
  </TitlesOfParts>
  <Company>University of Southampton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</dc:title>
  <dc:creator>User</dc:creator>
  <cp:lastModifiedBy>Jens Britta</cp:lastModifiedBy>
  <cp:revision>9</cp:revision>
  <dcterms:created xsi:type="dcterms:W3CDTF">2011-11-25T11:31:47Z</dcterms:created>
  <dcterms:modified xsi:type="dcterms:W3CDTF">2011-12-02T09:54:04Z</dcterms:modified>
</cp:coreProperties>
</file>