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7" r:id="rId2"/>
    <p:sldId id="319" r:id="rId3"/>
    <p:sldId id="321" r:id="rId4"/>
    <p:sldId id="331" r:id="rId5"/>
    <p:sldId id="271" r:id="rId6"/>
    <p:sldId id="272" r:id="rId7"/>
    <p:sldId id="337" r:id="rId8"/>
    <p:sldId id="323" r:id="rId9"/>
    <p:sldId id="330" r:id="rId10"/>
    <p:sldId id="266" r:id="rId11"/>
    <p:sldId id="340" r:id="rId12"/>
    <p:sldId id="341" r:id="rId13"/>
    <p:sldId id="269" r:id="rId14"/>
    <p:sldId id="342" r:id="rId15"/>
    <p:sldId id="344" r:id="rId16"/>
    <p:sldId id="343" r:id="rId17"/>
    <p:sldId id="345" r:id="rId18"/>
    <p:sldId id="349" r:id="rId19"/>
    <p:sldId id="276" r:id="rId20"/>
    <p:sldId id="277" r:id="rId21"/>
    <p:sldId id="278" r:id="rId22"/>
    <p:sldId id="279" r:id="rId23"/>
    <p:sldId id="364" r:id="rId24"/>
    <p:sldId id="280" r:id="rId25"/>
    <p:sldId id="281" r:id="rId26"/>
    <p:sldId id="283" r:id="rId27"/>
    <p:sldId id="350" r:id="rId28"/>
    <p:sldId id="352" r:id="rId29"/>
    <p:sldId id="285" r:id="rId30"/>
    <p:sldId id="351" r:id="rId31"/>
    <p:sldId id="306" r:id="rId32"/>
    <p:sldId id="307" r:id="rId33"/>
    <p:sldId id="347" r:id="rId34"/>
    <p:sldId id="353" r:id="rId35"/>
    <p:sldId id="354" r:id="rId36"/>
    <p:sldId id="355" r:id="rId37"/>
    <p:sldId id="356" r:id="rId38"/>
    <p:sldId id="338" r:id="rId39"/>
    <p:sldId id="348" r:id="rId40"/>
    <p:sldId id="357" r:id="rId41"/>
    <p:sldId id="310" r:id="rId42"/>
    <p:sldId id="311" r:id="rId43"/>
    <p:sldId id="312" r:id="rId44"/>
    <p:sldId id="313" r:id="rId45"/>
    <p:sldId id="360" r:id="rId46"/>
    <p:sldId id="361" r:id="rId47"/>
    <p:sldId id="362" r:id="rId48"/>
    <p:sldId id="363" r:id="rId49"/>
    <p:sldId id="365" r:id="rId50"/>
    <p:sldId id="299" r:id="rId51"/>
    <p:sldId id="322" r:id="rId5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/>
    <p:restoredTop sz="86410" autoAdjust="0"/>
  </p:normalViewPr>
  <p:slideViewPr>
    <p:cSldViewPr snapToGrid="0" snapToObjects="1">
      <p:cViewPr>
        <p:scale>
          <a:sx n="72" d="100"/>
          <a:sy n="72" d="100"/>
        </p:scale>
        <p:origin x="-246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538D5E-8A66-4D82-A81A-64AD97618E79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4EA18C-D9E9-49E1-92AC-D2EF85CB7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01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308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SWIB11 - Hamburg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583F-4117-4E16-9F4D-C534D16C91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45D9-F474-49D3-B155-C810A2679CF8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6AC6-77BF-4AD1-81B2-BBC4D32621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681B-4775-4326-A8E2-36DC77701C47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549D-8F5A-472E-BB0B-7809C19BEB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54975" y="0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185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SWIB11 - Hamburg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FB94A-E37A-4D68-A1A6-359841A2E6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13C7-B740-4FC9-9CE6-04B33AB8658C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88A6-A391-422D-84D0-A7B4BFA927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54975" y="0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6157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81EF-B3B9-4639-BB34-8E196FEAA7BD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2C3D-127B-4117-9330-84416C9F586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54975" y="0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26157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44EF-2F70-4ACE-94A0-0601621176EA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03DD-DA00-45EF-BE87-51E9D1D6D2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54975" y="0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873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0C82-D7CC-4860-B8BB-539DD257443D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23AF-E45C-491B-A700-F4D6F6969A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54975" y="0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6A0F-6E83-4392-85BB-840C96AECBE9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03B7-45AD-4C85-A52A-2BD153ED67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9C6D5-DDE7-4D5B-9879-F0E30DE3C14C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EBB7-22F3-4250-A006-20050B0614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FF9F-FE7F-4F59-9168-2BD4EA26DD95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6D06-D740-45BC-97F4-FB4BC26262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2011-11-29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SWIB11 - Hamburg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EEAB23-6A60-4D13-BFF4-C2334F8951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oc.gov/marc/transition/news/framework-103111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.jpe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.jpe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flastandards.info/ns/isbd/elements/C2003" TargetMode="External"/><Relationship Id="rId2" Type="http://schemas.openxmlformats.org/officeDocument/2006/relationships/hyperlink" Target="http://iflastandards.info/ns/isbd/elements/P115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strathprints.strath.ac.uk/16458/1/strathprints016458.pdf" TargetMode="Externa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ln.ac.uk/repositories/digirep/index/Scholarly_Works_Application_Profile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.uk/bibliographic/meeting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738188" y="3243263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How linking changes </a:t>
            </a:r>
            <a:br>
              <a:rPr lang="en-US" smtClean="0"/>
            </a:br>
            <a:r>
              <a:rPr lang="en-US" smtClean="0"/>
              <a:t>the role of library data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52575" y="4881563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/>
              <a:t>Tom Baker, Dublin Core Metadata Initiative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/>
              <a:t>SWIB11 – Semantic Web in Libraries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/>
              <a:t>Hamburg, 29 November 2011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/>
          <a:lstStyle/>
          <a:p>
            <a:pPr eaLnBrk="1" hangingPunct="1"/>
            <a:r>
              <a:rPr lang="ja-JP" altLang="en-US" sz="3600" smtClean="0">
                <a:cs typeface="ＭＳ Ｐゴシック"/>
              </a:rPr>
              <a:t>“</a:t>
            </a:r>
            <a:r>
              <a:rPr lang="en-US" sz="3600" smtClean="0"/>
              <a:t>Dublin Core</a:t>
            </a:r>
            <a:r>
              <a:rPr lang="ja-JP" altLang="en-US" sz="3600" smtClean="0">
                <a:cs typeface="ＭＳ Ｐゴシック"/>
              </a:rPr>
              <a:t>”</a:t>
            </a:r>
            <a:r>
              <a:rPr lang="en-US" sz="3600" smtClean="0"/>
              <a:t> as a </a:t>
            </a:r>
            <a:r>
              <a:rPr lang="en-US" sz="3600" b="1" smtClean="0">
                <a:sym typeface="Helvetica" pitchFamily="34" charset="0"/>
              </a:rPr>
              <a:t>record</a:t>
            </a:r>
            <a:r>
              <a:rPr lang="en-US" sz="3600" smtClean="0"/>
              <a:t> </a:t>
            </a:r>
            <a:r>
              <a:rPr lang="en-US" sz="3600" b="1" smtClean="0">
                <a:sym typeface="Helvetica" pitchFamily="34" charset="0"/>
              </a:rPr>
              <a:t>format</a:t>
            </a:r>
            <a:endParaRPr lang="en-US" sz="3600" b="1" smtClean="0">
              <a:ea typeface="ヒラギノ角ゴ ProN W6"/>
              <a:cs typeface="ヒラギノ角ゴ ProN W6"/>
              <a:sym typeface="Helvetica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smtClean="0">
                <a:cs typeface="Helvetica" charset="0"/>
                <a:sym typeface="Helvetica" charset="0"/>
              </a:rPr>
              <a:t>1995</a:t>
            </a:r>
            <a:r>
              <a:rPr lang="en-US" smtClean="0"/>
              <a:t>: Workshop in Dublin, Ohio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Goal:</a:t>
            </a:r>
            <a:r>
              <a:rPr lang="en-US" smtClean="0"/>
              <a:t> </a:t>
            </a:r>
            <a:r>
              <a:rPr lang="en-US" b="1" i="1" smtClean="0">
                <a:cs typeface="Helvetica" charset="0"/>
                <a:sym typeface="Helvetica" charset="0"/>
              </a:rPr>
              <a:t>simple</a:t>
            </a:r>
            <a:r>
              <a:rPr lang="en-US" b="1" i="1" smtClean="0"/>
              <a:t> </a:t>
            </a:r>
            <a:r>
              <a:rPr lang="en-US" b="1" i="1" smtClean="0">
                <a:cs typeface="Helvetica" charset="0"/>
                <a:sym typeface="Helvetica" charset="0"/>
              </a:rPr>
              <a:t>metadata</a:t>
            </a:r>
            <a:r>
              <a:rPr lang="en-US" b="1" i="1" smtClean="0"/>
              <a:t> </a:t>
            </a:r>
            <a:r>
              <a:rPr lang="en-US" b="1" i="1" smtClean="0">
                <a:cs typeface="Helvetica" charset="0"/>
                <a:sym typeface="Helvetica" charset="0"/>
              </a:rPr>
              <a:t>record</a:t>
            </a:r>
            <a:r>
              <a:rPr lang="en-US" b="1" i="1" smtClean="0"/>
              <a:t> </a:t>
            </a:r>
            <a:r>
              <a:rPr lang="en-US"/>
              <a:t>for </a:t>
            </a:r>
            <a:r>
              <a:rPr lang="en-US" smtClean="0"/>
              <a:t>describing Web objects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cs typeface="Helvetica" charset="0"/>
                <a:sym typeface="Helvetica" charset="0"/>
              </a:rPr>
              <a:t>N</a:t>
            </a:r>
            <a:r>
              <a:rPr lang="en-US" smtClean="0">
                <a:cs typeface="Helvetica" charset="0"/>
                <a:sym typeface="Helvetica" charset="0"/>
              </a:rPr>
              <a:t>ame</a:t>
            </a:r>
            <a:r>
              <a:rPr lang="en-US" i="1" smtClean="0">
                <a:cs typeface="Helvetica" charset="0"/>
                <a:sym typeface="Helvetica" charset="0"/>
              </a:rPr>
              <a:t> Dublin Core Metadata </a:t>
            </a:r>
            <a:r>
              <a:rPr lang="en-US" b="1" i="1" smtClean="0">
                <a:cs typeface="Helvetica" charset="0"/>
                <a:sym typeface="Helvetica" charset="0"/>
              </a:rPr>
              <a:t>Element Set</a:t>
            </a:r>
            <a:r>
              <a:rPr lang="en-US" b="1" i="1" smtClean="0"/>
              <a:t> </a:t>
            </a:r>
            <a:r>
              <a:rPr lang="en-US" smtClean="0"/>
              <a:t>evokes MARC </a:t>
            </a:r>
            <a:r>
              <a:rPr lang="ja-JP" altLang="en-US" smtClean="0"/>
              <a:t>“</a:t>
            </a:r>
            <a:r>
              <a:rPr lang="en-US" smtClean="0"/>
              <a:t>data elements</a:t>
            </a:r>
            <a:r>
              <a:rPr lang="ja-JP" altLang="en-US" smtClean="0"/>
              <a:t>”</a:t>
            </a:r>
            <a:endParaRPr lang="en-US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b="1" smtClean="0">
                <a:cs typeface="Helvetica" charset="0"/>
                <a:sym typeface="Helvetica" charset="0"/>
              </a:rPr>
              <a:t>2001</a:t>
            </a:r>
            <a:r>
              <a:rPr lang="en-US" smtClean="0"/>
              <a:t>: Format for OAI-PMH (</a:t>
            </a:r>
            <a:r>
              <a:rPr lang="en-US" i="1" smtClean="0">
                <a:cs typeface="Helvetica" charset="0"/>
                <a:sym typeface="Helvetica" charset="0"/>
              </a:rPr>
              <a:t>Simple</a:t>
            </a:r>
            <a:r>
              <a:rPr lang="en-US" smtClean="0"/>
              <a:t> </a:t>
            </a:r>
            <a:r>
              <a:rPr lang="en-US" i="1" smtClean="0">
                <a:cs typeface="Helvetica" charset="0"/>
                <a:sym typeface="Helvetica" charset="0"/>
              </a:rPr>
              <a:t>Dublin</a:t>
            </a:r>
            <a:r>
              <a:rPr lang="en-US" smtClean="0"/>
              <a:t> </a:t>
            </a:r>
            <a:r>
              <a:rPr lang="en-US" i="1" smtClean="0">
                <a:cs typeface="Helvetica" charset="0"/>
                <a:sym typeface="Helvetica" charset="0"/>
              </a:rPr>
              <a:t>Core</a:t>
            </a:r>
            <a:r>
              <a:rPr lang="en-US" smtClean="0"/>
              <a:t>)</a:t>
            </a:r>
          </a:p>
          <a:p>
            <a:pPr marL="935812"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XML formats for </a:t>
            </a:r>
            <a:r>
              <a:rPr lang="en-US" b="1" i="1"/>
              <a:t>Qualified Dublin Core </a:t>
            </a:r>
            <a:endParaRPr lang="en-US"/>
          </a:p>
          <a:p>
            <a:pPr marL="535762"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b="1" smtClean="0"/>
              <a:t>2011</a:t>
            </a:r>
            <a:r>
              <a:rPr lang="en-US" smtClean="0"/>
              <a:t>: Still largely associated in library world with a simple – simplistic – exchange format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“Dublin Core” as RDF vocabulary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52425" y="1600200"/>
            <a:ext cx="8467725" cy="4525963"/>
          </a:xfrm>
        </p:spPr>
        <p:txBody>
          <a:bodyPr/>
          <a:lstStyle/>
          <a:p>
            <a:pPr eaLnBrk="1" hangingPunct="1"/>
            <a:r>
              <a:rPr lang="en-US" b="1" smtClean="0"/>
              <a:t>1997</a:t>
            </a:r>
            <a:r>
              <a:rPr lang="en-US" smtClean="0"/>
              <a:t>. Organizers of RDF Working Group at DC workshop in Canberra</a:t>
            </a:r>
          </a:p>
          <a:p>
            <a:pPr eaLnBrk="1" hangingPunct="1"/>
            <a:r>
              <a:rPr lang="en-US" b="1" smtClean="0"/>
              <a:t>1999</a:t>
            </a:r>
            <a:r>
              <a:rPr lang="en-US" smtClean="0"/>
              <a:t>. First W3C Recommendation for RDF addresses Dublin Core requirements</a:t>
            </a:r>
          </a:p>
          <a:p>
            <a:pPr lvl="1" eaLnBrk="1" hangingPunct="1"/>
            <a:r>
              <a:rPr lang="en-US" smtClean="0"/>
              <a:t>DCMI Metadata Terms published as RDF schemas</a:t>
            </a:r>
          </a:p>
          <a:p>
            <a:pPr lvl="1" eaLnBrk="1" hangingPunct="1"/>
            <a:r>
              <a:rPr lang="en-US" smtClean="0"/>
              <a:t>DC </a:t>
            </a:r>
            <a:r>
              <a:rPr lang="en-US" b="1" i="1" smtClean="0"/>
              <a:t>elements</a:t>
            </a:r>
            <a:r>
              <a:rPr lang="en-US" smtClean="0"/>
              <a:t> declared as </a:t>
            </a:r>
            <a:r>
              <a:rPr lang="en-US" b="1" i="1" smtClean="0"/>
              <a:t>RDF</a:t>
            </a:r>
            <a:r>
              <a:rPr lang="en-US" smtClean="0"/>
              <a:t> </a:t>
            </a:r>
            <a:r>
              <a:rPr lang="en-US" b="1" i="1" smtClean="0"/>
              <a:t>properties</a:t>
            </a:r>
          </a:p>
          <a:p>
            <a:pPr eaLnBrk="1" hangingPunct="1"/>
            <a:r>
              <a:rPr lang="en-US" b="1" smtClean="0"/>
              <a:t>2006</a:t>
            </a:r>
            <a:r>
              <a:rPr lang="en-US" smtClean="0"/>
              <a:t>. Top-10 vocabulary in “Linked Data cloud”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61225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RDF is a language (for data)</a:t>
            </a:r>
          </a:p>
        </p:txBody>
      </p:sp>
      <p:sp>
        <p:nvSpPr>
          <p:cNvPr id="25602" name="Content Placeholder 13"/>
          <p:cNvSpPr>
            <a:spLocks noGrp="1"/>
          </p:cNvSpPr>
          <p:nvPr>
            <p:ph sz="half" idx="1"/>
          </p:nvPr>
        </p:nvSpPr>
        <p:spPr>
          <a:xfrm>
            <a:off x="776288" y="1585913"/>
            <a:ext cx="3719512" cy="31829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558ED5"/>
                </a:solidFill>
              </a:rPr>
              <a:t>Words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558ED5"/>
                </a:solidFill>
              </a:rPr>
              <a:t>Nouns </a:t>
            </a:r>
            <a:r>
              <a:rPr lang="en-US" smtClean="0"/>
              <a:t>and</a:t>
            </a:r>
            <a:r>
              <a:rPr lang="en-US" smtClean="0">
                <a:solidFill>
                  <a:srgbClr val="558ED5"/>
                </a:solidFill>
              </a:rPr>
              <a:t> Verbs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558ED5"/>
                </a:solidFill>
              </a:rPr>
              <a:t>Sentence structure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558ED5"/>
                </a:solidFill>
              </a:rPr>
              <a:t>Paragraphs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558ED5"/>
                </a:solidFill>
              </a:rPr>
              <a:t>Footnotes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rgbClr val="558ED5"/>
                </a:solidFill>
              </a:rPr>
              <a:t>Dictionaries</a:t>
            </a:r>
          </a:p>
        </p:txBody>
      </p:sp>
      <p:sp>
        <p:nvSpPr>
          <p:cNvPr id="25603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1829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URIs </a:t>
            </a:r>
            <a:r>
              <a:rPr lang="en-US" smtClean="0">
                <a:solidFill>
                  <a:srgbClr val="000000"/>
                </a:solidFill>
              </a:rPr>
              <a:t>and</a:t>
            </a:r>
            <a:r>
              <a:rPr lang="en-US" b="1" smtClean="0">
                <a:solidFill>
                  <a:srgbClr val="FF0000"/>
                </a:solidFill>
              </a:rPr>
              <a:t> literal text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Classes </a:t>
            </a:r>
            <a:r>
              <a:rPr lang="en-US" smtClean="0">
                <a:solidFill>
                  <a:srgbClr val="000000"/>
                </a:solidFill>
              </a:rPr>
              <a:t>and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Properties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RDF Statements (triples)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RDF Graphs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URIs </a:t>
            </a:r>
            <a:r>
              <a:rPr lang="en-US" sz="2400" b="1" smtClean="0">
                <a:solidFill>
                  <a:srgbClr val="FF0000"/>
                </a:solidFill>
              </a:rPr>
              <a:t>[Domain Name Service]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RDF Schemas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/>
          </a:p>
        </p:txBody>
      </p:sp>
      <p:sp>
        <p:nvSpPr>
          <p:cNvPr id="25604" name="TextBox 15"/>
          <p:cNvSpPr txBox="1">
            <a:spLocks noChangeArrowheads="1"/>
          </p:cNvSpPr>
          <p:nvPr/>
        </p:nvSpPr>
        <p:spPr bwMode="auto">
          <a:xfrm>
            <a:off x="974725" y="4981575"/>
            <a:ext cx="7686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Generic </a:t>
            </a:r>
            <a:r>
              <a:rPr lang="en-US" sz="2400" b="1">
                <a:latin typeface="Calibri" pitchFamily="34" charset="0"/>
              </a:rPr>
              <a:t>grammar</a:t>
            </a:r>
            <a:r>
              <a:rPr lang="en-US" sz="2400">
                <a:latin typeface="Calibri" pitchFamily="34" charset="0"/>
              </a:rPr>
              <a:t> for </a:t>
            </a:r>
            <a:r>
              <a:rPr lang="en-US" sz="2400" b="1">
                <a:latin typeface="Calibri" pitchFamily="34" charset="0"/>
              </a:rPr>
              <a:t>languages of description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Functions as native language, second language, or pidgin.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Group 1"/>
          <p:cNvGraphicFramePr>
            <a:graphicFrameLocks noGrp="1"/>
          </p:cNvGraphicFramePr>
          <p:nvPr/>
        </p:nvGraphicFramePr>
        <p:xfrm>
          <a:off x="519113" y="1182688"/>
          <a:ext cx="7969250" cy="5084762"/>
        </p:xfrm>
        <a:graphic>
          <a:graphicData uri="http://schemas.openxmlformats.org/drawingml/2006/table">
            <a:tbl>
              <a:tblPr/>
              <a:tblGrid>
                <a:gridCol w="1593949"/>
                <a:gridCol w="1593949"/>
                <a:gridCol w="1593949"/>
                <a:gridCol w="1593949"/>
                <a:gridCol w="1593949"/>
              </a:tblGrid>
              <a:tr h="1016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1995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1997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2001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2007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RDF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</a:tr>
              <a:tr h="1016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Element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Element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charset="0"/>
                        <a:ea typeface="ヒラギノ角ゴ ProN W3" charset="0"/>
                        <a:cs typeface="ヒラギノ角ゴ ProN W3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Property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rdf:Property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</a:tr>
              <a:tr h="1016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charset="0"/>
                        <a:ea typeface="ヒラギノ角ゴ ProN W3" charset="0"/>
                        <a:cs typeface="ヒラギノ角ゴ ProN W3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Qualifier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Element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Refinement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Property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(rdfs:sub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PropertyOf)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</a:tr>
              <a:tr h="1016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charset="0"/>
                        <a:ea typeface="ヒラギノ角ゴ ProN W3" charset="0"/>
                        <a:cs typeface="ヒラギノ角ゴ ProN W3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charset="0"/>
                        <a:ea typeface="ヒラギノ角ゴ ProN W3" charset="0"/>
                        <a:cs typeface="ヒラギノ角ゴ ProN W3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Encoding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Scheme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Syntax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Encoding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Scheme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rdfs: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Datatype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</a:tr>
              <a:tr h="1016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charset="0"/>
                        <a:ea typeface="ヒラギノ角ゴ ProN W3" charset="0"/>
                        <a:cs typeface="ヒラギノ角ゴ ProN W3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charset="0"/>
                        <a:ea typeface="ヒラギノ角ゴ ProN W3" charset="0"/>
                        <a:cs typeface="ヒラギノ角ゴ ProN W3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charset="0"/>
                        <a:ea typeface="ヒラギノ角ゴ ProN W3" charset="0"/>
                        <a:cs typeface="ヒラギノ角ゴ ProN W3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Vocabulary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Encoding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Scheme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skos: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Concept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Scheme?</a:t>
                      </a:r>
                    </a:p>
                  </a:txBody>
                  <a:tcPr marL="44648" marR="44648" marT="44648" marB="44648" anchor="ctr" horzOverflow="overflow">
                    <a:lnL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FFE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663" name="AutoShape 87"/>
          <p:cNvSpPr>
            <a:spLocks/>
          </p:cNvSpPr>
          <p:nvPr/>
        </p:nvSpPr>
        <p:spPr bwMode="auto">
          <a:xfrm rot="2286064">
            <a:off x="4875213" y="5137150"/>
            <a:ext cx="725487" cy="373063"/>
          </a:xfrm>
          <a:prstGeom prst="rightArrow">
            <a:avLst>
              <a:gd name="adj1" fmla="val 46213"/>
              <a:gd name="adj2" fmla="val 69963"/>
            </a:avLst>
          </a:prstGeom>
          <a:gradFill rotWithShape="0">
            <a:gsLst>
              <a:gs pos="0">
                <a:srgbClr val="B91109"/>
              </a:gs>
              <a:gs pos="100000">
                <a:srgbClr val="F63011"/>
              </a:gs>
            </a:gsLst>
            <a:lin ang="1848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6664" name="AutoShape 88"/>
          <p:cNvSpPr>
            <a:spLocks/>
          </p:cNvSpPr>
          <p:nvPr/>
        </p:nvSpPr>
        <p:spPr bwMode="auto">
          <a:xfrm>
            <a:off x="5048250" y="4503738"/>
            <a:ext cx="555625" cy="407987"/>
          </a:xfrm>
          <a:prstGeom prst="rightArrow">
            <a:avLst>
              <a:gd name="adj1" fmla="val 36176"/>
              <a:gd name="adj2" fmla="val 69310"/>
            </a:avLst>
          </a:prstGeom>
          <a:gradFill rotWithShape="0">
            <a:gsLst>
              <a:gs pos="0">
                <a:srgbClr val="F63011"/>
              </a:gs>
              <a:gs pos="100000">
                <a:srgbClr val="B9110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6665" name="AutoShape 89"/>
          <p:cNvSpPr>
            <a:spLocks/>
          </p:cNvSpPr>
          <p:nvPr/>
        </p:nvSpPr>
        <p:spPr bwMode="auto">
          <a:xfrm>
            <a:off x="3451225" y="2633663"/>
            <a:ext cx="2047875" cy="393700"/>
          </a:xfrm>
          <a:prstGeom prst="rightArrow">
            <a:avLst>
              <a:gd name="adj1" fmla="val 36176"/>
              <a:gd name="adj2" fmla="val 68608"/>
            </a:avLst>
          </a:prstGeom>
          <a:gradFill rotWithShape="0">
            <a:gsLst>
              <a:gs pos="0">
                <a:srgbClr val="F63011"/>
              </a:gs>
              <a:gs pos="100000">
                <a:srgbClr val="B9110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6666" name="AutoShape 90"/>
          <p:cNvSpPr>
            <a:spLocks/>
          </p:cNvSpPr>
          <p:nvPr/>
        </p:nvSpPr>
        <p:spPr bwMode="auto">
          <a:xfrm>
            <a:off x="3373438" y="3476625"/>
            <a:ext cx="534987" cy="388938"/>
          </a:xfrm>
          <a:prstGeom prst="rightArrow">
            <a:avLst>
              <a:gd name="adj1" fmla="val 36176"/>
              <a:gd name="adj2" fmla="val 72679"/>
            </a:avLst>
          </a:prstGeom>
          <a:gradFill rotWithShape="0">
            <a:gsLst>
              <a:gs pos="0">
                <a:srgbClr val="F63011"/>
              </a:gs>
              <a:gs pos="100000">
                <a:srgbClr val="B9110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6667" name="AutoShape 91"/>
          <p:cNvSpPr>
            <a:spLocks/>
          </p:cNvSpPr>
          <p:nvPr/>
        </p:nvSpPr>
        <p:spPr bwMode="auto">
          <a:xfrm>
            <a:off x="1795463" y="2627313"/>
            <a:ext cx="522287" cy="401637"/>
          </a:xfrm>
          <a:prstGeom prst="rightArrow">
            <a:avLst>
              <a:gd name="adj1" fmla="val 36176"/>
              <a:gd name="adj2" fmla="val 70438"/>
            </a:avLst>
          </a:prstGeom>
          <a:gradFill rotWithShape="0">
            <a:gsLst>
              <a:gs pos="0">
                <a:srgbClr val="F63011"/>
              </a:gs>
              <a:gs pos="100000">
                <a:srgbClr val="B9110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6668" name="AutoShape 92"/>
          <p:cNvSpPr>
            <a:spLocks/>
          </p:cNvSpPr>
          <p:nvPr/>
        </p:nvSpPr>
        <p:spPr bwMode="auto">
          <a:xfrm rot="2286064">
            <a:off x="3281363" y="4130675"/>
            <a:ext cx="725487" cy="373063"/>
          </a:xfrm>
          <a:prstGeom prst="rightArrow">
            <a:avLst>
              <a:gd name="adj1" fmla="val 46213"/>
              <a:gd name="adj2" fmla="val 69963"/>
            </a:avLst>
          </a:prstGeom>
          <a:gradFill rotWithShape="0">
            <a:gsLst>
              <a:gs pos="0">
                <a:srgbClr val="B91109"/>
              </a:gs>
              <a:gs pos="100000">
                <a:srgbClr val="F63011"/>
              </a:gs>
            </a:gsLst>
            <a:lin ang="1848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6669" name="AutoShape 93"/>
          <p:cNvSpPr>
            <a:spLocks/>
          </p:cNvSpPr>
          <p:nvPr/>
        </p:nvSpPr>
        <p:spPr bwMode="auto">
          <a:xfrm rot="2286064">
            <a:off x="1677988" y="3114675"/>
            <a:ext cx="725487" cy="344488"/>
          </a:xfrm>
          <a:prstGeom prst="rightArrow">
            <a:avLst>
              <a:gd name="adj1" fmla="val 46213"/>
              <a:gd name="adj2" fmla="val 75767"/>
            </a:avLst>
          </a:prstGeom>
          <a:gradFill rotWithShape="0">
            <a:gsLst>
              <a:gs pos="0">
                <a:srgbClr val="B91109"/>
              </a:gs>
              <a:gs pos="100000">
                <a:srgbClr val="F63011"/>
              </a:gs>
            </a:gsLst>
            <a:lin ang="1848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6670" name="AutoShape 94"/>
          <p:cNvSpPr>
            <a:spLocks/>
          </p:cNvSpPr>
          <p:nvPr/>
        </p:nvSpPr>
        <p:spPr bwMode="auto">
          <a:xfrm>
            <a:off x="4956175" y="3482975"/>
            <a:ext cx="590550" cy="376238"/>
          </a:xfrm>
          <a:prstGeom prst="rightArrow">
            <a:avLst>
              <a:gd name="adj1" fmla="val 36176"/>
              <a:gd name="adj2" fmla="val 75262"/>
            </a:avLst>
          </a:prstGeom>
          <a:gradFill rotWithShape="0">
            <a:gsLst>
              <a:gs pos="0">
                <a:srgbClr val="F63011"/>
              </a:gs>
              <a:gs pos="100000">
                <a:srgbClr val="B9110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6671" name="Rectangle 95"/>
          <p:cNvSpPr>
            <a:spLocks/>
          </p:cNvSpPr>
          <p:nvPr/>
        </p:nvSpPr>
        <p:spPr bwMode="auto">
          <a:xfrm>
            <a:off x="433388" y="279400"/>
            <a:ext cx="7589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latin typeface="Calibri" pitchFamily="34" charset="0"/>
                <a:ea typeface="ＭＳ Ｐゴシック"/>
                <a:cs typeface="ＭＳ Ｐゴシック"/>
              </a:rPr>
              <a:t>From Record Elements to alignment with RDF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32563" y="2503488"/>
            <a:ext cx="54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==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5263" y="3389313"/>
            <a:ext cx="54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==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6375" y="4387850"/>
            <a:ext cx="54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==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4963" y="5432425"/>
            <a:ext cx="5429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==</a:t>
            </a:r>
          </a:p>
        </p:txBody>
      </p:sp>
      <p:pic>
        <p:nvPicPr>
          <p:cNvPr id="2667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Packaging </a:t>
            </a:r>
            <a:r>
              <a:rPr lang="en-US" i="1" smtClean="0"/>
              <a:t>RDF Graphs</a:t>
            </a:r>
            <a:br>
              <a:rPr lang="en-US" i="1" smtClean="0"/>
            </a:br>
            <a:r>
              <a:rPr lang="en-US" smtClean="0"/>
              <a:t>in </a:t>
            </a:r>
            <a:r>
              <a:rPr lang="en-US" i="1" smtClean="0"/>
              <a:t>Record Formats</a:t>
            </a:r>
          </a:p>
        </p:txBody>
      </p:sp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/>
          <a:lstStyle/>
          <a:p>
            <a:pPr eaLnBrk="1" hangingPunct="1"/>
            <a:r>
              <a:rPr lang="en-US" smtClean="0"/>
              <a:t>Application Profiles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2000</a:t>
            </a:r>
            <a:r>
              <a:rPr lang="en-US" smtClean="0"/>
              <a:t>. Customize Dublin Core for specific uses.</a:t>
            </a:r>
          </a:p>
          <a:p>
            <a:pPr lvl="1" eaLnBrk="1" hangingPunct="1"/>
            <a:r>
              <a:rPr lang="en-US" smtClean="0"/>
              <a:t>Mix-and-match terms from different standards</a:t>
            </a:r>
          </a:p>
          <a:p>
            <a:pPr lvl="1" eaLnBrk="1" hangingPunct="1"/>
            <a:r>
              <a:rPr lang="en-US" smtClean="0"/>
              <a:t>The obvious next step.  Very successful idea.</a:t>
            </a:r>
          </a:p>
          <a:p>
            <a:pPr eaLnBrk="1" hangingPunct="1"/>
            <a:r>
              <a:rPr lang="en-US" smtClean="0"/>
              <a:t>Problems in practice</a:t>
            </a:r>
          </a:p>
          <a:p>
            <a:pPr lvl="1" eaLnBrk="1" hangingPunct="1"/>
            <a:r>
              <a:rPr lang="en-US" smtClean="0"/>
              <a:t>Idea implemented, in incompatible ways, in HTML, XML, RDF...</a:t>
            </a:r>
          </a:p>
          <a:p>
            <a:pPr lvl="1" eaLnBrk="1" hangingPunct="1"/>
            <a:r>
              <a:rPr lang="en-US" smtClean="0"/>
              <a:t>Confusion whether DC elements could be used with elements from IEEE Learning Object Metadata (implemented as XML format)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/>
          <a:lstStyle/>
          <a:p>
            <a:pPr eaLnBrk="1" hangingPunct="1"/>
            <a:r>
              <a:rPr lang="en-US" smtClean="0"/>
              <a:t>Harmonization via 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1850" cy="48339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/>
              <a:t>2001</a:t>
            </a:r>
            <a:r>
              <a:rPr lang="en-US"/>
              <a:t>.  How can DC and IEEE LOM interoperate?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/>
              <a:t>Interoperable</a:t>
            </a:r>
            <a:r>
              <a:rPr lang="en-US"/>
              <a:t>: Records exchanged between applications and interpreted correctly</a:t>
            </a:r>
            <a:endParaRPr lang="en-US" i="1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/>
              <a:t>Harmonized</a:t>
            </a:r>
            <a:r>
              <a:rPr lang="en-US"/>
              <a:t>. Records based on different specs mapped to a common model and interpreted correctly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>
                <a:solidFill>
                  <a:srgbClr val="984807"/>
                </a:solidFill>
              </a:rPr>
              <a:t>Recipe for harmonization: map to RDF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Adopt a common formal-semantic model (today: RDF)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Create mappings that faithfully translate the meanings of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Rationale for an Abstract Model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2003</a:t>
            </a:r>
            <a:r>
              <a:rPr lang="en-US" smtClean="0"/>
              <a:t>.  First-draft “abstract model for Dublin Core metadata records” (DCAM)</a:t>
            </a:r>
          </a:p>
          <a:p>
            <a:pPr lvl="1" eaLnBrk="1" hangingPunct="1"/>
            <a:r>
              <a:rPr lang="en-US" smtClean="0"/>
              <a:t>Specify contents and components of metadata </a:t>
            </a:r>
          </a:p>
          <a:p>
            <a:pPr lvl="1" eaLnBrk="1" hangingPunct="1"/>
            <a:r>
              <a:rPr lang="en-US" smtClean="0"/>
              <a:t>Basis for harmonization</a:t>
            </a:r>
          </a:p>
          <a:p>
            <a:pPr lvl="1" eaLnBrk="1" hangingPunct="1"/>
            <a:r>
              <a:rPr lang="en-US" smtClean="0"/>
              <a:t>Usable with HTML, XML... implementation syntax</a:t>
            </a:r>
          </a:p>
          <a:p>
            <a:pPr lvl="1" eaLnBrk="1" hangingPunct="1"/>
            <a:r>
              <a:rPr lang="en-US" smtClean="0"/>
              <a:t>Conformant with RDF, exportable as triples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/>
          <a:lstStyle/>
          <a:p>
            <a:pPr eaLnBrk="1" hangingPunct="1"/>
            <a:r>
              <a:rPr lang="en-US" smtClean="0"/>
              <a:t>Bridging two mindsets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Orientation to </a:t>
            </a:r>
            <a:r>
              <a:rPr lang="en-US" b="1" i="1" smtClean="0"/>
              <a:t>Record Formats</a:t>
            </a:r>
          </a:p>
          <a:p>
            <a:pPr lvl="1" eaLnBrk="1" hangingPunct="1"/>
            <a:r>
              <a:rPr lang="en-US" smtClean="0"/>
              <a:t>Bounded sets of fields to be “filled in” with information</a:t>
            </a:r>
          </a:p>
          <a:p>
            <a:pPr eaLnBrk="1" hangingPunct="1"/>
            <a:r>
              <a:rPr lang="en-US" smtClean="0"/>
              <a:t>Orientation to </a:t>
            </a:r>
            <a:r>
              <a:rPr lang="en-US" b="1" i="1" smtClean="0"/>
              <a:t>Graphs</a:t>
            </a:r>
          </a:p>
          <a:p>
            <a:pPr lvl="1" eaLnBrk="1" hangingPunct="1"/>
            <a:r>
              <a:rPr lang="en-US" smtClean="0"/>
              <a:t>Unbounded webs of information connected by statements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Group 2"/>
          <p:cNvGraphicFramePr>
            <a:graphicFrameLocks noGrp="1"/>
          </p:cNvGraphicFramePr>
          <p:nvPr/>
        </p:nvGraphicFramePr>
        <p:xfrm>
          <a:off x="817563" y="4759325"/>
          <a:ext cx="7507287" cy="1874838"/>
        </p:xfrm>
        <a:graphic>
          <a:graphicData uri="http://schemas.openxmlformats.org/drawingml/2006/table">
            <a:tbl>
              <a:tblPr/>
              <a:tblGrid>
                <a:gridCol w="2502545"/>
                <a:gridCol w="2502545"/>
                <a:gridCol w="2502545"/>
              </a:tblGrid>
              <a:tr h="375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Subject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627C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Predicate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627C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Object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627C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agris:CD2001000179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dct:subject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agrovoc:c_4416k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agris:CD2001000179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dct:title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"Heuschrecken..."@de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agris:CD2001000179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dct:creator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:PB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:PB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foaf:name 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"Peter, B." 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36932" name="Group 68"/>
          <p:cNvGrpSpPr>
            <a:grpSpLocks/>
          </p:cNvGrpSpPr>
          <p:nvPr/>
        </p:nvGrpSpPr>
        <p:grpSpPr bwMode="auto">
          <a:xfrm>
            <a:off x="2697163" y="3344863"/>
            <a:ext cx="4762500" cy="1147762"/>
            <a:chOff x="0" y="0"/>
            <a:chExt cx="4266" cy="1027"/>
          </a:xfrm>
        </p:grpSpPr>
        <p:sp>
          <p:nvSpPr>
            <p:cNvPr id="32810" name="Oval 65"/>
            <p:cNvSpPr>
              <a:spLocks/>
            </p:cNvSpPr>
            <p:nvPr/>
          </p:nvSpPr>
          <p:spPr bwMode="auto">
            <a:xfrm>
              <a:off x="2123" y="0"/>
              <a:ext cx="2143" cy="1027"/>
            </a:xfrm>
            <a:prstGeom prst="ellipse">
              <a:avLst/>
            </a:prstGeom>
            <a:noFill/>
            <a:ln w="25400">
              <a:solidFill>
                <a:schemeClr val="tx1">
                  <a:alpha val="70979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tabLst>
                  <a:tab pos="830263" algn="l"/>
                </a:tabLst>
              </a:pPr>
              <a:r>
                <a:rPr lang="en-US">
                  <a:latin typeface="Calibri" pitchFamily="34" charset="0"/>
                  <a:ea typeface="ＭＳ Ｐゴシック"/>
                  <a:cs typeface="ＭＳ Ｐゴシック"/>
                </a:rPr>
                <a:t>"Peter, B." </a:t>
              </a:r>
            </a:p>
          </p:txBody>
        </p:sp>
        <p:sp>
          <p:nvSpPr>
            <p:cNvPr id="32811" name="AutoShape 66"/>
            <p:cNvSpPr>
              <a:spLocks/>
            </p:cNvSpPr>
            <p:nvPr/>
          </p:nvSpPr>
          <p:spPr bwMode="auto">
            <a:xfrm rot="10800000" flipH="1">
              <a:off x="0" y="375"/>
              <a:ext cx="2116" cy="277"/>
            </a:xfrm>
            <a:prstGeom prst="rightArrow">
              <a:avLst>
                <a:gd name="adj1" fmla="val 21611"/>
                <a:gd name="adj2" fmla="val 10684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2812" name="Rectangle 67"/>
            <p:cNvSpPr>
              <a:spLocks/>
            </p:cNvSpPr>
            <p:nvPr/>
          </p:nvSpPr>
          <p:spPr bwMode="auto">
            <a:xfrm>
              <a:off x="214" y="137"/>
              <a:ext cx="11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tabLst>
                  <a:tab pos="830263" algn="l"/>
                </a:tabLst>
              </a:pPr>
              <a:r>
                <a:rPr lang="en-US">
                  <a:latin typeface="Calibri" pitchFamily="34" charset="0"/>
                  <a:ea typeface="ＭＳ Ｐゴシック"/>
                  <a:cs typeface="ＭＳ Ｐゴシック"/>
                </a:rPr>
                <a:t>foaf:name </a:t>
              </a:r>
            </a:p>
          </p:txBody>
        </p:sp>
      </p:grpSp>
      <p:grpSp>
        <p:nvGrpSpPr>
          <p:cNvPr id="28701" name="Group 64"/>
          <p:cNvGrpSpPr>
            <a:grpSpLocks/>
          </p:cNvGrpSpPr>
          <p:nvPr/>
        </p:nvGrpSpPr>
        <p:grpSpPr bwMode="auto">
          <a:xfrm>
            <a:off x="322263" y="1998663"/>
            <a:ext cx="2387600" cy="2322512"/>
            <a:chOff x="0" y="0"/>
            <a:chExt cx="2139" cy="2081"/>
          </a:xfrm>
        </p:grpSpPr>
        <p:sp>
          <p:nvSpPr>
            <p:cNvPr id="32807" name="Oval 61"/>
            <p:cNvSpPr>
              <a:spLocks/>
            </p:cNvSpPr>
            <p:nvPr/>
          </p:nvSpPr>
          <p:spPr bwMode="auto">
            <a:xfrm>
              <a:off x="509" y="1361"/>
              <a:ext cx="1630" cy="720"/>
            </a:xfrm>
            <a:prstGeom prst="ellipse">
              <a:avLst/>
            </a:prstGeom>
            <a:noFill/>
            <a:ln w="25400">
              <a:solidFill>
                <a:schemeClr val="tx1">
                  <a:alpha val="70979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tabLst>
                  <a:tab pos="830263" algn="l"/>
                </a:tabLst>
              </a:pPr>
              <a:r>
                <a:rPr lang="en-US">
                  <a:latin typeface="Calibri" pitchFamily="34" charset="0"/>
                  <a:ea typeface="ＭＳ Ｐゴシック"/>
                  <a:cs typeface="ＭＳ Ｐゴシック"/>
                </a:rPr>
                <a:t>:PB</a:t>
              </a:r>
            </a:p>
          </p:txBody>
        </p:sp>
        <p:sp>
          <p:nvSpPr>
            <p:cNvPr id="32808" name="AutoShape 62"/>
            <p:cNvSpPr>
              <a:spLocks/>
            </p:cNvSpPr>
            <p:nvPr/>
          </p:nvSpPr>
          <p:spPr bwMode="auto">
            <a:xfrm rot="5400000">
              <a:off x="668" y="544"/>
              <a:ext cx="1311" cy="223"/>
            </a:xfrm>
            <a:prstGeom prst="rightArrow">
              <a:avLst>
                <a:gd name="adj1" fmla="val 21611"/>
                <a:gd name="adj2" fmla="val 132684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2809" name="Rectangle 63"/>
            <p:cNvSpPr>
              <a:spLocks/>
            </p:cNvSpPr>
            <p:nvPr/>
          </p:nvSpPr>
          <p:spPr bwMode="auto">
            <a:xfrm rot="-15843">
              <a:off x="0" y="232"/>
              <a:ext cx="108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tabLst>
                  <a:tab pos="830263" algn="l"/>
                </a:tabLst>
              </a:pPr>
              <a:r>
                <a:rPr lang="en-US">
                  <a:latin typeface="Calibri" pitchFamily="34" charset="0"/>
                  <a:ea typeface="ＭＳ Ｐゴシック"/>
                  <a:cs typeface="ＭＳ Ｐゴシック"/>
                </a:rPr>
                <a:t>dct:creator</a:t>
              </a:r>
            </a:p>
          </p:txBody>
        </p:sp>
      </p:grpSp>
      <p:grpSp>
        <p:nvGrpSpPr>
          <p:cNvPr id="36936" name="Group 72"/>
          <p:cNvGrpSpPr>
            <a:grpSpLocks/>
          </p:cNvGrpSpPr>
          <p:nvPr/>
        </p:nvGrpSpPr>
        <p:grpSpPr bwMode="auto">
          <a:xfrm>
            <a:off x="2697163" y="1500188"/>
            <a:ext cx="4762500" cy="1731962"/>
            <a:chOff x="0" y="0"/>
            <a:chExt cx="4266" cy="1552"/>
          </a:xfrm>
        </p:grpSpPr>
        <p:sp>
          <p:nvSpPr>
            <p:cNvPr id="32804" name="Oval 69"/>
            <p:cNvSpPr>
              <a:spLocks/>
            </p:cNvSpPr>
            <p:nvPr/>
          </p:nvSpPr>
          <p:spPr bwMode="auto">
            <a:xfrm>
              <a:off x="2223" y="572"/>
              <a:ext cx="2043" cy="980"/>
            </a:xfrm>
            <a:prstGeom prst="ellipse">
              <a:avLst/>
            </a:prstGeom>
            <a:noFill/>
            <a:ln w="25400">
              <a:solidFill>
                <a:schemeClr val="tx1">
                  <a:alpha val="70979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tabLst>
                  <a:tab pos="830263" algn="l"/>
                </a:tabLst>
              </a:pPr>
              <a:r>
                <a:rPr lang="en-US" sz="1600">
                  <a:latin typeface="Calibri" pitchFamily="34" charset="0"/>
                  <a:ea typeface="ＭＳ Ｐゴシック"/>
                  <a:cs typeface="ＭＳ Ｐゴシック"/>
                </a:rPr>
                <a:t>"Heuschrecken..."@de</a:t>
              </a:r>
            </a:p>
          </p:txBody>
        </p:sp>
        <p:sp>
          <p:nvSpPr>
            <p:cNvPr id="32805" name="AutoShape 70"/>
            <p:cNvSpPr>
              <a:spLocks/>
            </p:cNvSpPr>
            <p:nvPr/>
          </p:nvSpPr>
          <p:spPr bwMode="auto">
            <a:xfrm rot="1083018">
              <a:off x="-22" y="470"/>
              <a:ext cx="2316" cy="222"/>
            </a:xfrm>
            <a:prstGeom prst="rightArrow">
              <a:avLst>
                <a:gd name="adj1" fmla="val 21611"/>
                <a:gd name="adj2" fmla="val 13330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2806" name="Rectangle 71"/>
            <p:cNvSpPr>
              <a:spLocks/>
            </p:cNvSpPr>
            <p:nvPr/>
          </p:nvSpPr>
          <p:spPr bwMode="auto">
            <a:xfrm rot="1056885">
              <a:off x="416" y="114"/>
              <a:ext cx="80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tabLst>
                  <a:tab pos="830263" algn="l"/>
                </a:tabLst>
              </a:pPr>
              <a:r>
                <a:rPr lang="en-US">
                  <a:latin typeface="Calibri" pitchFamily="34" charset="0"/>
                  <a:ea typeface="ＭＳ Ｐゴシック"/>
                  <a:cs typeface="ＭＳ Ｐゴシック"/>
                </a:rPr>
                <a:t>dct:title</a:t>
              </a:r>
            </a:p>
          </p:txBody>
        </p:sp>
      </p:grpSp>
      <p:grpSp>
        <p:nvGrpSpPr>
          <p:cNvPr id="36924" name="Group 60"/>
          <p:cNvGrpSpPr>
            <a:grpSpLocks/>
          </p:cNvGrpSpPr>
          <p:nvPr/>
        </p:nvGrpSpPr>
        <p:grpSpPr bwMode="auto">
          <a:xfrm>
            <a:off x="636588" y="906463"/>
            <a:ext cx="6780212" cy="1092200"/>
            <a:chOff x="0" y="0"/>
            <a:chExt cx="6074" cy="979"/>
          </a:xfrm>
        </p:grpSpPr>
        <p:sp>
          <p:nvSpPr>
            <p:cNvPr id="32800" name="Oval 56"/>
            <p:cNvSpPr>
              <a:spLocks/>
            </p:cNvSpPr>
            <p:nvPr/>
          </p:nvSpPr>
          <p:spPr bwMode="auto">
            <a:xfrm>
              <a:off x="0" y="0"/>
              <a:ext cx="2042" cy="979"/>
            </a:xfrm>
            <a:prstGeom prst="ellipse">
              <a:avLst/>
            </a:prstGeom>
            <a:noFill/>
            <a:ln w="25400">
              <a:solidFill>
                <a:schemeClr val="tx1">
                  <a:alpha val="70979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tabLst>
                  <a:tab pos="830263" algn="l"/>
                </a:tabLst>
              </a:pPr>
              <a:r>
                <a:rPr lang="en-US" sz="1400">
                  <a:latin typeface="Calibri" pitchFamily="34" charset="0"/>
                  <a:ea typeface="ＭＳ Ｐゴシック"/>
                  <a:cs typeface="ＭＳ Ｐゴシック"/>
                </a:rPr>
                <a:t>agris:CD2001000179</a:t>
              </a:r>
            </a:p>
          </p:txBody>
        </p:sp>
        <p:sp>
          <p:nvSpPr>
            <p:cNvPr id="32801" name="AutoShape 57"/>
            <p:cNvSpPr>
              <a:spLocks/>
            </p:cNvSpPr>
            <p:nvPr/>
          </p:nvSpPr>
          <p:spPr bwMode="auto">
            <a:xfrm>
              <a:off x="2049" y="388"/>
              <a:ext cx="2015" cy="202"/>
            </a:xfrm>
            <a:prstGeom prst="rightArrow">
              <a:avLst>
                <a:gd name="adj1" fmla="val 21611"/>
                <a:gd name="adj2" fmla="val 14653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2802" name="Oval 58"/>
            <p:cNvSpPr>
              <a:spLocks/>
            </p:cNvSpPr>
            <p:nvPr/>
          </p:nvSpPr>
          <p:spPr bwMode="auto">
            <a:xfrm>
              <a:off x="4032" y="0"/>
              <a:ext cx="2042" cy="979"/>
            </a:xfrm>
            <a:prstGeom prst="ellipse">
              <a:avLst/>
            </a:prstGeom>
            <a:noFill/>
            <a:ln w="25400">
              <a:solidFill>
                <a:schemeClr val="tx1">
                  <a:alpha val="70979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tabLst>
                  <a:tab pos="830263" algn="l"/>
                </a:tabLst>
              </a:pPr>
              <a:r>
                <a:rPr lang="en-US">
                  <a:latin typeface="Calibri" pitchFamily="34" charset="0"/>
                  <a:ea typeface="ＭＳ Ｐゴシック"/>
                  <a:cs typeface="ＭＳ Ｐゴシック"/>
                </a:rPr>
                <a:t>agrovoc:c_4416</a:t>
              </a:r>
            </a:p>
          </p:txBody>
        </p:sp>
        <p:sp>
          <p:nvSpPr>
            <p:cNvPr id="32803" name="Rectangle 59"/>
            <p:cNvSpPr>
              <a:spLocks/>
            </p:cNvSpPr>
            <p:nvPr/>
          </p:nvSpPr>
          <p:spPr bwMode="auto">
            <a:xfrm>
              <a:off x="2224" y="105"/>
              <a:ext cx="111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tabLst>
                  <a:tab pos="830263" algn="l"/>
                </a:tabLst>
              </a:pPr>
              <a:r>
                <a:rPr lang="en-US">
                  <a:latin typeface="Calibri" pitchFamily="34" charset="0"/>
                  <a:ea typeface="ＭＳ Ｐゴシック"/>
                  <a:cs typeface="ＭＳ Ｐゴシック"/>
                </a:rPr>
                <a:t>dct:subject</a:t>
              </a:r>
            </a:p>
          </p:txBody>
        </p:sp>
      </p:grpSp>
      <p:pic>
        <p:nvPicPr>
          <p:cNvPr id="3279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23838" y="274638"/>
            <a:ext cx="782955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Library of Congress to replace MARC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2011-10-31. </a:t>
            </a:r>
            <a:r>
              <a:rPr lang="en-US" smtClean="0"/>
              <a:t>LC project </a:t>
            </a:r>
            <a:r>
              <a:rPr lang="en-US"/>
              <a:t>to replace Machine-Readable Cataloging (MARC</a:t>
            </a:r>
            <a:r>
              <a:rPr lang="en-US" smtClean="0"/>
              <a:t>) format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New </a:t>
            </a:r>
            <a:r>
              <a:rPr lang="en-US" b="1" i="1">
                <a:cs typeface="Helvetica" charset="0"/>
                <a:sym typeface="Helvetica" charset="0"/>
              </a:rPr>
              <a:t>bibliographic framework </a:t>
            </a:r>
            <a:r>
              <a:rPr lang="en-US"/>
              <a:t>focused on Web </a:t>
            </a:r>
            <a:r>
              <a:rPr lang="en-US" smtClean="0"/>
              <a:t>environment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b="1" i="1">
                <a:cs typeface="Helvetica" charset="0"/>
                <a:sym typeface="Helvetica" charset="0"/>
              </a:rPr>
              <a:t>Linked Data</a:t>
            </a:r>
            <a:r>
              <a:rPr lang="en-US" b="1" i="1"/>
              <a:t> </a:t>
            </a:r>
            <a:r>
              <a:rPr lang="en-US"/>
              <a:t>principles and </a:t>
            </a:r>
            <a:r>
              <a:rPr lang="en-US" smtClean="0"/>
              <a:t>mechanisms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b="1" i="1">
                <a:cs typeface="Helvetica" charset="0"/>
                <a:sym typeface="Helvetica" charset="0"/>
              </a:rPr>
              <a:t>Resource Description Framework</a:t>
            </a:r>
            <a:r>
              <a:rPr lang="en-US" b="1"/>
              <a:t> </a:t>
            </a:r>
            <a:r>
              <a:rPr lang="en-US"/>
              <a:t>(RDF) as basic data </a:t>
            </a:r>
            <a:r>
              <a:rPr lang="en-US" smtClean="0"/>
              <a:t>model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RDF will </a:t>
            </a:r>
            <a:r>
              <a:rPr lang="ja-JP" altLang="en-US"/>
              <a:t>“</a:t>
            </a:r>
            <a:r>
              <a:rPr lang="en-US"/>
              <a:t>enable the integration of library data... on the Web for more expansive user access to information</a:t>
            </a:r>
            <a:r>
              <a:rPr lang="ja-JP" altLang="en-US"/>
              <a:t>”</a:t>
            </a:r>
            <a:endParaRPr lang="en-US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/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847725" y="6221413"/>
            <a:ext cx="65833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u="sng">
                <a:solidFill>
                  <a:srgbClr val="0000FF"/>
                </a:solidFill>
                <a:latin typeface="Calibri" pitchFamily="34" charset="0"/>
                <a:ea typeface="ＭＳ Ｐゴシック"/>
                <a:cs typeface="ＭＳ Ｐゴシック"/>
                <a:sym typeface="Calibri" pitchFamily="34" charset="0"/>
                <a:hlinkClick r:id="rId2"/>
              </a:rPr>
              <a:t>http://www.loc.gov/marc/transition/news/framework-103111.html</a:t>
            </a:r>
            <a:r>
              <a:rPr lang="en-US">
                <a:latin typeface="Calibri" pitchFamily="34" charset="0"/>
                <a:ea typeface="ＭＳ Ｐゴシック"/>
                <a:cs typeface="ＭＳ Ｐゴシック"/>
                <a:sym typeface="Calibri" pitchFamily="34" charset="0"/>
              </a:rPr>
              <a:t> </a:t>
            </a:r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3"/>
          <p:cNvGrpSpPr>
            <a:grpSpLocks/>
          </p:cNvGrpSpPr>
          <p:nvPr/>
        </p:nvGrpSpPr>
        <p:grpSpPr bwMode="auto">
          <a:xfrm>
            <a:off x="171450" y="757238"/>
            <a:ext cx="7581900" cy="2581275"/>
            <a:chOff x="0" y="0"/>
            <a:chExt cx="6792" cy="2312"/>
          </a:xfrm>
        </p:grpSpPr>
        <p:sp>
          <p:nvSpPr>
            <p:cNvPr id="33840" name="Rectangle 1"/>
            <p:cNvSpPr>
              <a:spLocks/>
            </p:cNvSpPr>
            <p:nvPr/>
          </p:nvSpPr>
          <p:spPr bwMode="auto">
            <a:xfrm>
              <a:off x="32" y="32"/>
              <a:ext cx="6727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3841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6792" cy="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Oval 4"/>
          <p:cNvSpPr>
            <a:spLocks/>
          </p:cNvSpPr>
          <p:nvPr/>
        </p:nvSpPr>
        <p:spPr bwMode="auto">
          <a:xfrm>
            <a:off x="5233988" y="3443288"/>
            <a:ext cx="2279650" cy="1093787"/>
          </a:xfrm>
          <a:prstGeom prst="ellipse">
            <a:avLst/>
          </a:prstGeom>
          <a:noFill/>
          <a:ln w="25400">
            <a:solidFill>
              <a:schemeClr val="tx1">
                <a:alpha val="70979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"Peter, B." </a:t>
            </a:r>
          </a:p>
        </p:txBody>
      </p:sp>
      <p:grpSp>
        <p:nvGrpSpPr>
          <p:cNvPr id="33795" name="Group 7"/>
          <p:cNvGrpSpPr>
            <a:grpSpLocks/>
          </p:cNvGrpSpPr>
          <p:nvPr/>
        </p:nvGrpSpPr>
        <p:grpSpPr bwMode="auto">
          <a:xfrm>
            <a:off x="5148263" y="846138"/>
            <a:ext cx="2473325" cy="1081087"/>
            <a:chOff x="0" y="0"/>
            <a:chExt cx="2216" cy="968"/>
          </a:xfrm>
        </p:grpSpPr>
        <p:sp>
          <p:nvSpPr>
            <p:cNvPr id="33838" name="Rectangle 5"/>
            <p:cNvSpPr>
              <a:spLocks/>
            </p:cNvSpPr>
            <p:nvPr/>
          </p:nvSpPr>
          <p:spPr bwMode="auto">
            <a:xfrm>
              <a:off x="32" y="32"/>
              <a:ext cx="2152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3839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16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6" name="Group 10"/>
          <p:cNvGrpSpPr>
            <a:grpSpLocks/>
          </p:cNvGrpSpPr>
          <p:nvPr/>
        </p:nvGrpSpPr>
        <p:grpSpPr bwMode="auto">
          <a:xfrm>
            <a:off x="6699250" y="2043113"/>
            <a:ext cx="866775" cy="650875"/>
            <a:chOff x="0" y="0"/>
            <a:chExt cx="776" cy="584"/>
          </a:xfrm>
        </p:grpSpPr>
        <p:sp>
          <p:nvSpPr>
            <p:cNvPr id="33836" name="Rectangle 8"/>
            <p:cNvSpPr>
              <a:spLocks/>
            </p:cNvSpPr>
            <p:nvPr/>
          </p:nvSpPr>
          <p:spPr bwMode="auto">
            <a:xfrm>
              <a:off x="32" y="32"/>
              <a:ext cx="7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3837" name="Picture 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77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Group 13"/>
          <p:cNvGrpSpPr>
            <a:grpSpLocks/>
          </p:cNvGrpSpPr>
          <p:nvPr/>
        </p:nvGrpSpPr>
        <p:grpSpPr bwMode="auto">
          <a:xfrm>
            <a:off x="5143500" y="1963738"/>
            <a:ext cx="2473325" cy="787400"/>
            <a:chOff x="0" y="0"/>
            <a:chExt cx="2216" cy="704"/>
          </a:xfrm>
        </p:grpSpPr>
        <p:sp>
          <p:nvSpPr>
            <p:cNvPr id="33834" name="Rectangle 11"/>
            <p:cNvSpPr>
              <a:spLocks/>
            </p:cNvSpPr>
            <p:nvPr/>
          </p:nvSpPr>
          <p:spPr bwMode="auto">
            <a:xfrm>
              <a:off x="32" y="32"/>
              <a:ext cx="215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3835" name="Picture 1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2216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8" name="Group 16"/>
          <p:cNvGrpSpPr>
            <a:grpSpLocks/>
          </p:cNvGrpSpPr>
          <p:nvPr/>
        </p:nvGrpSpPr>
        <p:grpSpPr bwMode="auto">
          <a:xfrm>
            <a:off x="171450" y="3290888"/>
            <a:ext cx="7581900" cy="1535112"/>
            <a:chOff x="0" y="0"/>
            <a:chExt cx="6792" cy="1376"/>
          </a:xfrm>
        </p:grpSpPr>
        <p:sp>
          <p:nvSpPr>
            <p:cNvPr id="33832" name="Rectangle 14"/>
            <p:cNvSpPr>
              <a:spLocks/>
            </p:cNvSpPr>
            <p:nvPr/>
          </p:nvSpPr>
          <p:spPr bwMode="auto">
            <a:xfrm>
              <a:off x="32" y="32"/>
              <a:ext cx="6727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3833" name="Picture 1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792" cy="1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799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Oval 18"/>
          <p:cNvSpPr>
            <a:spLocks/>
          </p:cNvSpPr>
          <p:nvPr/>
        </p:nvSpPr>
        <p:spPr bwMode="auto">
          <a:xfrm>
            <a:off x="636588" y="906463"/>
            <a:ext cx="2279650" cy="1092200"/>
          </a:xfrm>
          <a:prstGeom prst="ellipse">
            <a:avLst/>
          </a:prstGeom>
          <a:noFill/>
          <a:ln w="25400">
            <a:solidFill>
              <a:schemeClr val="tx1">
                <a:alpha val="70979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 sz="1400">
                <a:latin typeface="Calibri" pitchFamily="34" charset="0"/>
                <a:ea typeface="ＭＳ Ｐゴシック"/>
                <a:cs typeface="ＭＳ Ｐゴシック"/>
              </a:rPr>
              <a:t>agris:CD2001000179</a:t>
            </a:r>
          </a:p>
        </p:txBody>
      </p:sp>
      <p:sp>
        <p:nvSpPr>
          <p:cNvPr id="33801" name="AutoShape 19"/>
          <p:cNvSpPr>
            <a:spLocks/>
          </p:cNvSpPr>
          <p:nvPr/>
        </p:nvSpPr>
        <p:spPr bwMode="auto">
          <a:xfrm>
            <a:off x="2922588" y="1339850"/>
            <a:ext cx="2251075" cy="225425"/>
          </a:xfrm>
          <a:prstGeom prst="rightArrow">
            <a:avLst>
              <a:gd name="adj1" fmla="val 21611"/>
              <a:gd name="adj2" fmla="val 14669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3802" name="Oval 20"/>
          <p:cNvSpPr>
            <a:spLocks/>
          </p:cNvSpPr>
          <p:nvPr/>
        </p:nvSpPr>
        <p:spPr bwMode="auto">
          <a:xfrm>
            <a:off x="5183188" y="987425"/>
            <a:ext cx="2276475" cy="901700"/>
          </a:xfrm>
          <a:prstGeom prst="ellipse">
            <a:avLst/>
          </a:prstGeom>
          <a:noFill/>
          <a:ln w="25400">
            <a:solidFill>
              <a:schemeClr val="tx1">
                <a:alpha val="70979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agrovoc:c_4416</a:t>
            </a:r>
          </a:p>
        </p:txBody>
      </p:sp>
      <p:sp>
        <p:nvSpPr>
          <p:cNvPr id="33803" name="AutoShape 21"/>
          <p:cNvSpPr>
            <a:spLocks/>
          </p:cNvSpPr>
          <p:nvPr/>
        </p:nvSpPr>
        <p:spPr bwMode="auto">
          <a:xfrm>
            <a:off x="5181600" y="2139950"/>
            <a:ext cx="2276475" cy="534988"/>
          </a:xfrm>
          <a:custGeom>
            <a:avLst/>
            <a:gdLst>
              <a:gd name="T0" fmla="*/ 0 w 19679"/>
              <a:gd name="T1" fmla="*/ 0 h 19679"/>
              <a:gd name="T2" fmla="*/ 19679 w 19679"/>
              <a:gd name="T3" fmla="*/ 19679 h 19679"/>
            </a:gdLst>
            <a:ahLst/>
            <a:cxnLst/>
            <a:rect l="T0" t="T1" r="T2" b="T3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25400">
            <a:solidFill>
              <a:schemeClr val="tx1">
                <a:alpha val="70979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 sz="1300">
                <a:latin typeface="Calibri" pitchFamily="34" charset="0"/>
                <a:ea typeface="ＭＳ Ｐゴシック"/>
                <a:cs typeface="ＭＳ Ｐゴシック"/>
              </a:rPr>
              <a:t>"</a:t>
            </a: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Heuschrecken..."@de</a:t>
            </a:r>
          </a:p>
        </p:txBody>
      </p:sp>
      <p:sp>
        <p:nvSpPr>
          <p:cNvPr id="33804" name="AutoShape 22"/>
          <p:cNvSpPr>
            <a:spLocks/>
          </p:cNvSpPr>
          <p:nvPr/>
        </p:nvSpPr>
        <p:spPr bwMode="auto">
          <a:xfrm rot="1083018">
            <a:off x="2755900" y="1900238"/>
            <a:ext cx="2482850" cy="250825"/>
          </a:xfrm>
          <a:prstGeom prst="rightArrow">
            <a:avLst>
              <a:gd name="adj1" fmla="val 21611"/>
              <a:gd name="adj2" fmla="val 13175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3805" name="AutoShape 23"/>
          <p:cNvSpPr>
            <a:spLocks/>
          </p:cNvSpPr>
          <p:nvPr/>
        </p:nvSpPr>
        <p:spPr bwMode="auto">
          <a:xfrm rot="10800000" flipH="1">
            <a:off x="2922588" y="3771900"/>
            <a:ext cx="2251075" cy="293688"/>
          </a:xfrm>
          <a:prstGeom prst="rightArrow">
            <a:avLst>
              <a:gd name="adj1" fmla="val 21611"/>
              <a:gd name="adj2" fmla="val 11248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3806" name="Oval 24"/>
          <p:cNvSpPr>
            <a:spLocks/>
          </p:cNvSpPr>
          <p:nvPr/>
        </p:nvSpPr>
        <p:spPr bwMode="auto">
          <a:xfrm>
            <a:off x="636588" y="3371850"/>
            <a:ext cx="2279650" cy="1093788"/>
          </a:xfrm>
          <a:prstGeom prst="ellipse">
            <a:avLst/>
          </a:prstGeom>
          <a:noFill/>
          <a:ln w="25400">
            <a:solidFill>
              <a:schemeClr val="tx1">
                <a:alpha val="70979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 i="1">
                <a:latin typeface="Helvetica" pitchFamily="34" charset="0"/>
                <a:ea typeface="ＭＳ Ｐゴシック"/>
                <a:cs typeface="ＭＳ Ｐゴシック"/>
                <a:sym typeface="Helvetica" pitchFamily="34" charset="0"/>
              </a:rPr>
              <a:t>:PB</a:t>
            </a:r>
          </a:p>
        </p:txBody>
      </p:sp>
      <p:sp>
        <p:nvSpPr>
          <p:cNvPr id="33807" name="AutoShape 25"/>
          <p:cNvSpPr>
            <a:spLocks/>
          </p:cNvSpPr>
          <p:nvPr/>
        </p:nvSpPr>
        <p:spPr bwMode="auto">
          <a:xfrm rot="5400000">
            <a:off x="1265238" y="2536825"/>
            <a:ext cx="1423987" cy="303213"/>
          </a:xfrm>
          <a:prstGeom prst="rightArrow">
            <a:avLst>
              <a:gd name="adj1" fmla="val 21611"/>
              <a:gd name="adj2" fmla="val 10886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3808" name="Rectangle 26"/>
          <p:cNvSpPr>
            <a:spLocks/>
          </p:cNvSpPr>
          <p:nvPr/>
        </p:nvSpPr>
        <p:spPr bwMode="auto">
          <a:xfrm>
            <a:off x="3119438" y="1023938"/>
            <a:ext cx="12414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dct:subject</a:t>
            </a:r>
          </a:p>
        </p:txBody>
      </p:sp>
      <p:sp>
        <p:nvSpPr>
          <p:cNvPr id="33809" name="Rectangle 27"/>
          <p:cNvSpPr>
            <a:spLocks/>
          </p:cNvSpPr>
          <p:nvPr/>
        </p:nvSpPr>
        <p:spPr bwMode="auto">
          <a:xfrm>
            <a:off x="3133725" y="2784475"/>
            <a:ext cx="12112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dct:creator</a:t>
            </a:r>
          </a:p>
        </p:txBody>
      </p:sp>
      <p:sp>
        <p:nvSpPr>
          <p:cNvPr id="33810" name="Rectangle 28"/>
          <p:cNvSpPr>
            <a:spLocks/>
          </p:cNvSpPr>
          <p:nvPr/>
        </p:nvSpPr>
        <p:spPr bwMode="auto">
          <a:xfrm>
            <a:off x="3151188" y="3517900"/>
            <a:ext cx="11779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foaf:name </a:t>
            </a:r>
          </a:p>
        </p:txBody>
      </p:sp>
      <p:sp>
        <p:nvSpPr>
          <p:cNvPr id="33811" name="Rectangle 29"/>
          <p:cNvSpPr>
            <a:spLocks/>
          </p:cNvSpPr>
          <p:nvPr/>
        </p:nvSpPr>
        <p:spPr bwMode="auto">
          <a:xfrm>
            <a:off x="3133725" y="2160588"/>
            <a:ext cx="1211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dct:title</a:t>
            </a:r>
          </a:p>
        </p:txBody>
      </p:sp>
      <p:grpSp>
        <p:nvGrpSpPr>
          <p:cNvPr id="33812" name="Group 32"/>
          <p:cNvGrpSpPr>
            <a:grpSpLocks/>
          </p:cNvGrpSpPr>
          <p:nvPr/>
        </p:nvGrpSpPr>
        <p:grpSpPr bwMode="auto">
          <a:xfrm>
            <a:off x="2944813" y="2705100"/>
            <a:ext cx="4741862" cy="588963"/>
            <a:chOff x="0" y="0"/>
            <a:chExt cx="4248" cy="528"/>
          </a:xfrm>
        </p:grpSpPr>
        <p:sp>
          <p:nvSpPr>
            <p:cNvPr id="33830" name="Rectangle 30"/>
            <p:cNvSpPr>
              <a:spLocks/>
            </p:cNvSpPr>
            <p:nvPr/>
          </p:nvSpPr>
          <p:spPr bwMode="auto">
            <a:xfrm>
              <a:off x="32" y="32"/>
              <a:ext cx="4184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3831" name="Picture 31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424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13" name="Group 35"/>
          <p:cNvGrpSpPr>
            <a:grpSpLocks/>
          </p:cNvGrpSpPr>
          <p:nvPr/>
        </p:nvGrpSpPr>
        <p:grpSpPr bwMode="auto">
          <a:xfrm>
            <a:off x="5148263" y="3392488"/>
            <a:ext cx="2446337" cy="1285875"/>
            <a:chOff x="0" y="0"/>
            <a:chExt cx="2192" cy="1152"/>
          </a:xfrm>
        </p:grpSpPr>
        <p:sp>
          <p:nvSpPr>
            <p:cNvPr id="33828" name="Rectangle 33"/>
            <p:cNvSpPr>
              <a:spLocks/>
            </p:cNvSpPr>
            <p:nvPr/>
          </p:nvSpPr>
          <p:spPr bwMode="auto">
            <a:xfrm>
              <a:off x="32" y="32"/>
              <a:ext cx="2128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3829" name="Picture 34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219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14" name="Group 38"/>
          <p:cNvGrpSpPr>
            <a:grpSpLocks/>
          </p:cNvGrpSpPr>
          <p:nvPr/>
        </p:nvGrpSpPr>
        <p:grpSpPr bwMode="auto">
          <a:xfrm>
            <a:off x="5106988" y="2751138"/>
            <a:ext cx="2509837" cy="490537"/>
            <a:chOff x="0" y="0"/>
            <a:chExt cx="2248" cy="440"/>
          </a:xfrm>
        </p:grpSpPr>
        <p:sp>
          <p:nvSpPr>
            <p:cNvPr id="33826" name="Rectangle 36"/>
            <p:cNvSpPr>
              <a:spLocks/>
            </p:cNvSpPr>
            <p:nvPr/>
          </p:nvSpPr>
          <p:spPr bwMode="auto">
            <a:xfrm>
              <a:off x="32" y="32"/>
              <a:ext cx="2184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3827" name="Picture 37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0"/>
              <a:ext cx="2248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15" name="Rectangle 39"/>
          <p:cNvSpPr>
            <a:spLocks/>
          </p:cNvSpPr>
          <p:nvPr/>
        </p:nvSpPr>
        <p:spPr bwMode="auto">
          <a:xfrm>
            <a:off x="6089650" y="2830513"/>
            <a:ext cx="4540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 i="1">
                <a:latin typeface="Helvetica" pitchFamily="34" charset="0"/>
                <a:ea typeface="ＭＳ Ｐゴシック"/>
                <a:cs typeface="ＭＳ Ｐゴシック"/>
                <a:sym typeface="Helvetica" pitchFamily="34" charset="0"/>
              </a:rPr>
              <a:t>:PB</a:t>
            </a:r>
          </a:p>
        </p:txBody>
      </p:sp>
      <p:grpSp>
        <p:nvGrpSpPr>
          <p:cNvPr id="33816" name="Group 42"/>
          <p:cNvGrpSpPr>
            <a:grpSpLocks/>
          </p:cNvGrpSpPr>
          <p:nvPr/>
        </p:nvGrpSpPr>
        <p:grpSpPr bwMode="auto">
          <a:xfrm>
            <a:off x="2922588" y="1871663"/>
            <a:ext cx="4741862" cy="1500187"/>
            <a:chOff x="-19" y="-29"/>
            <a:chExt cx="4248" cy="1344"/>
          </a:xfrm>
        </p:grpSpPr>
        <p:sp>
          <p:nvSpPr>
            <p:cNvPr id="33824" name="Rectangle 40"/>
            <p:cNvSpPr>
              <a:spLocks/>
            </p:cNvSpPr>
            <p:nvPr/>
          </p:nvSpPr>
          <p:spPr bwMode="auto">
            <a:xfrm>
              <a:off x="32" y="32"/>
              <a:ext cx="4184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3825" name="Picture 41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19" y="-29"/>
              <a:ext cx="4248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17" name="Group 45"/>
          <p:cNvGrpSpPr>
            <a:grpSpLocks/>
          </p:cNvGrpSpPr>
          <p:nvPr/>
        </p:nvGrpSpPr>
        <p:grpSpPr bwMode="auto">
          <a:xfrm>
            <a:off x="2944813" y="814388"/>
            <a:ext cx="4741862" cy="1160462"/>
            <a:chOff x="0" y="0"/>
            <a:chExt cx="4248" cy="1040"/>
          </a:xfrm>
        </p:grpSpPr>
        <p:sp>
          <p:nvSpPr>
            <p:cNvPr id="33822" name="Rectangle 43"/>
            <p:cNvSpPr>
              <a:spLocks/>
            </p:cNvSpPr>
            <p:nvPr/>
          </p:nvSpPr>
          <p:spPr bwMode="auto">
            <a:xfrm>
              <a:off x="32" y="32"/>
              <a:ext cx="4184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3823" name="Picture 44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0"/>
              <a:ext cx="424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18" name="Group 48"/>
          <p:cNvGrpSpPr>
            <a:grpSpLocks/>
          </p:cNvGrpSpPr>
          <p:nvPr/>
        </p:nvGrpSpPr>
        <p:grpSpPr bwMode="auto">
          <a:xfrm>
            <a:off x="2944813" y="3324225"/>
            <a:ext cx="4741862" cy="1411288"/>
            <a:chOff x="0" y="0"/>
            <a:chExt cx="4248" cy="1264"/>
          </a:xfrm>
        </p:grpSpPr>
        <p:sp>
          <p:nvSpPr>
            <p:cNvPr id="33820" name="Rectangle 46"/>
            <p:cNvSpPr>
              <a:spLocks/>
            </p:cNvSpPr>
            <p:nvPr/>
          </p:nvSpPr>
          <p:spPr bwMode="auto">
            <a:xfrm>
              <a:off x="32" y="32"/>
              <a:ext cx="4183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3821" name="Picture 47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4248" cy="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19" name="TextBox 1"/>
          <p:cNvSpPr txBox="1">
            <a:spLocks noChangeArrowheads="1"/>
          </p:cNvSpPr>
          <p:nvPr/>
        </p:nvSpPr>
        <p:spPr bwMode="auto">
          <a:xfrm>
            <a:off x="522288" y="5221288"/>
            <a:ext cx="7346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Slots</a:t>
            </a:r>
            <a:r>
              <a:rPr lang="en-US" sz="2800">
                <a:latin typeface="Calibri" pitchFamily="34" charset="0"/>
              </a:rPr>
              <a:t> for URIs, literals, language tags, datatypes..</a:t>
            </a:r>
            <a:r>
              <a:rPr lang="en-US" sz="24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3"/>
          <p:cNvGrpSpPr>
            <a:grpSpLocks/>
          </p:cNvGrpSpPr>
          <p:nvPr/>
        </p:nvGrpSpPr>
        <p:grpSpPr bwMode="auto">
          <a:xfrm>
            <a:off x="2944813" y="849313"/>
            <a:ext cx="4741862" cy="1062037"/>
            <a:chOff x="0" y="0"/>
            <a:chExt cx="4248" cy="951"/>
          </a:xfrm>
        </p:grpSpPr>
        <p:sp>
          <p:nvSpPr>
            <p:cNvPr id="34861" name="Rectangle 1"/>
            <p:cNvSpPr>
              <a:spLocks/>
            </p:cNvSpPr>
            <p:nvPr/>
          </p:nvSpPr>
          <p:spPr bwMode="auto">
            <a:xfrm>
              <a:off x="32" y="32"/>
              <a:ext cx="4183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4862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248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8" name="Group 6"/>
          <p:cNvGrpSpPr>
            <a:grpSpLocks/>
          </p:cNvGrpSpPr>
          <p:nvPr/>
        </p:nvGrpSpPr>
        <p:grpSpPr bwMode="auto">
          <a:xfrm>
            <a:off x="171450" y="757238"/>
            <a:ext cx="7581900" cy="2581275"/>
            <a:chOff x="0" y="0"/>
            <a:chExt cx="6792" cy="2312"/>
          </a:xfrm>
        </p:grpSpPr>
        <p:sp>
          <p:nvSpPr>
            <p:cNvPr id="34859" name="Rectangle 4"/>
            <p:cNvSpPr>
              <a:spLocks/>
            </p:cNvSpPr>
            <p:nvPr/>
          </p:nvSpPr>
          <p:spPr bwMode="auto">
            <a:xfrm>
              <a:off x="32" y="32"/>
              <a:ext cx="6727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4860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792" cy="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9" name="Group 9"/>
          <p:cNvGrpSpPr>
            <a:grpSpLocks/>
          </p:cNvGrpSpPr>
          <p:nvPr/>
        </p:nvGrpSpPr>
        <p:grpSpPr bwMode="auto">
          <a:xfrm>
            <a:off x="5229225" y="4048125"/>
            <a:ext cx="2366963" cy="696913"/>
            <a:chOff x="0" y="0"/>
            <a:chExt cx="2120" cy="624"/>
          </a:xfrm>
        </p:grpSpPr>
        <p:sp>
          <p:nvSpPr>
            <p:cNvPr id="34857" name="Rectangle 7"/>
            <p:cNvSpPr>
              <a:spLocks/>
            </p:cNvSpPr>
            <p:nvPr/>
          </p:nvSpPr>
          <p:spPr bwMode="auto">
            <a:xfrm>
              <a:off x="32" y="32"/>
              <a:ext cx="2055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4858" name="Picture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1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0" name="Group 12"/>
          <p:cNvGrpSpPr>
            <a:grpSpLocks/>
          </p:cNvGrpSpPr>
          <p:nvPr/>
        </p:nvGrpSpPr>
        <p:grpSpPr bwMode="auto">
          <a:xfrm>
            <a:off x="5148263" y="927100"/>
            <a:ext cx="2446337" cy="1052513"/>
            <a:chOff x="0" y="0"/>
            <a:chExt cx="2192" cy="944"/>
          </a:xfrm>
        </p:grpSpPr>
        <p:sp>
          <p:nvSpPr>
            <p:cNvPr id="34855" name="Rectangle 10"/>
            <p:cNvSpPr>
              <a:spLocks/>
            </p:cNvSpPr>
            <p:nvPr/>
          </p:nvSpPr>
          <p:spPr bwMode="auto">
            <a:xfrm>
              <a:off x="32" y="32"/>
              <a:ext cx="2127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4856" name="Picture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2192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1" name="Group 15"/>
          <p:cNvGrpSpPr>
            <a:grpSpLocks/>
          </p:cNvGrpSpPr>
          <p:nvPr/>
        </p:nvGrpSpPr>
        <p:grpSpPr bwMode="auto">
          <a:xfrm>
            <a:off x="6743700" y="1935163"/>
            <a:ext cx="946150" cy="623887"/>
            <a:chOff x="0" y="0"/>
            <a:chExt cx="848" cy="560"/>
          </a:xfrm>
        </p:grpSpPr>
        <p:sp>
          <p:nvSpPr>
            <p:cNvPr id="34853" name="Rectangle 13"/>
            <p:cNvSpPr>
              <a:spLocks/>
            </p:cNvSpPr>
            <p:nvPr/>
          </p:nvSpPr>
          <p:spPr bwMode="auto">
            <a:xfrm>
              <a:off x="32" y="32"/>
              <a:ext cx="777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4854" name="Picture 1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848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2" name="Group 18"/>
          <p:cNvGrpSpPr>
            <a:grpSpLocks/>
          </p:cNvGrpSpPr>
          <p:nvPr/>
        </p:nvGrpSpPr>
        <p:grpSpPr bwMode="auto">
          <a:xfrm>
            <a:off x="5148263" y="1885950"/>
            <a:ext cx="1633537" cy="652463"/>
            <a:chOff x="0" y="0"/>
            <a:chExt cx="1464" cy="584"/>
          </a:xfrm>
        </p:grpSpPr>
        <p:sp>
          <p:nvSpPr>
            <p:cNvPr id="34851" name="Rectangle 16"/>
            <p:cNvSpPr>
              <a:spLocks/>
            </p:cNvSpPr>
            <p:nvPr/>
          </p:nvSpPr>
          <p:spPr bwMode="auto">
            <a:xfrm>
              <a:off x="32" y="32"/>
              <a:ext cx="139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4852" name="Picture 17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46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3" name="Group 21"/>
          <p:cNvGrpSpPr>
            <a:grpSpLocks/>
          </p:cNvGrpSpPr>
          <p:nvPr/>
        </p:nvGrpSpPr>
        <p:grpSpPr bwMode="auto">
          <a:xfrm>
            <a:off x="2944813" y="3941763"/>
            <a:ext cx="4741862" cy="911225"/>
            <a:chOff x="0" y="0"/>
            <a:chExt cx="4248" cy="815"/>
          </a:xfrm>
        </p:grpSpPr>
        <p:sp>
          <p:nvSpPr>
            <p:cNvPr id="34849" name="Rectangle 19"/>
            <p:cNvSpPr>
              <a:spLocks/>
            </p:cNvSpPr>
            <p:nvPr/>
          </p:nvSpPr>
          <p:spPr bwMode="auto">
            <a:xfrm>
              <a:off x="32" y="32"/>
              <a:ext cx="418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4850" name="Picture 2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424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4" name="Group 24"/>
          <p:cNvGrpSpPr>
            <a:grpSpLocks/>
          </p:cNvGrpSpPr>
          <p:nvPr/>
        </p:nvGrpSpPr>
        <p:grpSpPr bwMode="auto">
          <a:xfrm>
            <a:off x="171450" y="3883025"/>
            <a:ext cx="7581900" cy="1027113"/>
            <a:chOff x="0" y="0"/>
            <a:chExt cx="6792" cy="919"/>
          </a:xfrm>
        </p:grpSpPr>
        <p:sp>
          <p:nvSpPr>
            <p:cNvPr id="34847" name="Rectangle 22"/>
            <p:cNvSpPr>
              <a:spLocks/>
            </p:cNvSpPr>
            <p:nvPr/>
          </p:nvSpPr>
          <p:spPr bwMode="auto">
            <a:xfrm>
              <a:off x="32" y="32"/>
              <a:ext cx="6727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H</a:t>
              </a:r>
            </a:p>
          </p:txBody>
        </p:sp>
        <p:pic>
          <p:nvPicPr>
            <p:cNvPr id="34848" name="Picture 23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6792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5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tangle 26"/>
          <p:cNvSpPr>
            <a:spLocks/>
          </p:cNvSpPr>
          <p:nvPr/>
        </p:nvSpPr>
        <p:spPr bwMode="auto">
          <a:xfrm>
            <a:off x="3119438" y="1023938"/>
            <a:ext cx="12414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dct:subject</a:t>
            </a:r>
          </a:p>
        </p:txBody>
      </p:sp>
      <p:sp>
        <p:nvSpPr>
          <p:cNvPr id="34827" name="Rectangle 27"/>
          <p:cNvSpPr>
            <a:spLocks/>
          </p:cNvSpPr>
          <p:nvPr/>
        </p:nvSpPr>
        <p:spPr bwMode="auto">
          <a:xfrm>
            <a:off x="3133725" y="2784475"/>
            <a:ext cx="12112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dct:creator</a:t>
            </a:r>
          </a:p>
        </p:txBody>
      </p:sp>
      <p:sp>
        <p:nvSpPr>
          <p:cNvPr id="34828" name="Rectangle 28"/>
          <p:cNvSpPr>
            <a:spLocks/>
          </p:cNvSpPr>
          <p:nvPr/>
        </p:nvSpPr>
        <p:spPr bwMode="auto">
          <a:xfrm>
            <a:off x="3151188" y="4222750"/>
            <a:ext cx="11779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foaf:name </a:t>
            </a:r>
          </a:p>
        </p:txBody>
      </p:sp>
      <p:sp>
        <p:nvSpPr>
          <p:cNvPr id="34829" name="Rectangle 29"/>
          <p:cNvSpPr>
            <a:spLocks/>
          </p:cNvSpPr>
          <p:nvPr/>
        </p:nvSpPr>
        <p:spPr bwMode="auto">
          <a:xfrm>
            <a:off x="369888" y="941388"/>
            <a:ext cx="20320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agris:CD2001000179</a:t>
            </a:r>
          </a:p>
        </p:txBody>
      </p:sp>
      <p:sp>
        <p:nvSpPr>
          <p:cNvPr id="34830" name="Rectangle 30"/>
          <p:cNvSpPr>
            <a:spLocks/>
          </p:cNvSpPr>
          <p:nvPr/>
        </p:nvSpPr>
        <p:spPr bwMode="auto">
          <a:xfrm>
            <a:off x="274638" y="4048125"/>
            <a:ext cx="6127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:PB</a:t>
            </a:r>
          </a:p>
        </p:txBody>
      </p:sp>
      <p:sp>
        <p:nvSpPr>
          <p:cNvPr id="34831" name="Rectangle 31"/>
          <p:cNvSpPr>
            <a:spLocks/>
          </p:cNvSpPr>
          <p:nvPr/>
        </p:nvSpPr>
        <p:spPr bwMode="auto">
          <a:xfrm>
            <a:off x="5359400" y="4222750"/>
            <a:ext cx="1143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"Peter, B." </a:t>
            </a:r>
          </a:p>
        </p:txBody>
      </p:sp>
      <p:sp>
        <p:nvSpPr>
          <p:cNvPr id="34832" name="Rectangle 32"/>
          <p:cNvSpPr>
            <a:spLocks/>
          </p:cNvSpPr>
          <p:nvPr/>
        </p:nvSpPr>
        <p:spPr bwMode="auto">
          <a:xfrm>
            <a:off x="5167313" y="2171700"/>
            <a:ext cx="1527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 sz="1600">
                <a:latin typeface="Calibri" pitchFamily="34" charset="0"/>
                <a:ea typeface="ＭＳ Ｐゴシック"/>
                <a:cs typeface="ＭＳ Ｐゴシック"/>
              </a:rPr>
              <a:t>"Heuschrecken"</a:t>
            </a:r>
          </a:p>
        </p:txBody>
      </p:sp>
      <p:sp>
        <p:nvSpPr>
          <p:cNvPr id="34833" name="Rectangle 33"/>
          <p:cNvSpPr>
            <a:spLocks/>
          </p:cNvSpPr>
          <p:nvPr/>
        </p:nvSpPr>
        <p:spPr bwMode="auto">
          <a:xfrm>
            <a:off x="3152775" y="2185988"/>
            <a:ext cx="8413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dct:title</a:t>
            </a:r>
          </a:p>
        </p:txBody>
      </p:sp>
      <p:sp>
        <p:nvSpPr>
          <p:cNvPr id="34834" name="Rectangle 34"/>
          <p:cNvSpPr>
            <a:spLocks/>
          </p:cNvSpPr>
          <p:nvPr/>
        </p:nvSpPr>
        <p:spPr bwMode="auto">
          <a:xfrm>
            <a:off x="5283200" y="1023938"/>
            <a:ext cx="17541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agrovoc:c_4416</a:t>
            </a:r>
          </a:p>
        </p:txBody>
      </p:sp>
      <p:grpSp>
        <p:nvGrpSpPr>
          <p:cNvPr id="34835" name="Group 37"/>
          <p:cNvGrpSpPr>
            <a:grpSpLocks/>
          </p:cNvGrpSpPr>
          <p:nvPr/>
        </p:nvGrpSpPr>
        <p:grpSpPr bwMode="auto">
          <a:xfrm>
            <a:off x="2944813" y="2527300"/>
            <a:ext cx="4741862" cy="731838"/>
            <a:chOff x="0" y="0"/>
            <a:chExt cx="4248" cy="656"/>
          </a:xfrm>
        </p:grpSpPr>
        <p:sp>
          <p:nvSpPr>
            <p:cNvPr id="34845" name="Rectangle 35"/>
            <p:cNvSpPr>
              <a:spLocks/>
            </p:cNvSpPr>
            <p:nvPr/>
          </p:nvSpPr>
          <p:spPr bwMode="auto">
            <a:xfrm>
              <a:off x="32" y="32"/>
              <a:ext cx="4183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4846" name="Picture 36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4248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36" name="Group 40"/>
          <p:cNvGrpSpPr>
            <a:grpSpLocks/>
          </p:cNvGrpSpPr>
          <p:nvPr/>
        </p:nvGrpSpPr>
        <p:grpSpPr bwMode="auto">
          <a:xfrm>
            <a:off x="5148263" y="2589213"/>
            <a:ext cx="2446337" cy="650875"/>
            <a:chOff x="0" y="0"/>
            <a:chExt cx="2192" cy="584"/>
          </a:xfrm>
        </p:grpSpPr>
        <p:sp>
          <p:nvSpPr>
            <p:cNvPr id="34843" name="Rectangle 38"/>
            <p:cNvSpPr>
              <a:spLocks/>
            </p:cNvSpPr>
            <p:nvPr/>
          </p:nvSpPr>
          <p:spPr bwMode="auto">
            <a:xfrm>
              <a:off x="32" y="32"/>
              <a:ext cx="2127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4844" name="Picture 39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0"/>
              <a:ext cx="2192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7" name="Rectangle 41"/>
          <p:cNvSpPr>
            <a:spLocks/>
          </p:cNvSpPr>
          <p:nvPr/>
        </p:nvSpPr>
        <p:spPr bwMode="auto">
          <a:xfrm>
            <a:off x="5359400" y="2757488"/>
            <a:ext cx="8588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:PB</a:t>
            </a:r>
          </a:p>
        </p:txBody>
      </p:sp>
      <p:grpSp>
        <p:nvGrpSpPr>
          <p:cNvPr id="34838" name="Group 44"/>
          <p:cNvGrpSpPr>
            <a:grpSpLocks/>
          </p:cNvGrpSpPr>
          <p:nvPr/>
        </p:nvGrpSpPr>
        <p:grpSpPr bwMode="auto">
          <a:xfrm>
            <a:off x="2944813" y="1882775"/>
            <a:ext cx="4741862" cy="731838"/>
            <a:chOff x="0" y="0"/>
            <a:chExt cx="4248" cy="656"/>
          </a:xfrm>
        </p:grpSpPr>
        <p:sp>
          <p:nvSpPr>
            <p:cNvPr id="34841" name="Rectangle 42"/>
            <p:cNvSpPr>
              <a:spLocks/>
            </p:cNvSpPr>
            <p:nvPr/>
          </p:nvSpPr>
          <p:spPr bwMode="auto">
            <a:xfrm>
              <a:off x="32" y="32"/>
              <a:ext cx="4183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4842" name="Picture 43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4248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9" name="Rectangle 45"/>
          <p:cNvSpPr>
            <a:spLocks/>
          </p:cNvSpPr>
          <p:nvPr/>
        </p:nvSpPr>
        <p:spPr bwMode="auto">
          <a:xfrm>
            <a:off x="6938963" y="2068513"/>
            <a:ext cx="3619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900">
                <a:latin typeface="Calibri" pitchFamily="34" charset="0"/>
                <a:ea typeface="ＭＳ Ｐゴシック"/>
                <a:cs typeface="ＭＳ Ｐゴシック"/>
              </a:rPr>
              <a:t>de</a:t>
            </a:r>
          </a:p>
        </p:txBody>
      </p:sp>
      <p:sp>
        <p:nvSpPr>
          <p:cNvPr id="34840" name="TextBox 1"/>
          <p:cNvSpPr txBox="1">
            <a:spLocks noChangeArrowheads="1"/>
          </p:cNvSpPr>
          <p:nvPr/>
        </p:nvSpPr>
        <p:spPr bwMode="auto">
          <a:xfrm>
            <a:off x="274638" y="5284788"/>
            <a:ext cx="8537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Components</a:t>
            </a:r>
            <a:r>
              <a:rPr lang="en-US" sz="2800">
                <a:latin typeface="Calibri" pitchFamily="34" charset="0"/>
              </a:rPr>
              <a:t> of a metadata record that can be </a:t>
            </a:r>
            <a:r>
              <a:rPr lang="en-US" sz="2800" b="1">
                <a:latin typeface="Calibri" pitchFamily="34" charset="0"/>
              </a:rPr>
              <a:t>validated.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3"/>
          <p:cNvGrpSpPr>
            <a:grpSpLocks/>
          </p:cNvGrpSpPr>
          <p:nvPr/>
        </p:nvGrpSpPr>
        <p:grpSpPr bwMode="auto">
          <a:xfrm>
            <a:off x="2944813" y="3941763"/>
            <a:ext cx="4741862" cy="911225"/>
            <a:chOff x="0" y="0"/>
            <a:chExt cx="4248" cy="815"/>
          </a:xfrm>
        </p:grpSpPr>
        <p:sp>
          <p:nvSpPr>
            <p:cNvPr id="35892" name="Rectangle 1"/>
            <p:cNvSpPr>
              <a:spLocks/>
            </p:cNvSpPr>
            <p:nvPr/>
          </p:nvSpPr>
          <p:spPr bwMode="auto">
            <a:xfrm>
              <a:off x="32" y="32"/>
              <a:ext cx="418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5893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24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2" name="Group 6"/>
          <p:cNvGrpSpPr>
            <a:grpSpLocks/>
          </p:cNvGrpSpPr>
          <p:nvPr/>
        </p:nvGrpSpPr>
        <p:grpSpPr bwMode="auto">
          <a:xfrm>
            <a:off x="171450" y="3883025"/>
            <a:ext cx="7581900" cy="1027113"/>
            <a:chOff x="0" y="0"/>
            <a:chExt cx="6792" cy="919"/>
          </a:xfrm>
        </p:grpSpPr>
        <p:sp>
          <p:nvSpPr>
            <p:cNvPr id="35890" name="Rectangle 4"/>
            <p:cNvSpPr>
              <a:spLocks/>
            </p:cNvSpPr>
            <p:nvPr/>
          </p:nvSpPr>
          <p:spPr bwMode="auto">
            <a:xfrm>
              <a:off x="32" y="32"/>
              <a:ext cx="6727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H</a:t>
              </a:r>
            </a:p>
          </p:txBody>
        </p:sp>
        <p:pic>
          <p:nvPicPr>
            <p:cNvPr id="35891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792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3" name="Group 9"/>
          <p:cNvGrpSpPr>
            <a:grpSpLocks/>
          </p:cNvGrpSpPr>
          <p:nvPr/>
        </p:nvGrpSpPr>
        <p:grpSpPr bwMode="auto">
          <a:xfrm>
            <a:off x="2944813" y="1882775"/>
            <a:ext cx="4741862" cy="731838"/>
            <a:chOff x="0" y="0"/>
            <a:chExt cx="4248" cy="656"/>
          </a:xfrm>
        </p:grpSpPr>
        <p:sp>
          <p:nvSpPr>
            <p:cNvPr id="35888" name="Rectangle 7"/>
            <p:cNvSpPr>
              <a:spLocks/>
            </p:cNvSpPr>
            <p:nvPr/>
          </p:nvSpPr>
          <p:spPr bwMode="auto">
            <a:xfrm>
              <a:off x="32" y="32"/>
              <a:ext cx="4183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5889" name="Picture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248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4" name="Group 12"/>
          <p:cNvGrpSpPr>
            <a:grpSpLocks/>
          </p:cNvGrpSpPr>
          <p:nvPr/>
        </p:nvGrpSpPr>
        <p:grpSpPr bwMode="auto">
          <a:xfrm>
            <a:off x="171450" y="1157288"/>
            <a:ext cx="7581900" cy="2179637"/>
            <a:chOff x="0" y="0"/>
            <a:chExt cx="6792" cy="1952"/>
          </a:xfrm>
        </p:grpSpPr>
        <p:sp>
          <p:nvSpPr>
            <p:cNvPr id="35886" name="Rectangle 10"/>
            <p:cNvSpPr>
              <a:spLocks/>
            </p:cNvSpPr>
            <p:nvPr/>
          </p:nvSpPr>
          <p:spPr bwMode="auto">
            <a:xfrm>
              <a:off x="32" y="32"/>
              <a:ext cx="6727" cy="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5887" name="Picture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6792" cy="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5" name="Group 15"/>
          <p:cNvGrpSpPr>
            <a:grpSpLocks/>
          </p:cNvGrpSpPr>
          <p:nvPr/>
        </p:nvGrpSpPr>
        <p:grpSpPr bwMode="auto">
          <a:xfrm>
            <a:off x="2944813" y="2527300"/>
            <a:ext cx="4741862" cy="731838"/>
            <a:chOff x="0" y="0"/>
            <a:chExt cx="4248" cy="656"/>
          </a:xfrm>
        </p:grpSpPr>
        <p:sp>
          <p:nvSpPr>
            <p:cNvPr id="35884" name="Rectangle 13"/>
            <p:cNvSpPr>
              <a:spLocks/>
            </p:cNvSpPr>
            <p:nvPr/>
          </p:nvSpPr>
          <p:spPr bwMode="auto">
            <a:xfrm>
              <a:off x="32" y="32"/>
              <a:ext cx="4183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5885" name="Picture 1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248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6" name="Group 18"/>
          <p:cNvGrpSpPr>
            <a:grpSpLocks/>
          </p:cNvGrpSpPr>
          <p:nvPr/>
        </p:nvGrpSpPr>
        <p:grpSpPr bwMode="auto">
          <a:xfrm>
            <a:off x="2944813" y="1257300"/>
            <a:ext cx="4741862" cy="677863"/>
            <a:chOff x="0" y="0"/>
            <a:chExt cx="4248" cy="608"/>
          </a:xfrm>
        </p:grpSpPr>
        <p:sp>
          <p:nvSpPr>
            <p:cNvPr id="35882" name="Rectangle 16"/>
            <p:cNvSpPr>
              <a:spLocks/>
            </p:cNvSpPr>
            <p:nvPr/>
          </p:nvSpPr>
          <p:spPr bwMode="auto">
            <a:xfrm>
              <a:off x="32" y="32"/>
              <a:ext cx="4183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5883" name="Picture 1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4248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7" name="Group 21"/>
          <p:cNvGrpSpPr>
            <a:grpSpLocks/>
          </p:cNvGrpSpPr>
          <p:nvPr/>
        </p:nvGrpSpPr>
        <p:grpSpPr bwMode="auto">
          <a:xfrm>
            <a:off x="5227638" y="3994150"/>
            <a:ext cx="2366962" cy="803275"/>
            <a:chOff x="0" y="0"/>
            <a:chExt cx="2120" cy="720"/>
          </a:xfrm>
        </p:grpSpPr>
        <p:sp>
          <p:nvSpPr>
            <p:cNvPr id="35880" name="Rectangle 19"/>
            <p:cNvSpPr>
              <a:spLocks/>
            </p:cNvSpPr>
            <p:nvPr/>
          </p:nvSpPr>
          <p:spPr bwMode="auto">
            <a:xfrm>
              <a:off x="32" y="32"/>
              <a:ext cx="2056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5881" name="Picture 20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21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8" name="Group 24"/>
          <p:cNvGrpSpPr>
            <a:grpSpLocks/>
          </p:cNvGrpSpPr>
          <p:nvPr/>
        </p:nvGrpSpPr>
        <p:grpSpPr bwMode="auto">
          <a:xfrm>
            <a:off x="5187950" y="1236663"/>
            <a:ext cx="2446338" cy="608012"/>
            <a:chOff x="0" y="0"/>
            <a:chExt cx="2192" cy="544"/>
          </a:xfrm>
        </p:grpSpPr>
        <p:sp>
          <p:nvSpPr>
            <p:cNvPr id="35878" name="Rectangle 22"/>
            <p:cNvSpPr>
              <a:spLocks/>
            </p:cNvSpPr>
            <p:nvPr/>
          </p:nvSpPr>
          <p:spPr bwMode="auto">
            <a:xfrm>
              <a:off x="32" y="31"/>
              <a:ext cx="2127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5879" name="Picture 23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2192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9" name="Group 27"/>
          <p:cNvGrpSpPr>
            <a:grpSpLocks/>
          </p:cNvGrpSpPr>
          <p:nvPr/>
        </p:nvGrpSpPr>
        <p:grpSpPr bwMode="auto">
          <a:xfrm>
            <a:off x="6743700" y="1935163"/>
            <a:ext cx="946150" cy="623887"/>
            <a:chOff x="0" y="0"/>
            <a:chExt cx="848" cy="560"/>
          </a:xfrm>
        </p:grpSpPr>
        <p:sp>
          <p:nvSpPr>
            <p:cNvPr id="35876" name="Rectangle 25"/>
            <p:cNvSpPr>
              <a:spLocks/>
            </p:cNvSpPr>
            <p:nvPr/>
          </p:nvSpPr>
          <p:spPr bwMode="auto">
            <a:xfrm>
              <a:off x="32" y="32"/>
              <a:ext cx="777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5877" name="Picture 26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848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50" name="Group 30"/>
          <p:cNvGrpSpPr>
            <a:grpSpLocks/>
          </p:cNvGrpSpPr>
          <p:nvPr/>
        </p:nvGrpSpPr>
        <p:grpSpPr bwMode="auto">
          <a:xfrm>
            <a:off x="5148263" y="1885950"/>
            <a:ext cx="1633537" cy="652463"/>
            <a:chOff x="0" y="0"/>
            <a:chExt cx="1464" cy="584"/>
          </a:xfrm>
        </p:grpSpPr>
        <p:sp>
          <p:nvSpPr>
            <p:cNvPr id="35874" name="Rectangle 28"/>
            <p:cNvSpPr>
              <a:spLocks/>
            </p:cNvSpPr>
            <p:nvPr/>
          </p:nvSpPr>
          <p:spPr bwMode="auto">
            <a:xfrm>
              <a:off x="32" y="32"/>
              <a:ext cx="139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5875" name="Picture 29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0"/>
              <a:ext cx="146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51" name="Picture 3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32"/>
          <p:cNvSpPr>
            <a:spLocks/>
          </p:cNvSpPr>
          <p:nvPr/>
        </p:nvSpPr>
        <p:spPr bwMode="auto">
          <a:xfrm>
            <a:off x="3119438" y="1428750"/>
            <a:ext cx="14097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Property URI</a:t>
            </a:r>
          </a:p>
        </p:txBody>
      </p:sp>
      <p:sp>
        <p:nvSpPr>
          <p:cNvPr id="35853" name="Rectangle 33"/>
          <p:cNvSpPr>
            <a:spLocks/>
          </p:cNvSpPr>
          <p:nvPr/>
        </p:nvSpPr>
        <p:spPr bwMode="auto">
          <a:xfrm>
            <a:off x="287338" y="1428750"/>
            <a:ext cx="27336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Described Resource URI </a:t>
            </a:r>
          </a:p>
        </p:txBody>
      </p:sp>
      <p:sp>
        <p:nvSpPr>
          <p:cNvPr id="35854" name="Rectangle 34"/>
          <p:cNvSpPr>
            <a:spLocks/>
          </p:cNvSpPr>
          <p:nvPr/>
        </p:nvSpPr>
        <p:spPr bwMode="auto">
          <a:xfrm>
            <a:off x="5453063" y="4222750"/>
            <a:ext cx="13192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Value String</a:t>
            </a:r>
          </a:p>
        </p:txBody>
      </p:sp>
      <p:sp>
        <p:nvSpPr>
          <p:cNvPr id="35855" name="Rectangle 35"/>
          <p:cNvSpPr>
            <a:spLocks/>
          </p:cNvSpPr>
          <p:nvPr/>
        </p:nvSpPr>
        <p:spPr bwMode="auto">
          <a:xfrm>
            <a:off x="5272088" y="1428750"/>
            <a:ext cx="1098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Value URI</a:t>
            </a:r>
          </a:p>
        </p:txBody>
      </p:sp>
      <p:sp>
        <p:nvSpPr>
          <p:cNvPr id="35856" name="Rectangle 36"/>
          <p:cNvSpPr>
            <a:spLocks/>
          </p:cNvSpPr>
          <p:nvPr/>
        </p:nvSpPr>
        <p:spPr bwMode="auto">
          <a:xfrm>
            <a:off x="5402263" y="2720975"/>
            <a:ext cx="10556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Value ID</a:t>
            </a:r>
          </a:p>
        </p:txBody>
      </p:sp>
      <p:grpSp>
        <p:nvGrpSpPr>
          <p:cNvPr id="35857" name="Group 39"/>
          <p:cNvGrpSpPr>
            <a:grpSpLocks/>
          </p:cNvGrpSpPr>
          <p:nvPr/>
        </p:nvGrpSpPr>
        <p:grpSpPr bwMode="auto">
          <a:xfrm>
            <a:off x="5148263" y="2565400"/>
            <a:ext cx="2527300" cy="696913"/>
            <a:chOff x="0" y="0"/>
            <a:chExt cx="2264" cy="624"/>
          </a:xfrm>
        </p:grpSpPr>
        <p:sp>
          <p:nvSpPr>
            <p:cNvPr id="35872" name="Rectangle 37"/>
            <p:cNvSpPr>
              <a:spLocks/>
            </p:cNvSpPr>
            <p:nvPr/>
          </p:nvSpPr>
          <p:spPr bwMode="auto">
            <a:xfrm>
              <a:off x="32" y="32"/>
              <a:ext cx="2199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5873" name="Picture 38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0"/>
              <a:ext cx="226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58" name="Rectangle 40"/>
          <p:cNvSpPr>
            <a:spLocks/>
          </p:cNvSpPr>
          <p:nvPr/>
        </p:nvSpPr>
        <p:spPr bwMode="auto">
          <a:xfrm>
            <a:off x="234950" y="3941763"/>
            <a:ext cx="10541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Value ID</a:t>
            </a:r>
          </a:p>
        </p:txBody>
      </p:sp>
      <p:sp>
        <p:nvSpPr>
          <p:cNvPr id="35859" name="Rectangle 41"/>
          <p:cNvSpPr>
            <a:spLocks/>
          </p:cNvSpPr>
          <p:nvPr/>
        </p:nvSpPr>
        <p:spPr bwMode="auto">
          <a:xfrm>
            <a:off x="3119438" y="2043113"/>
            <a:ext cx="14097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Property URI</a:t>
            </a:r>
          </a:p>
        </p:txBody>
      </p:sp>
      <p:sp>
        <p:nvSpPr>
          <p:cNvPr id="35860" name="Rectangle 42"/>
          <p:cNvSpPr>
            <a:spLocks/>
          </p:cNvSpPr>
          <p:nvPr/>
        </p:nvSpPr>
        <p:spPr bwMode="auto">
          <a:xfrm>
            <a:off x="3119438" y="4222750"/>
            <a:ext cx="14097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Property URI</a:t>
            </a:r>
          </a:p>
        </p:txBody>
      </p:sp>
      <p:sp>
        <p:nvSpPr>
          <p:cNvPr id="35861" name="Rectangle 43"/>
          <p:cNvSpPr>
            <a:spLocks/>
          </p:cNvSpPr>
          <p:nvPr/>
        </p:nvSpPr>
        <p:spPr bwMode="auto">
          <a:xfrm>
            <a:off x="3119438" y="2720975"/>
            <a:ext cx="14097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Property URI</a:t>
            </a:r>
          </a:p>
        </p:txBody>
      </p:sp>
      <p:sp>
        <p:nvSpPr>
          <p:cNvPr id="35862" name="Rectangle 44"/>
          <p:cNvSpPr>
            <a:spLocks/>
          </p:cNvSpPr>
          <p:nvPr/>
        </p:nvSpPr>
        <p:spPr bwMode="auto">
          <a:xfrm>
            <a:off x="5270500" y="2043113"/>
            <a:ext cx="13192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Value String</a:t>
            </a:r>
          </a:p>
        </p:txBody>
      </p:sp>
      <p:sp>
        <p:nvSpPr>
          <p:cNvPr id="35863" name="Rectangle 45"/>
          <p:cNvSpPr>
            <a:spLocks/>
          </p:cNvSpPr>
          <p:nvPr/>
        </p:nvSpPr>
        <p:spPr bwMode="auto">
          <a:xfrm>
            <a:off x="233363" y="742950"/>
            <a:ext cx="12668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Description</a:t>
            </a:r>
          </a:p>
        </p:txBody>
      </p:sp>
      <p:grpSp>
        <p:nvGrpSpPr>
          <p:cNvPr id="35864" name="Group 48"/>
          <p:cNvGrpSpPr>
            <a:grpSpLocks/>
          </p:cNvGrpSpPr>
          <p:nvPr/>
        </p:nvGrpSpPr>
        <p:grpSpPr bwMode="auto">
          <a:xfrm>
            <a:off x="55563" y="701675"/>
            <a:ext cx="7813675" cy="4383088"/>
            <a:chOff x="0" y="0"/>
            <a:chExt cx="7000" cy="3928"/>
          </a:xfrm>
        </p:grpSpPr>
        <p:sp>
          <p:nvSpPr>
            <p:cNvPr id="35870" name="Rectangle 46"/>
            <p:cNvSpPr>
              <a:spLocks/>
            </p:cNvSpPr>
            <p:nvPr/>
          </p:nvSpPr>
          <p:spPr bwMode="auto">
            <a:xfrm>
              <a:off x="32" y="32"/>
              <a:ext cx="6934" cy="3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5871" name="Picture 47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7000" cy="3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65" name="Rectangle 49"/>
          <p:cNvSpPr>
            <a:spLocks/>
          </p:cNvSpPr>
          <p:nvPr/>
        </p:nvSpPr>
        <p:spPr bwMode="auto">
          <a:xfrm>
            <a:off x="233363" y="3487738"/>
            <a:ext cx="1266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Description</a:t>
            </a:r>
          </a:p>
        </p:txBody>
      </p:sp>
      <p:sp>
        <p:nvSpPr>
          <p:cNvPr id="35866" name="Rectangle 50"/>
          <p:cNvSpPr>
            <a:spLocks/>
          </p:cNvSpPr>
          <p:nvPr/>
        </p:nvSpPr>
        <p:spPr bwMode="auto">
          <a:xfrm>
            <a:off x="174625" y="330200"/>
            <a:ext cx="16668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latin typeface="Calibri" pitchFamily="34" charset="0"/>
                <a:ea typeface="ＭＳ Ｐゴシック"/>
                <a:cs typeface="ＭＳ Ｐゴシック"/>
              </a:rPr>
              <a:t>Description Set</a:t>
            </a:r>
          </a:p>
        </p:txBody>
      </p:sp>
      <p:sp>
        <p:nvSpPr>
          <p:cNvPr id="35867" name="AutoShape 51"/>
          <p:cNvSpPr>
            <a:spLocks/>
          </p:cNvSpPr>
          <p:nvPr/>
        </p:nvSpPr>
        <p:spPr bwMode="auto">
          <a:xfrm rot="-658984">
            <a:off x="1212850" y="3502025"/>
            <a:ext cx="4781550" cy="123825"/>
          </a:xfrm>
          <a:prstGeom prst="leftRightArrow">
            <a:avLst>
              <a:gd name="adj1" fmla="val 32000"/>
              <a:gd name="adj2" fmla="val 475720"/>
            </a:avLst>
          </a:prstGeom>
          <a:gradFill rotWithShape="0">
            <a:gsLst>
              <a:gs pos="0">
                <a:srgbClr val="7343A2"/>
              </a:gs>
              <a:gs pos="100000">
                <a:srgbClr val="622889"/>
              </a:gs>
            </a:gsLst>
            <a:lin ang="474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5868" name="Rectangle 52"/>
          <p:cNvSpPr>
            <a:spLocks/>
          </p:cNvSpPr>
          <p:nvPr/>
        </p:nvSpPr>
        <p:spPr bwMode="auto">
          <a:xfrm>
            <a:off x="6854825" y="2081213"/>
            <a:ext cx="568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  <a:ea typeface="ＭＳ Ｐゴシック"/>
                <a:cs typeface="ＭＳ Ｐゴシック"/>
              </a:rPr>
              <a:t>Lang</a:t>
            </a:r>
          </a:p>
        </p:txBody>
      </p:sp>
      <p:sp>
        <p:nvSpPr>
          <p:cNvPr id="35869" name="TextBox 1"/>
          <p:cNvSpPr txBox="1">
            <a:spLocks noChangeArrowheads="1"/>
          </p:cNvSpPr>
          <p:nvPr/>
        </p:nvSpPr>
        <p:spPr bwMode="auto">
          <a:xfrm>
            <a:off x="287338" y="5591175"/>
            <a:ext cx="86280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Generalized </a:t>
            </a:r>
            <a:r>
              <a:rPr lang="en-US" sz="3200" b="1">
                <a:latin typeface="Calibri" pitchFamily="34" charset="0"/>
              </a:rPr>
              <a:t>Abstract Model</a:t>
            </a:r>
            <a:r>
              <a:rPr lang="en-US" sz="3200">
                <a:latin typeface="Calibri" pitchFamily="34" charset="0"/>
              </a:rPr>
              <a:t> of a metadata record.</a:t>
            </a:r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68" name="Group 48"/>
          <p:cNvGrpSpPr>
            <a:grpSpLocks/>
          </p:cNvGrpSpPr>
          <p:nvPr/>
        </p:nvGrpSpPr>
        <p:grpSpPr bwMode="auto">
          <a:xfrm>
            <a:off x="91529" y="627860"/>
            <a:ext cx="7813477" cy="4964085"/>
            <a:chOff x="0" y="0"/>
            <a:chExt cx="7000" cy="4025"/>
          </a:xfrm>
          <a:solidFill>
            <a:srgbClr val="FFFFFF"/>
          </a:solidFill>
        </p:grpSpPr>
        <p:sp>
          <p:nvSpPr>
            <p:cNvPr id="31773" name="Rectangle 46"/>
            <p:cNvSpPr>
              <a:spLocks/>
            </p:cNvSpPr>
            <p:nvPr/>
          </p:nvSpPr>
          <p:spPr bwMode="auto">
            <a:xfrm>
              <a:off x="32" y="32"/>
              <a:ext cx="6934" cy="386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31774" name="Picture 4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00" cy="40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/>
            </a:extLst>
          </p:spPr>
        </p:pic>
      </p:grpSp>
      <p:sp>
        <p:nvSpPr>
          <p:cNvPr id="59" name="Rectangle 58"/>
          <p:cNvSpPr/>
          <p:nvPr/>
        </p:nvSpPr>
        <p:spPr>
          <a:xfrm>
            <a:off x="287338" y="1241425"/>
            <a:ext cx="7332662" cy="4081463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7" name="Rectangle 10"/>
          <p:cNvSpPr>
            <a:spLocks/>
          </p:cNvSpPr>
          <p:nvPr/>
        </p:nvSpPr>
        <p:spPr bwMode="auto">
          <a:xfrm>
            <a:off x="207963" y="1193800"/>
            <a:ext cx="7508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71763" y="4125913"/>
            <a:ext cx="4802187" cy="846137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8900" y="1601788"/>
            <a:ext cx="4800600" cy="2074862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70" name="Rectangle 16"/>
          <p:cNvSpPr>
            <a:spLocks/>
          </p:cNvSpPr>
          <p:nvPr/>
        </p:nvSpPr>
        <p:spPr bwMode="auto">
          <a:xfrm>
            <a:off x="2763838" y="1601788"/>
            <a:ext cx="46688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6871" name="Rectangle 13"/>
          <p:cNvSpPr>
            <a:spLocks/>
          </p:cNvSpPr>
          <p:nvPr/>
        </p:nvSpPr>
        <p:spPr bwMode="auto">
          <a:xfrm>
            <a:off x="2763838" y="2871788"/>
            <a:ext cx="466883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36872" name="Rectangle 7"/>
          <p:cNvSpPr>
            <a:spLocks/>
          </p:cNvSpPr>
          <p:nvPr/>
        </p:nvSpPr>
        <p:spPr bwMode="auto">
          <a:xfrm>
            <a:off x="2763838" y="2227263"/>
            <a:ext cx="46688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36873" name="Group 39"/>
          <p:cNvGrpSpPr>
            <a:grpSpLocks/>
          </p:cNvGrpSpPr>
          <p:nvPr/>
        </p:nvGrpSpPr>
        <p:grpSpPr bwMode="auto">
          <a:xfrm>
            <a:off x="4814888" y="2911475"/>
            <a:ext cx="2527300" cy="696913"/>
            <a:chOff x="0" y="0"/>
            <a:chExt cx="2264" cy="624"/>
          </a:xfrm>
        </p:grpSpPr>
        <p:sp>
          <p:nvSpPr>
            <p:cNvPr id="36906" name="Rectangle 37"/>
            <p:cNvSpPr>
              <a:spLocks/>
            </p:cNvSpPr>
            <p:nvPr/>
          </p:nvSpPr>
          <p:spPr bwMode="auto">
            <a:xfrm>
              <a:off x="32" y="32"/>
              <a:ext cx="2199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6907" name="Picture 3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6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4" name="Group 24"/>
          <p:cNvGrpSpPr>
            <a:grpSpLocks/>
          </p:cNvGrpSpPr>
          <p:nvPr/>
        </p:nvGrpSpPr>
        <p:grpSpPr bwMode="auto">
          <a:xfrm>
            <a:off x="4859338" y="1636713"/>
            <a:ext cx="2446337" cy="606425"/>
            <a:chOff x="0" y="0"/>
            <a:chExt cx="2192" cy="544"/>
          </a:xfrm>
        </p:grpSpPr>
        <p:sp>
          <p:nvSpPr>
            <p:cNvPr id="36904" name="Rectangle 22"/>
            <p:cNvSpPr>
              <a:spLocks/>
            </p:cNvSpPr>
            <p:nvPr/>
          </p:nvSpPr>
          <p:spPr bwMode="auto">
            <a:xfrm>
              <a:off x="32" y="31"/>
              <a:ext cx="2127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6905" name="Picture 2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192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6" name="Rectangle 32"/>
          <p:cNvSpPr>
            <a:spLocks/>
          </p:cNvSpPr>
          <p:nvPr/>
        </p:nvSpPr>
        <p:spPr bwMode="auto">
          <a:xfrm>
            <a:off x="2901950" y="1738313"/>
            <a:ext cx="14097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830431" algn="l"/>
              </a:tabLst>
              <a:defRPr/>
            </a:pPr>
            <a:r>
              <a:rPr lang="en-US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Property URI</a:t>
            </a:r>
          </a:p>
        </p:txBody>
      </p:sp>
      <p:sp>
        <p:nvSpPr>
          <p:cNvPr id="36876" name="Rectangle 35"/>
          <p:cNvSpPr>
            <a:spLocks/>
          </p:cNvSpPr>
          <p:nvPr/>
        </p:nvSpPr>
        <p:spPr bwMode="auto">
          <a:xfrm>
            <a:off x="5056188" y="1738313"/>
            <a:ext cx="10985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solidFill>
                  <a:srgbClr val="BFBFBF"/>
                </a:solidFill>
                <a:latin typeface="Calibri" pitchFamily="34" charset="0"/>
                <a:ea typeface="ＭＳ Ｐゴシック"/>
                <a:cs typeface="ＭＳ Ｐゴシック"/>
              </a:rPr>
              <a:t>Value URI</a:t>
            </a:r>
          </a:p>
        </p:txBody>
      </p:sp>
      <p:sp>
        <p:nvSpPr>
          <p:cNvPr id="36877" name="Rectangle 52"/>
          <p:cNvSpPr>
            <a:spLocks/>
          </p:cNvSpPr>
          <p:nvPr/>
        </p:nvSpPr>
        <p:spPr bwMode="auto">
          <a:xfrm>
            <a:off x="6638925" y="2389188"/>
            <a:ext cx="568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BFBFBF"/>
                </a:solidFill>
                <a:latin typeface="Calibri" pitchFamily="34" charset="0"/>
                <a:ea typeface="ＭＳ Ｐゴシック"/>
                <a:cs typeface="ＭＳ Ｐゴシック"/>
              </a:rPr>
              <a:t>Lang</a:t>
            </a:r>
          </a:p>
        </p:txBody>
      </p:sp>
      <p:sp>
        <p:nvSpPr>
          <p:cNvPr id="36878" name="Rectangle 36"/>
          <p:cNvSpPr>
            <a:spLocks/>
          </p:cNvSpPr>
          <p:nvPr/>
        </p:nvSpPr>
        <p:spPr bwMode="auto">
          <a:xfrm>
            <a:off x="5056188" y="3028950"/>
            <a:ext cx="21796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solidFill>
                  <a:srgbClr val="BFBFBF"/>
                </a:solidFill>
                <a:latin typeface="Calibri" pitchFamily="34" charset="0"/>
                <a:ea typeface="ＭＳ Ｐゴシック"/>
                <a:cs typeface="ＭＳ Ｐゴシック"/>
              </a:rPr>
              <a:t>Vocabulary Encoding Scheme URI</a:t>
            </a:r>
          </a:p>
        </p:txBody>
      </p:sp>
      <p:sp>
        <p:nvSpPr>
          <p:cNvPr id="36879" name="Rectangle 50"/>
          <p:cNvSpPr>
            <a:spLocks/>
          </p:cNvSpPr>
          <p:nvPr/>
        </p:nvSpPr>
        <p:spPr bwMode="auto">
          <a:xfrm>
            <a:off x="287338" y="279400"/>
            <a:ext cx="23415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 b="1">
                <a:latin typeface="Calibri" pitchFamily="34" charset="0"/>
                <a:ea typeface="ＭＳ Ｐゴシック"/>
                <a:cs typeface="ＭＳ Ｐゴシック"/>
              </a:rPr>
              <a:t>Description Set</a:t>
            </a:r>
          </a:p>
        </p:txBody>
      </p:sp>
      <p:sp>
        <p:nvSpPr>
          <p:cNvPr id="36880" name="TextBox 1"/>
          <p:cNvSpPr txBox="1">
            <a:spLocks noChangeArrowheads="1"/>
          </p:cNvSpPr>
          <p:nvPr/>
        </p:nvSpPr>
        <p:spPr bwMode="auto">
          <a:xfrm>
            <a:off x="287338" y="5591175"/>
            <a:ext cx="8062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DCAM grouping constructs have no equivalent in RDF,</a:t>
            </a:r>
          </a:p>
          <a:p>
            <a:r>
              <a:rPr lang="en-US" sz="2800">
                <a:latin typeface="Calibri" pitchFamily="34" charset="0"/>
              </a:rPr>
              <a:t>but may soon with standardization of Named Graphs.</a:t>
            </a:r>
          </a:p>
        </p:txBody>
      </p:sp>
      <p:sp>
        <p:nvSpPr>
          <p:cNvPr id="36881" name="Rectangle 45"/>
          <p:cNvSpPr>
            <a:spLocks/>
          </p:cNvSpPr>
          <p:nvPr/>
        </p:nvSpPr>
        <p:spPr bwMode="auto">
          <a:xfrm>
            <a:off x="446088" y="742950"/>
            <a:ext cx="21828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Description</a:t>
            </a:r>
            <a:endParaRPr lang="en-US" b="1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6882" name="Rectangle 45"/>
          <p:cNvSpPr>
            <a:spLocks/>
          </p:cNvSpPr>
          <p:nvPr/>
        </p:nvSpPr>
        <p:spPr bwMode="auto">
          <a:xfrm>
            <a:off x="2628900" y="1241425"/>
            <a:ext cx="16827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Non-literal</a:t>
            </a:r>
          </a:p>
        </p:txBody>
      </p:sp>
      <p:sp>
        <p:nvSpPr>
          <p:cNvPr id="36883" name="Rectangle 45"/>
          <p:cNvSpPr>
            <a:spLocks/>
          </p:cNvSpPr>
          <p:nvPr/>
        </p:nvSpPr>
        <p:spPr bwMode="auto">
          <a:xfrm>
            <a:off x="2671763" y="3676650"/>
            <a:ext cx="12684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Literal</a:t>
            </a:r>
            <a:endParaRPr lang="en-US" sz="2000" b="1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36884" name="Group 27"/>
          <p:cNvGrpSpPr>
            <a:grpSpLocks/>
          </p:cNvGrpSpPr>
          <p:nvPr/>
        </p:nvGrpSpPr>
        <p:grpSpPr bwMode="auto">
          <a:xfrm>
            <a:off x="6492875" y="2243138"/>
            <a:ext cx="936625" cy="630237"/>
            <a:chOff x="-30" y="0"/>
            <a:chExt cx="839" cy="565"/>
          </a:xfrm>
        </p:grpSpPr>
        <p:sp>
          <p:nvSpPr>
            <p:cNvPr id="36902" name="Rectangle 25"/>
            <p:cNvSpPr>
              <a:spLocks/>
            </p:cNvSpPr>
            <p:nvPr/>
          </p:nvSpPr>
          <p:spPr bwMode="auto">
            <a:xfrm>
              <a:off x="32" y="32"/>
              <a:ext cx="777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6903" name="Picture 2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30" y="0"/>
              <a:ext cx="760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5" name="Group 30"/>
          <p:cNvGrpSpPr>
            <a:grpSpLocks/>
          </p:cNvGrpSpPr>
          <p:nvPr/>
        </p:nvGrpSpPr>
        <p:grpSpPr bwMode="auto">
          <a:xfrm>
            <a:off x="4859338" y="2243138"/>
            <a:ext cx="1635125" cy="652462"/>
            <a:chOff x="0" y="0"/>
            <a:chExt cx="1464" cy="584"/>
          </a:xfrm>
        </p:grpSpPr>
        <p:sp>
          <p:nvSpPr>
            <p:cNvPr id="36900" name="Rectangle 28"/>
            <p:cNvSpPr>
              <a:spLocks/>
            </p:cNvSpPr>
            <p:nvPr/>
          </p:nvSpPr>
          <p:spPr bwMode="auto">
            <a:xfrm>
              <a:off x="32" y="32"/>
              <a:ext cx="139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6901" name="Picture 2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46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86" name="Rectangle 44"/>
          <p:cNvSpPr>
            <a:spLocks/>
          </p:cNvSpPr>
          <p:nvPr/>
        </p:nvSpPr>
        <p:spPr bwMode="auto">
          <a:xfrm>
            <a:off x="5054600" y="2351088"/>
            <a:ext cx="13192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solidFill>
                  <a:srgbClr val="BFBFBF"/>
                </a:solidFill>
                <a:latin typeface="Calibri" pitchFamily="34" charset="0"/>
                <a:ea typeface="ＭＳ Ｐゴシック"/>
                <a:cs typeface="ＭＳ Ｐゴシック"/>
              </a:rPr>
              <a:t>Value String</a:t>
            </a:r>
          </a:p>
        </p:txBody>
      </p:sp>
      <p:sp>
        <p:nvSpPr>
          <p:cNvPr id="36887" name="Rectangle 52"/>
          <p:cNvSpPr>
            <a:spLocks/>
          </p:cNvSpPr>
          <p:nvPr/>
        </p:nvSpPr>
        <p:spPr bwMode="auto">
          <a:xfrm>
            <a:off x="6642100" y="4387850"/>
            <a:ext cx="5683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solidFill>
                  <a:srgbClr val="BFBFBF"/>
                </a:solidFill>
                <a:latin typeface="Calibri" pitchFamily="34" charset="0"/>
                <a:ea typeface="ＭＳ Ｐゴシック"/>
                <a:cs typeface="ＭＳ Ｐゴシック"/>
              </a:rPr>
              <a:t>Lang</a:t>
            </a:r>
          </a:p>
        </p:txBody>
      </p:sp>
      <p:grpSp>
        <p:nvGrpSpPr>
          <p:cNvPr id="36888" name="Group 27"/>
          <p:cNvGrpSpPr>
            <a:grpSpLocks/>
          </p:cNvGrpSpPr>
          <p:nvPr/>
        </p:nvGrpSpPr>
        <p:grpSpPr bwMode="auto">
          <a:xfrm>
            <a:off x="6496050" y="4241800"/>
            <a:ext cx="936625" cy="631825"/>
            <a:chOff x="-30" y="0"/>
            <a:chExt cx="839" cy="565"/>
          </a:xfrm>
        </p:grpSpPr>
        <p:sp>
          <p:nvSpPr>
            <p:cNvPr id="36898" name="Rectangle 25"/>
            <p:cNvSpPr>
              <a:spLocks/>
            </p:cNvSpPr>
            <p:nvPr/>
          </p:nvSpPr>
          <p:spPr bwMode="auto">
            <a:xfrm>
              <a:off x="32" y="32"/>
              <a:ext cx="777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6899" name="Picture 2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30" y="0"/>
              <a:ext cx="760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9" name="Group 30"/>
          <p:cNvGrpSpPr>
            <a:grpSpLocks/>
          </p:cNvGrpSpPr>
          <p:nvPr/>
        </p:nvGrpSpPr>
        <p:grpSpPr bwMode="auto">
          <a:xfrm>
            <a:off x="4862513" y="4241800"/>
            <a:ext cx="1635125" cy="652463"/>
            <a:chOff x="0" y="0"/>
            <a:chExt cx="1464" cy="584"/>
          </a:xfrm>
        </p:grpSpPr>
        <p:sp>
          <p:nvSpPr>
            <p:cNvPr id="36896" name="Rectangle 28"/>
            <p:cNvSpPr>
              <a:spLocks/>
            </p:cNvSpPr>
            <p:nvPr/>
          </p:nvSpPr>
          <p:spPr bwMode="auto">
            <a:xfrm>
              <a:off x="32" y="32"/>
              <a:ext cx="139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36897" name="Picture 2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46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90" name="Rectangle 44"/>
          <p:cNvSpPr>
            <a:spLocks/>
          </p:cNvSpPr>
          <p:nvPr/>
        </p:nvSpPr>
        <p:spPr bwMode="auto">
          <a:xfrm>
            <a:off x="5057775" y="4351338"/>
            <a:ext cx="13192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830263" algn="l"/>
              </a:tabLst>
            </a:pPr>
            <a:r>
              <a:rPr lang="en-US">
                <a:solidFill>
                  <a:srgbClr val="BFBFBF"/>
                </a:solidFill>
                <a:latin typeface="Calibri" pitchFamily="34" charset="0"/>
                <a:ea typeface="ＭＳ Ｐゴシック"/>
                <a:cs typeface="ＭＳ Ｐゴシック"/>
              </a:rPr>
              <a:t>Value String</a:t>
            </a:r>
          </a:p>
        </p:txBody>
      </p:sp>
      <p:pic>
        <p:nvPicPr>
          <p:cNvPr id="36891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2754313" y="204788"/>
            <a:ext cx="977900" cy="485775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Left Arrow 73"/>
          <p:cNvSpPr/>
          <p:nvPr/>
        </p:nvSpPr>
        <p:spPr>
          <a:xfrm>
            <a:off x="2182813" y="757238"/>
            <a:ext cx="979487" cy="484187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4079875" y="1193800"/>
            <a:ext cx="977900" cy="484188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Left Arrow 75"/>
          <p:cNvSpPr/>
          <p:nvPr/>
        </p:nvSpPr>
        <p:spPr>
          <a:xfrm>
            <a:off x="3709988" y="3641725"/>
            <a:ext cx="979487" cy="484188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446088" y="847725"/>
            <a:ext cx="87979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&lt;?xml version="1.0" encoding="UTF-8" ?&gt;</a:t>
            </a:r>
          </a:p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&lt;rdf:RDF xmlns:rdf="http://www.w3.org/1999/02/22-rdf-syntax-ns#"</a:t>
            </a:r>
          </a:p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        xmlns:dcterms="http://purl.org/dc/terms/"</a:t>
            </a:r>
          </a:p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        xmlns:foaf="http://xmlns.com/foaf/0.1/" &gt;</a:t>
            </a:r>
          </a:p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  &lt;rdf:Description rdf:about="</a:t>
            </a:r>
            <a:r>
              <a:rPr lang="en-US" sz="1000">
                <a:solidFill>
                  <a:srgbClr val="0000FF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http://agris.fao.org/resource/CH2001000179</a:t>
            </a:r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"&gt;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&lt;</a:t>
            </a:r>
            <a:r>
              <a:rPr lang="en-US" sz="1000">
                <a:solidFill>
                  <a:srgbClr val="FF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dcterms:titl</a:t>
            </a:r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e&gt;Heuschrecken brauchen ökologische Ausgleichsflächen&lt;/dcterms:title&gt;</a:t>
            </a:r>
          </a:p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    &lt;</a:t>
            </a:r>
            <a:r>
              <a:rPr lang="en-US" sz="1000">
                <a:solidFill>
                  <a:srgbClr val="FF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dcterms:subject</a:t>
            </a:r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 rdf:resource="</a:t>
            </a:r>
            <a:r>
              <a:rPr lang="en-US" sz="1000">
                <a:solidFill>
                  <a:srgbClr val="0000FF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http://aims.fao.org/aos/agrovoc/c_4416</a:t>
            </a:r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" /&gt;</a:t>
            </a:r>
          </a:p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    &lt;</a:t>
            </a:r>
            <a:r>
              <a:rPr lang="en-US" sz="1000">
                <a:solidFill>
                  <a:srgbClr val="FF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dcterms:creator</a:t>
            </a:r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 rdf:nodeID="PB" /&gt;</a:t>
            </a:r>
          </a:p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  &lt;/rdf:Description&gt;</a:t>
            </a:r>
          </a:p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  &lt;rdf:Description rdf:nodeID="PB"&gt;</a:t>
            </a:r>
          </a:p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    &lt;</a:t>
            </a:r>
            <a:r>
              <a:rPr lang="en-US" sz="1000">
                <a:solidFill>
                  <a:srgbClr val="FF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foaf:name</a:t>
            </a:r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&gt;</a:t>
            </a:r>
            <a:r>
              <a:rPr lang="en-US" sz="1000">
                <a:solidFill>
                  <a:srgbClr val="008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Peter, B.</a:t>
            </a:r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&lt;/my:name&gt;</a:t>
            </a:r>
          </a:p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  &lt;/rdf:Description&gt;</a:t>
            </a:r>
          </a:p>
          <a:p>
            <a:r>
              <a:rPr lang="en-US" sz="1000">
                <a:solidFill>
                  <a:srgbClr val="00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&lt;/rdf:RDF&gt;</a:t>
            </a:r>
          </a:p>
          <a:p>
            <a:endParaRPr lang="en-US" sz="1000">
              <a:latin typeface="Courier"/>
              <a:ea typeface="ＭＳ Ｐゴシック"/>
              <a:cs typeface="ＭＳ Ｐゴシック"/>
              <a:sym typeface="Courier"/>
            </a:endParaRPr>
          </a:p>
          <a:p>
            <a:endParaRPr lang="en-US" sz="1000">
              <a:latin typeface="Courier"/>
              <a:ea typeface="ＭＳ Ｐゴシック"/>
              <a:cs typeface="ＭＳ Ｐゴシック"/>
              <a:sym typeface="Courier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/>
          </p:cNvSpPr>
          <p:nvPr/>
        </p:nvSpPr>
        <p:spPr bwMode="auto">
          <a:xfrm>
            <a:off x="5980113" y="2159000"/>
            <a:ext cx="1252537" cy="4191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 Value URI</a:t>
            </a: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284163" y="327025"/>
            <a:ext cx="1597025" cy="4191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 Property URI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2738438" y="2954338"/>
            <a:ext cx="1498600" cy="42068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 Value String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3476625" y="331788"/>
            <a:ext cx="3003550" cy="4191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 Described Resource URI</a:t>
            </a:r>
          </a:p>
        </p:txBody>
      </p:sp>
      <p:graphicFrame>
        <p:nvGraphicFramePr>
          <p:cNvPr id="40967" name="Group 7"/>
          <p:cNvGraphicFramePr>
            <a:graphicFrameLocks noGrp="1"/>
          </p:cNvGraphicFramePr>
          <p:nvPr/>
        </p:nvGraphicFramePr>
        <p:xfrm>
          <a:off x="800100" y="4751388"/>
          <a:ext cx="7507288" cy="1874837"/>
        </p:xfrm>
        <a:graphic>
          <a:graphicData uri="http://schemas.openxmlformats.org/drawingml/2006/table">
            <a:tbl>
              <a:tblPr/>
              <a:tblGrid>
                <a:gridCol w="2502545"/>
                <a:gridCol w="2502545"/>
                <a:gridCol w="2502545"/>
              </a:tblGrid>
              <a:tr h="375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Subject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627C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Predicate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627C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Object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627C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agris:CD2001000179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dct:subject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agrovoc:c_4416k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agris:CD2001000179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dct:title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"Heuschrecken..."@de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agris:CD2001000179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dct:creator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:PB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:PBS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foaf:name 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"Peter, B." 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7921" name="Line 61"/>
          <p:cNvSpPr>
            <a:spLocks noChangeShapeType="1"/>
          </p:cNvSpPr>
          <p:nvPr/>
        </p:nvSpPr>
        <p:spPr bwMode="auto">
          <a:xfrm>
            <a:off x="4929188" y="1976438"/>
            <a:ext cx="1047750" cy="428625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7922" name="Line 62"/>
          <p:cNvSpPr>
            <a:spLocks noChangeShapeType="1"/>
          </p:cNvSpPr>
          <p:nvPr/>
        </p:nvSpPr>
        <p:spPr bwMode="auto">
          <a:xfrm>
            <a:off x="2344738" y="1797050"/>
            <a:ext cx="547687" cy="114300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7923" name="Line 63"/>
          <p:cNvSpPr>
            <a:spLocks noChangeShapeType="1"/>
          </p:cNvSpPr>
          <p:nvPr/>
        </p:nvSpPr>
        <p:spPr bwMode="auto">
          <a:xfrm>
            <a:off x="2047875" y="2571750"/>
            <a:ext cx="703263" cy="51435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7924" name="Line 67"/>
          <p:cNvSpPr>
            <a:spLocks noChangeShapeType="1"/>
          </p:cNvSpPr>
          <p:nvPr/>
        </p:nvSpPr>
        <p:spPr bwMode="auto">
          <a:xfrm rot="10800000">
            <a:off x="1392238" y="762000"/>
            <a:ext cx="322262" cy="92868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7925" name="Line 68"/>
          <p:cNvSpPr>
            <a:spLocks noChangeShapeType="1"/>
          </p:cNvSpPr>
          <p:nvPr/>
        </p:nvSpPr>
        <p:spPr bwMode="auto">
          <a:xfrm rot="10800000">
            <a:off x="990600" y="758825"/>
            <a:ext cx="417513" cy="1273175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7926" name="Line 69"/>
          <p:cNvSpPr>
            <a:spLocks noChangeShapeType="1"/>
          </p:cNvSpPr>
          <p:nvPr/>
        </p:nvSpPr>
        <p:spPr bwMode="auto">
          <a:xfrm rot="10800000">
            <a:off x="1216025" y="749300"/>
            <a:ext cx="417513" cy="113188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7927" name="Line 70"/>
          <p:cNvSpPr>
            <a:spLocks noChangeShapeType="1"/>
          </p:cNvSpPr>
          <p:nvPr/>
        </p:nvSpPr>
        <p:spPr bwMode="auto">
          <a:xfrm rot="10800000">
            <a:off x="857250" y="738188"/>
            <a:ext cx="404813" cy="1738312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7928" name="Line 71"/>
          <p:cNvSpPr>
            <a:spLocks noChangeShapeType="1"/>
          </p:cNvSpPr>
          <p:nvPr/>
        </p:nvSpPr>
        <p:spPr bwMode="auto">
          <a:xfrm rot="10800000" flipH="1">
            <a:off x="4667250" y="762000"/>
            <a:ext cx="369888" cy="76200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1901825" y="3732213"/>
            <a:ext cx="3565525" cy="1038225"/>
            <a:chOff x="0" y="0"/>
            <a:chExt cx="3193" cy="930"/>
          </a:xfrm>
        </p:grpSpPr>
        <p:sp>
          <p:nvSpPr>
            <p:cNvPr id="37931" name="Rectangle 72"/>
            <p:cNvSpPr>
              <a:spLocks/>
            </p:cNvSpPr>
            <p:nvPr/>
          </p:nvSpPr>
          <p:spPr bwMode="auto">
            <a:xfrm>
              <a:off x="942" y="137"/>
              <a:ext cx="2251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 b="1">
                  <a:solidFill>
                    <a:srgbClr val="0000FF"/>
                  </a:solidFill>
                  <a:latin typeface="Helvetica" pitchFamily="34" charset="0"/>
                  <a:ea typeface="ＭＳ Ｐゴシック"/>
                  <a:cs typeface="ＭＳ Ｐゴシック"/>
                  <a:sym typeface="Helvetica" pitchFamily="34" charset="0"/>
                </a:rPr>
                <a:t>Expressed as triples</a:t>
              </a:r>
            </a:p>
          </p:txBody>
        </p:sp>
        <p:sp>
          <p:nvSpPr>
            <p:cNvPr id="37932" name="AutoShape 73"/>
            <p:cNvSpPr>
              <a:spLocks/>
            </p:cNvSpPr>
            <p:nvPr/>
          </p:nvSpPr>
          <p:spPr bwMode="auto">
            <a:xfrm rot="5400000">
              <a:off x="-13" y="13"/>
              <a:ext cx="928" cy="901"/>
            </a:xfrm>
            <a:prstGeom prst="rightArrow">
              <a:avLst>
                <a:gd name="adj1" fmla="val 45519"/>
                <a:gd name="adj2" fmla="val 67630"/>
              </a:avLst>
            </a:prstGeom>
            <a:solidFill>
              <a:srgbClr val="D4550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</p:grpSp>
      <p:sp>
        <p:nvSpPr>
          <p:cNvPr id="37930" name="TextBox 1"/>
          <p:cNvSpPr txBox="1">
            <a:spLocks noChangeArrowheads="1"/>
          </p:cNvSpPr>
          <p:nvPr/>
        </p:nvSpPr>
        <p:spPr bwMode="auto">
          <a:xfrm>
            <a:off x="5546725" y="2681288"/>
            <a:ext cx="37258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Abstract Model </a:t>
            </a:r>
          </a:p>
          <a:p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components embedded </a:t>
            </a:r>
          </a:p>
          <a:p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in application syntaxes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231775" y="917575"/>
            <a:ext cx="868045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&lt;?xml version="1.0" encoding="UTF-8" ?&gt;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&lt;dcds:descriptionSet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xmlns:dcds="http://purl.org/dc/xmlns/2008/09/01/dc-ds-xml/"&gt;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&lt;dcds:description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dcds:resourceURI="</a:t>
            </a:r>
            <a:r>
              <a:rPr lang="en-US" sz="1000">
                <a:solidFill>
                  <a:srgbClr val="0000FF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http://agris.fao.org/resource/CH2001000179</a:t>
            </a:r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"&gt;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&lt;dcds:statement dcds:propertyURI="</a:t>
            </a:r>
            <a:r>
              <a:rPr lang="en-US" sz="1000">
                <a:solidFill>
                  <a:srgbClr val="FF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http://purl.org/dc/terms/title</a:t>
            </a:r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"&gt;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  &lt;dcds:literalValueString&gt;</a:t>
            </a:r>
            <a:r>
              <a:rPr lang="en-US" sz="1000">
                <a:solidFill>
                  <a:srgbClr val="008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Heuschrecken brauchen ökologische Ausgleichsflächen</a:t>
            </a:r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&lt;/dcds:literalValueString&gt;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&lt;/dcds:statement&gt;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&lt;dcds:statement dcds:propertyURI="</a:t>
            </a:r>
            <a:r>
              <a:rPr lang="en-US" sz="1000">
                <a:solidFill>
                  <a:srgbClr val="FF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http://purl.org/dc/terms/subject</a:t>
            </a:r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"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   dcds:valueURI="</a:t>
            </a:r>
            <a:r>
              <a:rPr lang="en-US" sz="1000">
                <a:solidFill>
                  <a:srgbClr val="0000FF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http://aims.fao.org/aos/agrovoc/c_4416</a:t>
            </a:r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"&gt;  &lt;!-- value URI --&gt;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&lt;!-- Reference to value using local identifier --&gt;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&lt;dcds:statement dcds:propertyURI="</a:t>
            </a:r>
            <a:r>
              <a:rPr lang="en-US" sz="1000">
                <a:solidFill>
                  <a:srgbClr val="FF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http://purl.org/dc/terms/creator</a:t>
            </a:r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” 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                dcds:valueRef="PB" /&gt;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&lt;/dcds:description&gt;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&lt;!-- Description of value using local identifier --&gt;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&lt;dcds:description dcds:resourceId="PB"&gt;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&lt;dcds:statement dcds:propertyURI="</a:t>
            </a:r>
            <a:r>
              <a:rPr lang="en-US" sz="1000">
                <a:solidFill>
                  <a:srgbClr val="FF0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http://xmlns.com/foaf/0.1/name</a:t>
            </a:r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"&gt;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  &lt;dcds:literalValueString&gt;</a:t>
            </a:r>
            <a:r>
              <a:rPr lang="en-US" sz="1000">
                <a:solidFill>
                  <a:srgbClr val="008000"/>
                </a:solidFill>
                <a:latin typeface="Courier"/>
                <a:ea typeface="ＭＳ Ｐゴシック"/>
                <a:cs typeface="ＭＳ Ｐゴシック"/>
                <a:sym typeface="Courier"/>
              </a:rPr>
              <a:t>Peter, B.</a:t>
            </a:r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&lt;/dcds:literalValueString&gt;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  &lt;/dcds:statement&gt;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  &lt;/dcds:description&gt;</a:t>
            </a:r>
          </a:p>
          <a:p>
            <a:r>
              <a:rPr lang="en-US" sz="1000">
                <a:latin typeface="Courier"/>
                <a:ea typeface="ＭＳ Ｐゴシック"/>
                <a:cs typeface="ＭＳ Ｐゴシック"/>
                <a:sym typeface="Courier"/>
              </a:rPr>
              <a:t>&lt;/dcds:descriptionSet&gt;</a:t>
            </a:r>
          </a:p>
          <a:p>
            <a:endParaRPr lang="en-US" sz="1000">
              <a:latin typeface="Courier"/>
              <a:ea typeface="ＭＳ Ｐゴシック"/>
              <a:cs typeface="ＭＳ Ｐゴシック"/>
              <a:sym typeface="Courier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/>
          </p:cNvSpPr>
          <p:nvPr/>
        </p:nvSpPr>
        <p:spPr bwMode="auto">
          <a:xfrm>
            <a:off x="3394075" y="234950"/>
            <a:ext cx="3005138" cy="42068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 Described Resource URI</a:t>
            </a: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6835775" y="2565400"/>
            <a:ext cx="1254125" cy="4191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 Value URI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6273800" y="3219450"/>
            <a:ext cx="1497013" cy="4191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 Value String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273050" y="333375"/>
            <a:ext cx="1597025" cy="4191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 Property URI</a:t>
            </a:r>
          </a:p>
        </p:txBody>
      </p:sp>
      <p:graphicFrame>
        <p:nvGraphicFramePr>
          <p:cNvPr id="41991" name="Group 7"/>
          <p:cNvGraphicFramePr>
            <a:graphicFrameLocks noGrp="1"/>
          </p:cNvGraphicFramePr>
          <p:nvPr/>
        </p:nvGraphicFramePr>
        <p:xfrm>
          <a:off x="800100" y="4795838"/>
          <a:ext cx="7507288" cy="1874837"/>
        </p:xfrm>
        <a:graphic>
          <a:graphicData uri="http://schemas.openxmlformats.org/drawingml/2006/table">
            <a:tbl>
              <a:tblPr/>
              <a:tblGrid>
                <a:gridCol w="2502545"/>
                <a:gridCol w="2502545"/>
                <a:gridCol w="2502545"/>
              </a:tblGrid>
              <a:tr h="375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Subject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627C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Predicate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627C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Object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627C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agris:CD2001000179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dct:subject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agrovoc:c_4416k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agris:CD2001000179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dct:title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"Heuschrecken..."@de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agris:CD2001000179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dct:creator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:PB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:PBS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foaf:name 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811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ヒラギノ角ゴ ProN W3" charset="0"/>
                          <a:cs typeface="ヒラギノ角ゴ ProN W3" charset="0"/>
                          <a:sym typeface="Helvetica Light" charset="0"/>
                        </a:rPr>
                        <a:t>"Peter, B." 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8945" name="Line 61"/>
          <p:cNvSpPr>
            <a:spLocks noChangeShapeType="1"/>
          </p:cNvSpPr>
          <p:nvPr/>
        </p:nvSpPr>
        <p:spPr bwMode="auto">
          <a:xfrm rot="10800000">
            <a:off x="1630363" y="749300"/>
            <a:ext cx="2012950" cy="989013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8946" name="Line 62"/>
          <p:cNvSpPr>
            <a:spLocks noChangeShapeType="1"/>
          </p:cNvSpPr>
          <p:nvPr/>
        </p:nvSpPr>
        <p:spPr bwMode="auto">
          <a:xfrm rot="10800000">
            <a:off x="1404938" y="773113"/>
            <a:ext cx="2095500" cy="1406525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8947" name="Line 63"/>
          <p:cNvSpPr>
            <a:spLocks noChangeShapeType="1"/>
          </p:cNvSpPr>
          <p:nvPr/>
        </p:nvSpPr>
        <p:spPr bwMode="auto">
          <a:xfrm rot="10800000">
            <a:off x="1143000" y="749300"/>
            <a:ext cx="2297113" cy="1952625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8948" name="Line 64"/>
          <p:cNvSpPr>
            <a:spLocks noChangeShapeType="1"/>
          </p:cNvSpPr>
          <p:nvPr/>
        </p:nvSpPr>
        <p:spPr bwMode="auto">
          <a:xfrm rot="10800000">
            <a:off x="923925" y="757238"/>
            <a:ext cx="2278063" cy="2659062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8949" name="Line 65"/>
          <p:cNvSpPr>
            <a:spLocks noChangeShapeType="1"/>
          </p:cNvSpPr>
          <p:nvPr/>
        </p:nvSpPr>
        <p:spPr bwMode="auto">
          <a:xfrm rot="10800000" flipH="1">
            <a:off x="4154488" y="679450"/>
            <a:ext cx="512762" cy="90328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8950" name="Line 66"/>
          <p:cNvSpPr>
            <a:spLocks noChangeShapeType="1"/>
          </p:cNvSpPr>
          <p:nvPr/>
        </p:nvSpPr>
        <p:spPr bwMode="auto">
          <a:xfrm>
            <a:off x="4845050" y="2439988"/>
            <a:ext cx="1989138" cy="214312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8951" name="Line 67"/>
          <p:cNvSpPr>
            <a:spLocks noChangeShapeType="1"/>
          </p:cNvSpPr>
          <p:nvPr/>
        </p:nvSpPr>
        <p:spPr bwMode="auto">
          <a:xfrm>
            <a:off x="3721100" y="2051050"/>
            <a:ext cx="2566988" cy="1363663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8952" name="Line 68"/>
          <p:cNvSpPr>
            <a:spLocks noChangeShapeType="1"/>
          </p:cNvSpPr>
          <p:nvPr/>
        </p:nvSpPr>
        <p:spPr bwMode="auto">
          <a:xfrm flipV="1">
            <a:off x="3227388" y="3565525"/>
            <a:ext cx="3035300" cy="73025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42055" name="Group 71"/>
          <p:cNvGrpSpPr>
            <a:grpSpLocks/>
          </p:cNvGrpSpPr>
          <p:nvPr/>
        </p:nvGrpSpPr>
        <p:grpSpPr bwMode="auto">
          <a:xfrm>
            <a:off x="1943100" y="3732213"/>
            <a:ext cx="3638550" cy="1036637"/>
            <a:chOff x="0" y="0"/>
            <a:chExt cx="3258" cy="929"/>
          </a:xfrm>
        </p:grpSpPr>
        <p:sp>
          <p:nvSpPr>
            <p:cNvPr id="38954" name="AutoShape 69"/>
            <p:cNvSpPr>
              <a:spLocks/>
            </p:cNvSpPr>
            <p:nvPr/>
          </p:nvSpPr>
          <p:spPr bwMode="auto">
            <a:xfrm rot="5400000">
              <a:off x="-14" y="14"/>
              <a:ext cx="929" cy="901"/>
            </a:xfrm>
            <a:prstGeom prst="rightArrow">
              <a:avLst>
                <a:gd name="adj1" fmla="val 45519"/>
                <a:gd name="adj2" fmla="val 67703"/>
              </a:avLst>
            </a:prstGeom>
            <a:solidFill>
              <a:srgbClr val="D4550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38955" name="Rectangle 70"/>
            <p:cNvSpPr>
              <a:spLocks/>
            </p:cNvSpPr>
            <p:nvPr/>
          </p:nvSpPr>
          <p:spPr bwMode="auto">
            <a:xfrm>
              <a:off x="1007" y="182"/>
              <a:ext cx="2251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 b="1">
                  <a:solidFill>
                    <a:srgbClr val="0000FF"/>
                  </a:solidFill>
                  <a:latin typeface="Helvetica" pitchFamily="34" charset="0"/>
                  <a:ea typeface="ＭＳ Ｐゴシック"/>
                  <a:cs typeface="ＭＳ Ｐゴシック"/>
                  <a:sym typeface="Helvetica" pitchFamily="34" charset="0"/>
                </a:rPr>
                <a:t>Expressed as triples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6122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solidFill>
                  <a:schemeClr val="accent3">
                    <a:lumMod val="75000"/>
                  </a:schemeClr>
                </a:solidFill>
              </a:rPr>
              <a:t>Templates</a:t>
            </a:r>
            <a:r>
              <a:rPr lang="en-US" sz="3600"/>
              <a:t> for Description Sets</a:t>
            </a:r>
            <a:br>
              <a:rPr lang="en-US" sz="3600"/>
            </a:br>
            <a:r>
              <a:rPr lang="en-US" sz="3600">
                <a:solidFill>
                  <a:srgbClr val="FF0000"/>
                </a:solidFill>
              </a:rPr>
              <a:t>Constraints</a:t>
            </a:r>
            <a:r>
              <a:rPr lang="en-US" sz="3600"/>
              <a:t> on Templates</a:t>
            </a:r>
          </a:p>
        </p:txBody>
      </p:sp>
      <p:sp>
        <p:nvSpPr>
          <p:cNvPr id="65538" name="Content Placeholder 4"/>
          <p:cNvSpPr>
            <a:spLocks noGrp="1"/>
          </p:cNvSpPr>
          <p:nvPr>
            <p:ph sz="half" idx="1"/>
          </p:nvPr>
        </p:nvSpPr>
        <p:spPr>
          <a:xfrm>
            <a:off x="169863" y="1600200"/>
            <a:ext cx="4432300" cy="4525963"/>
          </a:xfrm>
          <a:extLst>
            <a:ext uri="{909E8E84-426E-40dd-AFC4-6F175D3DCCD1}"/>
            <a:ext uri="{91240B29-F687-4f45-9708-019B960494DF}"/>
          </a:extLst>
        </p:spPr>
        <p:txBody>
          <a:bodyPr lIns="64291" tIns="32146" rIns="64291" bIns="32146"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 b="1">
                <a:solidFill>
                  <a:srgbClr val="008000"/>
                </a:solidFill>
                <a:latin typeface="Courier" charset="0"/>
                <a:ea typeface="ヒラギノ角ゴ ProN W3" charset="0"/>
                <a:cs typeface="Courier" charset="0"/>
              </a:rPr>
              <a:t>Description Set [template]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 b="1">
                <a:solidFill>
                  <a:srgbClr val="008000"/>
                </a:solidFill>
                <a:latin typeface="Courier" charset="0"/>
                <a:ea typeface="ヒラギノ角ゴ ProN W3" charset="0"/>
                <a:cs typeface="Courier" charset="0"/>
              </a:rPr>
              <a:t>    Description [template]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 b="1">
                <a:solidFill>
                  <a:srgbClr val="008000"/>
                </a:solidFill>
                <a:latin typeface="Courier" charset="0"/>
                <a:ea typeface="ヒラギノ角ゴ ProN W3" charset="0"/>
                <a:cs typeface="Courier" charset="0"/>
              </a:rPr>
              <a:t>        Statement [template]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 b="1">
                <a:solidFill>
                  <a:srgbClr val="FF0000"/>
                </a:solidFill>
                <a:latin typeface="Courier" charset="0"/>
                <a:ea typeface="ヒラギノ角ゴ ProN W3" charset="0"/>
                <a:cs typeface="Courier" charset="0"/>
              </a:rPr>
              <a:t>            </a:t>
            </a:r>
            <a:r>
              <a:rPr lang="en-US" sz="1050">
                <a:solidFill>
                  <a:srgbClr val="FF0000"/>
                </a:solidFill>
                <a:latin typeface="Courier" charset="0"/>
                <a:ea typeface="ヒラギノ角ゴ ProN W3" charset="0"/>
                <a:cs typeface="Courier" charset="0"/>
              </a:rPr>
              <a:t>Property  [constraint]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solidFill>
                  <a:srgbClr val="0000FF"/>
                </a:solidFill>
                <a:latin typeface="Courier" charset="0"/>
                <a:ea typeface="ヒラギノ角ゴ ProN W3" charset="0"/>
                <a:cs typeface="Courier" charset="0"/>
              </a:rPr>
              <a:t>                &lt;http://purl.org/dc/terms/subject&gt;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solidFill>
                  <a:srgbClr val="FF0000"/>
                </a:solidFill>
                <a:latin typeface="Courier" charset="0"/>
                <a:ea typeface="ヒラギノ角ゴ ProN W3" charset="0"/>
                <a:cs typeface="Courier" charset="0"/>
              </a:rPr>
              <a:t>            VocabularyEncodingSchemeURI [constraint]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solidFill>
                  <a:srgbClr val="0000FF"/>
                </a:solidFill>
                <a:latin typeface="Courier" charset="0"/>
                <a:ea typeface="ヒラギノ角ゴ ProN W3" charset="0"/>
                <a:cs typeface="Courier" charset="0"/>
              </a:rPr>
              <a:t>                &lt;http://aims.fao.org/aos/agrovoc&gt;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050" b="1">
              <a:latin typeface="Courier" charset="0"/>
              <a:ea typeface="ヒラギノ角ゴ ProN W3" charset="0"/>
              <a:cs typeface="Courier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 b="1">
                <a:solidFill>
                  <a:srgbClr val="008000"/>
                </a:solidFill>
                <a:latin typeface="Courier" charset="0"/>
                <a:ea typeface="ヒラギノ角ゴ ProN W3" charset="0"/>
                <a:cs typeface="Courier" charset="0"/>
              </a:rPr>
              <a:t>        Statement [template]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 b="1">
                <a:solidFill>
                  <a:srgbClr val="FF0000"/>
                </a:solidFill>
                <a:latin typeface="Courier" charset="0"/>
                <a:ea typeface="ヒラギノ角ゴ ProN W3" charset="0"/>
                <a:cs typeface="Courier" charset="0"/>
              </a:rPr>
              <a:t>            </a:t>
            </a:r>
            <a:r>
              <a:rPr lang="en-US" sz="1050">
                <a:solidFill>
                  <a:srgbClr val="FF0000"/>
                </a:solidFill>
                <a:latin typeface="Courier" charset="0"/>
                <a:ea typeface="ヒラギノ角ゴ ProN W3" charset="0"/>
                <a:cs typeface="Courier" charset="0"/>
              </a:rPr>
              <a:t>Property  [constraint]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solidFill>
                  <a:srgbClr val="0000FF"/>
                </a:solidFill>
                <a:latin typeface="Courier" charset="0"/>
                <a:ea typeface="ヒラギノ角ゴ ProN W3" charset="0"/>
                <a:cs typeface="Courier" charset="0"/>
              </a:rPr>
              <a:t>                &lt;http://purl.org/dc/terms/title&gt;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solidFill>
                  <a:srgbClr val="FF0000"/>
                </a:solidFill>
                <a:latin typeface="Courier" charset="0"/>
                <a:ea typeface="ヒラギノ角ゴ ProN W3" charset="0"/>
                <a:cs typeface="Courier" charset="0"/>
              </a:rPr>
              <a:t>            MinOccurs [constraint]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latin typeface="Courier" charset="0"/>
                <a:ea typeface="ヒラギノ角ゴ ProN W3" charset="0"/>
                <a:cs typeface="Courier" charset="0"/>
              </a:rPr>
              <a:t>                1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solidFill>
                  <a:srgbClr val="FF0000"/>
                </a:solidFill>
                <a:latin typeface="Courier" charset="0"/>
                <a:ea typeface="ヒラギノ角ゴ ProN W3" charset="0"/>
                <a:cs typeface="Courier" charset="0"/>
              </a:rPr>
              <a:t>            MaxOccurs [constraint]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latin typeface="Courier" charset="0"/>
                <a:ea typeface="ヒラギノ角ゴ ProN W3" charset="0"/>
                <a:cs typeface="Courier" charset="0"/>
              </a:rPr>
              <a:t>                1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050" b="1">
              <a:latin typeface="Courier" charset="0"/>
              <a:ea typeface="ヒラギノ角ゴ ProN W3" charset="0"/>
              <a:cs typeface="Courier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 b="1">
                <a:solidFill>
                  <a:srgbClr val="008000"/>
                </a:solidFill>
                <a:latin typeface="Courier" charset="0"/>
                <a:ea typeface="ヒラギノ角ゴ ProN W3" charset="0"/>
                <a:cs typeface="Courier" charset="0"/>
              </a:rPr>
              <a:t>        Statement [template]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 b="1">
                <a:solidFill>
                  <a:srgbClr val="FF0000"/>
                </a:solidFill>
                <a:latin typeface="Courier" charset="0"/>
                <a:ea typeface="ヒラギノ角ゴ ProN W3" charset="0"/>
                <a:cs typeface="Courier" charset="0"/>
              </a:rPr>
              <a:t>            </a:t>
            </a:r>
            <a:r>
              <a:rPr lang="en-US" sz="1050">
                <a:solidFill>
                  <a:srgbClr val="FF0000"/>
                </a:solidFill>
                <a:latin typeface="Courier" charset="0"/>
                <a:ea typeface="ヒラギノ角ゴ ProN W3" charset="0"/>
                <a:cs typeface="Courier" charset="0"/>
              </a:rPr>
              <a:t>Property  [constraint]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solidFill>
                  <a:srgbClr val="0000FF"/>
                </a:solidFill>
                <a:latin typeface="Courier" charset="0"/>
                <a:ea typeface="ヒラギノ角ゴ ProN W3" charset="0"/>
                <a:cs typeface="Courier" charset="0"/>
              </a:rPr>
              <a:t>                &lt;http://purl.org/dc/terms/creator&gt;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050" b="1">
              <a:latin typeface="Courier" charset="0"/>
              <a:ea typeface="ヒラギノ角ゴ ProN W3" charset="0"/>
              <a:cs typeface="Courier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 b="1">
                <a:solidFill>
                  <a:srgbClr val="008000"/>
                </a:solidFill>
                <a:latin typeface="Courier" charset="0"/>
                <a:ea typeface="ヒラギノ角ゴ ProN W3" charset="0"/>
                <a:cs typeface="Courier" charset="0"/>
              </a:rPr>
              <a:t>    Description [template]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solidFill>
                  <a:srgbClr val="FF0000"/>
                </a:solidFill>
                <a:latin typeface="Courier" charset="0"/>
                <a:ea typeface="ヒラギノ角ゴ ProN W3" charset="0"/>
                <a:cs typeface="Courier" charset="0"/>
              </a:rPr>
              <a:t>        Resource Class [constraint]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solidFill>
                  <a:srgbClr val="0000FF"/>
                </a:solidFill>
                <a:latin typeface="Courier" charset="0"/>
                <a:ea typeface="ヒラギノ角ゴ ProN W3" charset="0"/>
                <a:cs typeface="Courier" charset="0"/>
              </a:rPr>
              <a:t>            &lt;http://xmlns.com/foaf/0.1/Person&gt;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 b="1">
                <a:solidFill>
                  <a:srgbClr val="008000"/>
                </a:solidFill>
                <a:latin typeface="Courier" charset="0"/>
                <a:ea typeface="ヒラギノ角ゴ ProN W3" charset="0"/>
                <a:cs typeface="Courier" charset="0"/>
              </a:rPr>
              <a:t>        Statement [template]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solidFill>
                  <a:srgbClr val="FF0000"/>
                </a:solidFill>
                <a:latin typeface="Courier" charset="0"/>
                <a:ea typeface="ヒラギノ角ゴ ProN W3" charset="0"/>
                <a:cs typeface="Courier" charset="0"/>
              </a:rPr>
              <a:t>            Property  [constraint]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050">
                <a:solidFill>
                  <a:srgbClr val="0000FF"/>
                </a:solidFill>
                <a:latin typeface="Courier" charset="0"/>
                <a:ea typeface="ヒラギノ角ゴ ProN W3" charset="0"/>
                <a:cs typeface="Courier" charset="0"/>
              </a:rPr>
              <a:t>                &lt;http://xmlns.com/foaf/0.1/name&gt;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00200"/>
            <a:ext cx="4541837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“Records using this </a:t>
            </a:r>
            <a:r>
              <a:rPr lang="en-US" b="1" i="1"/>
              <a:t>Description Set Profile</a:t>
            </a:r>
            <a:r>
              <a:rPr lang="en-US"/>
              <a:t>…”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describe a Resource,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with exactly one [DC] </a:t>
            </a:r>
            <a:r>
              <a:rPr lang="en-US" b="1"/>
              <a:t>Title</a:t>
            </a:r>
            <a:r>
              <a:rPr lang="en-US"/>
              <a:t>,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the [DC] </a:t>
            </a:r>
            <a:r>
              <a:rPr lang="en-US" b="1"/>
              <a:t>Subject</a:t>
            </a:r>
            <a:r>
              <a:rPr lang="en-US"/>
              <a:t> of which is taken from </a:t>
            </a:r>
            <a:r>
              <a:rPr lang="en-US" b="1"/>
              <a:t>AGROVOC</a:t>
            </a:r>
            <a:r>
              <a:rPr lang="en-US"/>
              <a:t>,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which has [DC] </a:t>
            </a:r>
            <a:r>
              <a:rPr lang="en-US" b="1"/>
              <a:t>Creators</a:t>
            </a:r>
            <a:r>
              <a:rPr lang="en-US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[DC] Creators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are members of the FOAF class “</a:t>
            </a:r>
            <a:r>
              <a:rPr lang="en-US" b="1"/>
              <a:t>Person</a:t>
            </a:r>
            <a:r>
              <a:rPr lang="en-US"/>
              <a:t>”, and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have [FOAF] </a:t>
            </a:r>
            <a:r>
              <a:rPr lang="en-US" b="1"/>
              <a:t>Names</a:t>
            </a:r>
            <a:r>
              <a:rPr lang="en-US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/>
          <a:lstStyle/>
          <a:p>
            <a:pPr eaLnBrk="1" hangingPunct="1"/>
            <a:r>
              <a:rPr lang="en-US" smtClean="0"/>
              <a:t>Expressing ISBD in RDF</a:t>
            </a:r>
          </a:p>
        </p:txBody>
      </p:sp>
      <p:sp>
        <p:nvSpPr>
          <p:cNvPr id="40962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397875" cy="4525963"/>
          </a:xfrm>
        </p:spPr>
        <p:txBody>
          <a:bodyPr/>
          <a:lstStyle/>
          <a:p>
            <a:pPr eaLnBrk="1" hangingPunct="1"/>
            <a:r>
              <a:rPr lang="en-US" smtClean="0"/>
              <a:t>Element set and vocabularies expressed in RDF</a:t>
            </a:r>
          </a:p>
          <a:p>
            <a:pPr eaLnBrk="1" hangingPunct="1"/>
            <a:r>
              <a:rPr lang="en-US" smtClean="0"/>
              <a:t>DCAM-based Application Profile in development</a:t>
            </a:r>
          </a:p>
          <a:p>
            <a:pPr lvl="1" eaLnBrk="1" hangingPunct="1"/>
            <a:r>
              <a:rPr lang="en-US" smtClean="0"/>
              <a:t>Models ISBD record</a:t>
            </a:r>
          </a:p>
          <a:p>
            <a:pPr lvl="1" eaLnBrk="1" hangingPunct="1"/>
            <a:r>
              <a:rPr lang="en-US" smtClean="0"/>
              <a:t>Uses (and constrains) ISBD properties</a:t>
            </a:r>
          </a:p>
          <a:p>
            <a:pPr lvl="2" eaLnBrk="1" hangingPunct="1"/>
            <a:r>
              <a:rPr lang="en-US" smtClean="0"/>
              <a:t>Are they Mandatory? Repeatable?</a:t>
            </a:r>
          </a:p>
          <a:p>
            <a:pPr lvl="1" eaLnBrk="1" hangingPunct="1"/>
            <a:r>
              <a:rPr lang="en-US" smtClean="0"/>
              <a:t>Specifies aggregated statements, with sub-elements and punctuation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/>
          <a:lstStyle/>
          <a:p>
            <a:pPr eaLnBrk="1" hangingPunct="1"/>
            <a:r>
              <a:rPr lang="en-US" smtClean="0"/>
              <a:t>Expressing ISBD in RDF</a:t>
            </a:r>
          </a:p>
        </p:txBody>
      </p:sp>
      <p:sp>
        <p:nvSpPr>
          <p:cNvPr id="4198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Intended uses</a:t>
            </a:r>
          </a:p>
          <a:p>
            <a:pPr lvl="1" eaLnBrk="1" hangingPunct="1"/>
            <a:r>
              <a:rPr lang="en-US" smtClean="0"/>
              <a:t>Parsing ISBD records into triples</a:t>
            </a:r>
          </a:p>
          <a:p>
            <a:pPr lvl="1" eaLnBrk="1" hangingPunct="1"/>
            <a:r>
              <a:rPr lang="en-US" smtClean="0"/>
              <a:t>Checking integrity of ISBD records by identifying missing elements or sequencing errors</a:t>
            </a:r>
          </a:p>
          <a:p>
            <a:pPr eaLnBrk="1" hangingPunct="1"/>
            <a:r>
              <a:rPr lang="en-US" smtClean="0"/>
              <a:t>ISBD properties available for other uses, e.g., in British National Bibliography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612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Description Set Profiles for ISBD</a:t>
            </a:r>
          </a:p>
        </p:txBody>
      </p:sp>
      <p:sp>
        <p:nvSpPr>
          <p:cNvPr id="66562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726113" cy="4525963"/>
          </a:xfrm>
          <a:extLst>
            <a:ext uri="{909E8E84-426E-40dd-AFC4-6F175D3DCCD1}"/>
            <a:ext uri="{91240B29-F687-4f45-9708-019B960494DF}"/>
          </a:extLst>
        </p:spPr>
        <p:txBody>
          <a:bodyPr lIns="64291" tIns="32146" rIns="64291" bIns="32146"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200" b="1">
                <a:latin typeface="Courier" charset="0"/>
                <a:ea typeface="ヒラギノ角ゴ ProN W3" charset="0"/>
                <a:cs typeface="Courier" charset="0"/>
              </a:rPr>
              <a:t>&lt;</a:t>
            </a: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!-- Area 0 is mandatory and non-repeatable--&gt;    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&lt;StatementTemplate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ID="hasContentFormAndMediaTypeArea"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minOccurs="1"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maxOccurs="1"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type="nonliteral"&gt;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&lt;Property&gt;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    </a:t>
            </a:r>
            <a:r>
              <a:rPr lang="en-US" sz="1300" b="1">
                <a:latin typeface="Courier" charset="0"/>
                <a:ea typeface="ヒラギノ角ゴ ProN W3" charset="0"/>
                <a:cs typeface="Courier" charset="0"/>
                <a:hlinkClick r:id="rId2"/>
              </a:rPr>
              <a:t>http://iflastandards.info/ns/isbd/elements/P1158</a:t>
            </a:r>
            <a:endParaRPr lang="en-US" sz="1300" b="1">
              <a:latin typeface="Courier" charset="0"/>
              <a:ea typeface="ヒラギノ角ゴ ProN W3" charset="0"/>
              <a:cs typeface="Courier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&lt;/Property&gt;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&lt;!-- Area 0 is an aggregated statement with SES --&gt;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&lt;NonLiteralConstraint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    descriptionTemplateRef=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    "DThasContentFormAndMediaTypeArea"&gt;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    &lt;ValueStringConstraint&gt;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        &lt;SyntaxEncodingScheme&gt;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        </a:t>
            </a:r>
            <a:r>
              <a:rPr lang="en-US" sz="1300" b="1">
                <a:latin typeface="Courier" charset="0"/>
                <a:ea typeface="ヒラギノ角ゴ ProN W3" charset="0"/>
                <a:cs typeface="Courier" charset="0"/>
                <a:hlinkClick r:id="rId3"/>
              </a:rPr>
              <a:t>http://iflastandards.info/ns/isbd/elements/C2003</a:t>
            </a: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        &lt;/SyntaxEncodingScheme&gt;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    &lt;/ValueStringConstraint&gt;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    &lt;/NonLiteralConstraint&gt;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300" b="1">
                <a:latin typeface="Courier" charset="0"/>
                <a:ea typeface="ヒラギノ角ゴ ProN W3" charset="0"/>
                <a:cs typeface="Courier" charset="0"/>
              </a:rPr>
              <a:t>&lt;/StatementTemplate&gt;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000">
              <a:latin typeface="Courier" charset="0"/>
              <a:ea typeface="ヒラギノ角ゴ ProN W3" charset="0"/>
              <a:cs typeface="Couri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26113" y="1600200"/>
            <a:ext cx="3417887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“Records using this Description Set Profile…”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have “Content Form and Media Type” area (“Area 0”),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which is mandatory and non-repeatable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“Area 0”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Aggregated statement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Follows specific Syntax Encoding Scheme (datatype)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Digital Public Library of  America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2011-11-21. First plenary for building a </a:t>
            </a:r>
            <a:r>
              <a:rPr lang="ja-JP" altLang="en-US" smtClean="0">
                <a:latin typeface="Arial" charset="0"/>
                <a:cs typeface="ＭＳ Ｐゴシック"/>
              </a:rPr>
              <a:t>“</a:t>
            </a:r>
            <a:r>
              <a:rPr lang="en-US" smtClean="0"/>
              <a:t>large-scale digital public library</a:t>
            </a:r>
            <a:r>
              <a:rPr lang="ja-JP" altLang="en-US" smtClean="0">
                <a:latin typeface="Arial" charset="0"/>
                <a:cs typeface="ＭＳ Ｐゴシック"/>
              </a:rPr>
              <a:t>”</a:t>
            </a:r>
            <a:endParaRPr lang="en-US" smtClean="0"/>
          </a:p>
          <a:p>
            <a:pPr lvl="1" eaLnBrk="1" hangingPunct="1"/>
            <a:r>
              <a:rPr lang="en-US" smtClean="0"/>
              <a:t>Make cultural and scientific record available to all</a:t>
            </a:r>
          </a:p>
          <a:p>
            <a:pPr lvl="1" eaLnBrk="1" hangingPunct="1"/>
            <a:r>
              <a:rPr lang="en-US" smtClean="0"/>
              <a:t>David Ferriero, US Archivist: </a:t>
            </a:r>
            <a:r>
              <a:rPr lang="ja-JP" altLang="en-US" smtClean="0">
                <a:latin typeface="Arial" charset="0"/>
                <a:cs typeface="ＭＳ Ｐゴシック"/>
              </a:rPr>
              <a:t>“</a:t>
            </a:r>
            <a:r>
              <a:rPr lang="en-US" smtClean="0"/>
              <a:t>that every object in the National Archives should be digitized and available worldwide</a:t>
            </a:r>
            <a:r>
              <a:rPr lang="ja-JP" altLang="en-US" smtClean="0">
                <a:latin typeface="Arial" charset="0"/>
                <a:cs typeface="ＭＳ Ｐゴシック"/>
              </a:rPr>
              <a:t>”</a:t>
            </a:r>
            <a:endParaRPr lang="en-US" altLang="ja-JP" smtClean="0">
              <a:latin typeface="Arial" charset="0"/>
              <a:cs typeface="ＭＳ Ｐゴシック"/>
            </a:endParaRPr>
          </a:p>
          <a:p>
            <a:pPr lvl="1" eaLnBrk="1" hangingPunct="1"/>
            <a:r>
              <a:rPr lang="en-US" smtClean="0"/>
              <a:t>Carl Malamud: </a:t>
            </a:r>
            <a:r>
              <a:rPr lang="ja-JP" altLang="en-US" smtClean="0">
                <a:latin typeface="Arial" charset="0"/>
                <a:cs typeface="ＭＳ Ｐゴシック"/>
              </a:rPr>
              <a:t>“</a:t>
            </a:r>
            <a:r>
              <a:rPr lang="en-US" smtClean="0"/>
              <a:t>If we can put a man on the moon, why can</a:t>
            </a:r>
            <a:r>
              <a:rPr lang="ja-JP" altLang="en-US" smtClean="0">
                <a:latin typeface="Arial" charset="0"/>
                <a:cs typeface="ＭＳ Ｐゴシック"/>
              </a:rPr>
              <a:t>’</a:t>
            </a:r>
            <a:r>
              <a:rPr lang="en-US" smtClean="0"/>
              <a:t>t we launch the Library of Congress into cyberspace?</a:t>
            </a:r>
            <a:r>
              <a:rPr lang="ja-JP" altLang="en-US" smtClean="0">
                <a:latin typeface="Arial" charset="0"/>
                <a:cs typeface="ＭＳ Ｐゴシック"/>
              </a:rPr>
              <a:t>”</a:t>
            </a:r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79412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Constraining the </a:t>
            </a:r>
            <a:r>
              <a:rPr lang="en-US" i="1"/>
              <a:t>Domain</a:t>
            </a:r>
            <a:r>
              <a:rPr lang="en-US"/>
              <a:t> </a:t>
            </a:r>
            <a:r>
              <a:rPr lang="en-US" i="1"/>
              <a:t>Model</a:t>
            </a:r>
            <a:r>
              <a:rPr lang="en-US"/>
              <a:t> versus</a:t>
            </a:r>
            <a:br>
              <a:rPr lang="en-US"/>
            </a:br>
            <a:r>
              <a:rPr lang="en-US"/>
              <a:t> Constraining the </a:t>
            </a:r>
            <a:r>
              <a:rPr lang="en-US" i="1"/>
              <a:t>Description</a:t>
            </a:r>
            <a:r>
              <a:rPr lang="en-US"/>
              <a:t> </a:t>
            </a:r>
            <a:r>
              <a:rPr lang="en-US" i="1"/>
              <a:t>Set</a:t>
            </a:r>
            <a:endParaRPr lang="en-US"/>
          </a:p>
        </p:txBody>
      </p:sp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174625" y="3738563"/>
            <a:ext cx="7902575" cy="1474787"/>
            <a:chOff x="0" y="0"/>
            <a:chExt cx="7080" cy="1320"/>
          </a:xfrm>
        </p:grpSpPr>
        <p:sp>
          <p:nvSpPr>
            <p:cNvPr id="45117" name="Rectangle 2"/>
            <p:cNvSpPr>
              <a:spLocks/>
            </p:cNvSpPr>
            <p:nvPr/>
          </p:nvSpPr>
          <p:spPr bwMode="auto">
            <a:xfrm>
              <a:off x="32" y="32"/>
              <a:ext cx="7009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45118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080" cy="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59" name="Group 7"/>
          <p:cNvGrpSpPr>
            <a:grpSpLocks/>
          </p:cNvGrpSpPr>
          <p:nvPr/>
        </p:nvGrpSpPr>
        <p:grpSpPr bwMode="auto">
          <a:xfrm>
            <a:off x="174625" y="5140325"/>
            <a:ext cx="7902575" cy="1463675"/>
            <a:chOff x="0" y="0"/>
            <a:chExt cx="7080" cy="1312"/>
          </a:xfrm>
        </p:grpSpPr>
        <p:sp>
          <p:nvSpPr>
            <p:cNvPr id="45115" name="Rectangle 5"/>
            <p:cNvSpPr>
              <a:spLocks/>
            </p:cNvSpPr>
            <p:nvPr/>
          </p:nvSpPr>
          <p:spPr bwMode="auto">
            <a:xfrm>
              <a:off x="32" y="32"/>
              <a:ext cx="7009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45116" name="Picture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7080" cy="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0" name="Group 10"/>
          <p:cNvGrpSpPr>
            <a:grpSpLocks/>
          </p:cNvGrpSpPr>
          <p:nvPr/>
        </p:nvGrpSpPr>
        <p:grpSpPr bwMode="auto">
          <a:xfrm>
            <a:off x="174625" y="1293813"/>
            <a:ext cx="7902575" cy="2554287"/>
            <a:chOff x="0" y="0"/>
            <a:chExt cx="7080" cy="2288"/>
          </a:xfrm>
        </p:grpSpPr>
        <p:sp>
          <p:nvSpPr>
            <p:cNvPr id="45113" name="Rectangle 8"/>
            <p:cNvSpPr>
              <a:spLocks/>
            </p:cNvSpPr>
            <p:nvPr/>
          </p:nvSpPr>
          <p:spPr bwMode="auto">
            <a:xfrm>
              <a:off x="32" y="32"/>
              <a:ext cx="7009" cy="22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45114" name="Picture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7080" cy="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1" name="Group 13"/>
          <p:cNvGrpSpPr>
            <a:grpSpLocks/>
          </p:cNvGrpSpPr>
          <p:nvPr/>
        </p:nvGrpSpPr>
        <p:grpSpPr bwMode="auto">
          <a:xfrm>
            <a:off x="471488" y="2927350"/>
            <a:ext cx="1554162" cy="714375"/>
            <a:chOff x="0" y="0"/>
            <a:chExt cx="1392" cy="640"/>
          </a:xfrm>
        </p:grpSpPr>
        <p:sp>
          <p:nvSpPr>
            <p:cNvPr id="45111" name="Rectangle 11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2CC1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Functional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Requirements</a:t>
              </a:r>
            </a:p>
          </p:txBody>
        </p:sp>
        <p:pic>
          <p:nvPicPr>
            <p:cNvPr id="45112" name="Picture 1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2" name="Group 16"/>
          <p:cNvGrpSpPr>
            <a:grpSpLocks/>
          </p:cNvGrpSpPr>
          <p:nvPr/>
        </p:nvGrpSpPr>
        <p:grpSpPr bwMode="auto">
          <a:xfrm>
            <a:off x="2378075" y="2927350"/>
            <a:ext cx="1552575" cy="714375"/>
            <a:chOff x="0" y="0"/>
            <a:chExt cx="1392" cy="640"/>
          </a:xfrm>
        </p:grpSpPr>
        <p:sp>
          <p:nvSpPr>
            <p:cNvPr id="45109" name="Rectangle 14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2CC1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Domain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Model</a:t>
              </a:r>
            </a:p>
          </p:txBody>
        </p:sp>
        <p:pic>
          <p:nvPicPr>
            <p:cNvPr id="45110" name="Picture 1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3" name="Group 19"/>
          <p:cNvGrpSpPr>
            <a:grpSpLocks/>
          </p:cNvGrpSpPr>
          <p:nvPr/>
        </p:nvGrpSpPr>
        <p:grpSpPr bwMode="auto">
          <a:xfrm>
            <a:off x="4281488" y="2925763"/>
            <a:ext cx="1554162" cy="714375"/>
            <a:chOff x="0" y="0"/>
            <a:chExt cx="1392" cy="640"/>
          </a:xfrm>
        </p:grpSpPr>
        <p:sp>
          <p:nvSpPr>
            <p:cNvPr id="45107" name="Rectangle 17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2CC1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Description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Set Profile</a:t>
              </a:r>
            </a:p>
          </p:txBody>
        </p:sp>
        <p:pic>
          <p:nvPicPr>
            <p:cNvPr id="45108" name="Picture 1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4" name="Group 22"/>
          <p:cNvGrpSpPr>
            <a:grpSpLocks/>
          </p:cNvGrpSpPr>
          <p:nvPr/>
        </p:nvGrpSpPr>
        <p:grpSpPr bwMode="auto">
          <a:xfrm>
            <a:off x="6186488" y="2925763"/>
            <a:ext cx="1554162" cy="714375"/>
            <a:chOff x="0" y="0"/>
            <a:chExt cx="1392" cy="640"/>
          </a:xfrm>
        </p:grpSpPr>
        <p:sp>
          <p:nvSpPr>
            <p:cNvPr id="45105" name="Rectangle 20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2CC1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Record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Format</a:t>
              </a:r>
            </a:p>
          </p:txBody>
        </p:sp>
        <p:pic>
          <p:nvPicPr>
            <p:cNvPr id="45106" name="Picture 2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5" name="Group 25"/>
          <p:cNvGrpSpPr>
            <a:grpSpLocks/>
          </p:cNvGrpSpPr>
          <p:nvPr/>
        </p:nvGrpSpPr>
        <p:grpSpPr bwMode="auto">
          <a:xfrm>
            <a:off x="2378075" y="3930650"/>
            <a:ext cx="1552575" cy="714375"/>
            <a:chOff x="0" y="0"/>
            <a:chExt cx="1392" cy="640"/>
          </a:xfrm>
        </p:grpSpPr>
        <p:sp>
          <p:nvSpPr>
            <p:cNvPr id="45103" name="Rectangle 23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EE7C15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Metadata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Vocabularies</a:t>
              </a:r>
            </a:p>
          </p:txBody>
        </p:sp>
        <p:pic>
          <p:nvPicPr>
            <p:cNvPr id="45104" name="Picture 2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6" name="Group 28"/>
          <p:cNvGrpSpPr>
            <a:grpSpLocks/>
          </p:cNvGrpSpPr>
          <p:nvPr/>
        </p:nvGrpSpPr>
        <p:grpSpPr bwMode="auto">
          <a:xfrm>
            <a:off x="4281488" y="3930650"/>
            <a:ext cx="1554162" cy="714375"/>
            <a:chOff x="0" y="0"/>
            <a:chExt cx="1392" cy="640"/>
          </a:xfrm>
        </p:grpSpPr>
        <p:sp>
          <p:nvSpPr>
            <p:cNvPr id="45101" name="Rectangle 26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EE7C15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DCMI</a:t>
              </a:r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 Abstract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Model (</a:t>
              </a:r>
              <a:r>
                <a:rPr lang="en-US" sz="1600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DCAM</a:t>
              </a:r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)</a:t>
              </a:r>
            </a:p>
          </p:txBody>
        </p:sp>
        <p:pic>
          <p:nvPicPr>
            <p:cNvPr id="45102" name="Picture 2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7" name="Group 31"/>
          <p:cNvGrpSpPr>
            <a:grpSpLocks/>
          </p:cNvGrpSpPr>
          <p:nvPr/>
        </p:nvGrpSpPr>
        <p:grpSpPr bwMode="auto">
          <a:xfrm>
            <a:off x="6186488" y="3916363"/>
            <a:ext cx="1554162" cy="714375"/>
            <a:chOff x="0" y="0"/>
            <a:chExt cx="1392" cy="640"/>
          </a:xfrm>
        </p:grpSpPr>
        <p:sp>
          <p:nvSpPr>
            <p:cNvPr id="45099" name="Rectangle 29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EE7C15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DCAM</a:t>
              </a:r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 Syntax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Guidelines</a:t>
              </a:r>
            </a:p>
          </p:txBody>
        </p:sp>
        <p:pic>
          <p:nvPicPr>
            <p:cNvPr id="45100" name="Picture 3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8" name="Group 34"/>
          <p:cNvGrpSpPr>
            <a:grpSpLocks/>
          </p:cNvGrpSpPr>
          <p:nvPr/>
        </p:nvGrpSpPr>
        <p:grpSpPr bwMode="auto">
          <a:xfrm>
            <a:off x="471488" y="3930650"/>
            <a:ext cx="1554162" cy="714375"/>
            <a:chOff x="0" y="0"/>
            <a:chExt cx="1392" cy="640"/>
          </a:xfrm>
        </p:grpSpPr>
        <p:sp>
          <p:nvSpPr>
            <p:cNvPr id="45097" name="Rectangle 32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EE7C15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Community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Domain Model</a:t>
              </a:r>
            </a:p>
          </p:txBody>
        </p:sp>
        <p:pic>
          <p:nvPicPr>
            <p:cNvPr id="45098" name="Picture 33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9" name="Group 37"/>
          <p:cNvGrpSpPr>
            <a:grpSpLocks/>
          </p:cNvGrpSpPr>
          <p:nvPr/>
        </p:nvGrpSpPr>
        <p:grpSpPr bwMode="auto">
          <a:xfrm>
            <a:off x="4281488" y="1497013"/>
            <a:ext cx="1554162" cy="714375"/>
            <a:chOff x="0" y="0"/>
            <a:chExt cx="1391" cy="640"/>
          </a:xfrm>
        </p:grpSpPr>
        <p:sp>
          <p:nvSpPr>
            <p:cNvPr id="45095" name="Rectangle 35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D4D6D8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Usage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Guidelines</a:t>
              </a:r>
            </a:p>
          </p:txBody>
        </p:sp>
        <p:pic>
          <p:nvPicPr>
            <p:cNvPr id="45096" name="Picture 36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70" name="Group 40"/>
          <p:cNvGrpSpPr>
            <a:grpSpLocks/>
          </p:cNvGrpSpPr>
          <p:nvPr/>
        </p:nvGrpSpPr>
        <p:grpSpPr bwMode="auto">
          <a:xfrm>
            <a:off x="2378075" y="5283200"/>
            <a:ext cx="1552575" cy="731838"/>
            <a:chOff x="0" y="0"/>
            <a:chExt cx="1392" cy="656"/>
          </a:xfrm>
        </p:grpSpPr>
        <p:sp>
          <p:nvSpPr>
            <p:cNvPr id="45093" name="Rectangle 38"/>
            <p:cNvSpPr>
              <a:spLocks/>
            </p:cNvSpPr>
            <p:nvPr/>
          </p:nvSpPr>
          <p:spPr bwMode="auto">
            <a:xfrm>
              <a:off x="24" y="24"/>
              <a:ext cx="1339" cy="608"/>
            </a:xfrm>
            <a:prstGeom prst="rect">
              <a:avLst/>
            </a:prstGeom>
            <a:solidFill>
              <a:srgbClr val="E44445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RDF Schema</a:t>
              </a:r>
            </a:p>
            <a:p>
              <a:endParaRPr lang="en-US">
                <a:latin typeface="Bodoni SvtyTwo SC ITC TT-Book"/>
                <a:ea typeface="ＭＳ Ｐゴシック"/>
                <a:cs typeface="ＭＳ Ｐゴシック"/>
                <a:sym typeface="Bodoni SvtyTwo SC ITC TT-Book"/>
              </a:endParaRPr>
            </a:p>
          </p:txBody>
        </p:sp>
        <p:pic>
          <p:nvPicPr>
            <p:cNvPr id="45094" name="Picture 3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39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71" name="Group 43"/>
          <p:cNvGrpSpPr>
            <a:grpSpLocks/>
          </p:cNvGrpSpPr>
          <p:nvPr/>
        </p:nvGrpSpPr>
        <p:grpSpPr bwMode="auto">
          <a:xfrm>
            <a:off x="4281488" y="5283200"/>
            <a:ext cx="1554162" cy="714375"/>
            <a:chOff x="0" y="0"/>
            <a:chExt cx="1391" cy="640"/>
          </a:xfrm>
        </p:grpSpPr>
        <p:sp>
          <p:nvSpPr>
            <p:cNvPr id="45091" name="Rectangle 41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E44445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RDF</a:t>
              </a:r>
            </a:p>
            <a:p>
              <a:endParaRPr lang="en-US">
                <a:latin typeface="Bodoni SvtyTwo SC ITC TT-Book"/>
                <a:ea typeface="ＭＳ Ｐゴシック"/>
                <a:cs typeface="ＭＳ Ｐゴシック"/>
                <a:sym typeface="Bodoni SvtyTwo SC ITC TT-Book"/>
              </a:endParaRPr>
            </a:p>
          </p:txBody>
        </p:sp>
        <p:pic>
          <p:nvPicPr>
            <p:cNvPr id="45092" name="Picture 4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72" name="Rectangle 44"/>
          <p:cNvSpPr>
            <a:spLocks/>
          </p:cNvSpPr>
          <p:nvPr/>
        </p:nvSpPr>
        <p:spPr bwMode="auto">
          <a:xfrm>
            <a:off x="298450" y="6091238"/>
            <a:ext cx="25495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Foundation Standards</a:t>
            </a:r>
          </a:p>
        </p:txBody>
      </p:sp>
      <p:sp>
        <p:nvSpPr>
          <p:cNvPr id="45073" name="Rectangle 45"/>
          <p:cNvSpPr>
            <a:spLocks/>
          </p:cNvSpPr>
          <p:nvPr/>
        </p:nvSpPr>
        <p:spPr bwMode="auto">
          <a:xfrm>
            <a:off x="320675" y="4703763"/>
            <a:ext cx="2159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Domain Standards</a:t>
            </a:r>
          </a:p>
        </p:txBody>
      </p:sp>
      <p:sp>
        <p:nvSpPr>
          <p:cNvPr id="45074" name="Rectangle 46"/>
          <p:cNvSpPr>
            <a:spLocks/>
          </p:cNvSpPr>
          <p:nvPr/>
        </p:nvSpPr>
        <p:spPr bwMode="auto">
          <a:xfrm>
            <a:off x="347663" y="1487488"/>
            <a:ext cx="21050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Application Profile</a:t>
            </a:r>
          </a:p>
        </p:txBody>
      </p:sp>
      <p:sp>
        <p:nvSpPr>
          <p:cNvPr id="45075" name="AutoShape 47"/>
          <p:cNvSpPr>
            <a:spLocks/>
          </p:cNvSpPr>
          <p:nvPr/>
        </p:nvSpPr>
        <p:spPr bwMode="auto">
          <a:xfrm rot="18900001" flipH="1">
            <a:off x="1912938" y="3683000"/>
            <a:ext cx="569912" cy="231775"/>
          </a:xfrm>
          <a:prstGeom prst="rightArrow">
            <a:avLst>
              <a:gd name="adj1" fmla="val 33352"/>
              <a:gd name="adj2" fmla="val 10662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76" name="AutoShape 48"/>
          <p:cNvSpPr>
            <a:spLocks/>
          </p:cNvSpPr>
          <p:nvPr/>
        </p:nvSpPr>
        <p:spPr bwMode="auto">
          <a:xfrm flipH="1">
            <a:off x="1981200" y="3187700"/>
            <a:ext cx="446088" cy="220663"/>
          </a:xfrm>
          <a:prstGeom prst="rightArrow">
            <a:avLst>
              <a:gd name="adj1" fmla="val 22648"/>
              <a:gd name="adj2" fmla="val 7655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77" name="AutoShape 49"/>
          <p:cNvSpPr>
            <a:spLocks/>
          </p:cNvSpPr>
          <p:nvPr/>
        </p:nvSpPr>
        <p:spPr bwMode="auto">
          <a:xfrm flipH="1">
            <a:off x="5786438" y="4164013"/>
            <a:ext cx="446087" cy="219075"/>
          </a:xfrm>
          <a:prstGeom prst="rightArrow">
            <a:avLst>
              <a:gd name="adj1" fmla="val 22648"/>
              <a:gd name="adj2" fmla="val 7711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78" name="AutoShape 50"/>
          <p:cNvSpPr>
            <a:spLocks/>
          </p:cNvSpPr>
          <p:nvPr/>
        </p:nvSpPr>
        <p:spPr bwMode="auto">
          <a:xfrm flipH="1">
            <a:off x="5788025" y="3187700"/>
            <a:ext cx="446088" cy="220663"/>
          </a:xfrm>
          <a:prstGeom prst="rightArrow">
            <a:avLst>
              <a:gd name="adj1" fmla="val 22648"/>
              <a:gd name="adj2" fmla="val 7655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79" name="AutoShape 51"/>
          <p:cNvSpPr>
            <a:spLocks/>
          </p:cNvSpPr>
          <p:nvPr/>
        </p:nvSpPr>
        <p:spPr bwMode="auto">
          <a:xfrm flipH="1">
            <a:off x="3898900" y="3187700"/>
            <a:ext cx="411163" cy="247650"/>
          </a:xfrm>
          <a:prstGeom prst="rightArrow">
            <a:avLst>
              <a:gd name="adj1" fmla="val 22648"/>
              <a:gd name="adj2" fmla="val 6826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80" name="AutoShape 52"/>
          <p:cNvSpPr>
            <a:spLocks/>
          </p:cNvSpPr>
          <p:nvPr/>
        </p:nvSpPr>
        <p:spPr bwMode="auto">
          <a:xfrm rot="18900001" flipH="1">
            <a:off x="3830638" y="3686175"/>
            <a:ext cx="569912" cy="231775"/>
          </a:xfrm>
          <a:prstGeom prst="rightArrow">
            <a:avLst>
              <a:gd name="adj1" fmla="val 33352"/>
              <a:gd name="adj2" fmla="val 10662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81" name="AutoShape 53"/>
          <p:cNvSpPr>
            <a:spLocks/>
          </p:cNvSpPr>
          <p:nvPr/>
        </p:nvSpPr>
        <p:spPr bwMode="auto">
          <a:xfrm>
            <a:off x="3875088" y="5540375"/>
            <a:ext cx="468312" cy="201613"/>
          </a:xfrm>
          <a:prstGeom prst="rightArrow">
            <a:avLst>
              <a:gd name="adj1" fmla="val 33352"/>
              <a:gd name="adj2" fmla="val 12234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45082" name="Group 56"/>
          <p:cNvGrpSpPr>
            <a:grpSpLocks/>
          </p:cNvGrpSpPr>
          <p:nvPr/>
        </p:nvGrpSpPr>
        <p:grpSpPr bwMode="auto">
          <a:xfrm>
            <a:off x="5465763" y="6073775"/>
            <a:ext cx="2255837" cy="374650"/>
            <a:chOff x="0" y="0"/>
            <a:chExt cx="2021" cy="336"/>
          </a:xfrm>
        </p:grpSpPr>
        <p:sp>
          <p:nvSpPr>
            <p:cNvPr id="45089" name="AutoShape 54"/>
            <p:cNvSpPr>
              <a:spLocks/>
            </p:cNvSpPr>
            <p:nvPr/>
          </p:nvSpPr>
          <p:spPr bwMode="auto">
            <a:xfrm>
              <a:off x="0" y="70"/>
              <a:ext cx="411" cy="195"/>
            </a:xfrm>
            <a:prstGeom prst="rightArrow">
              <a:avLst>
                <a:gd name="adj1" fmla="val 33352"/>
                <a:gd name="adj2" fmla="val 11326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45090" name="Rectangle 55"/>
            <p:cNvSpPr>
              <a:spLocks/>
            </p:cNvSpPr>
            <p:nvPr/>
          </p:nvSpPr>
          <p:spPr bwMode="auto">
            <a:xfrm>
              <a:off x="464" y="0"/>
              <a:ext cx="155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>
                  <a:latin typeface="Calibri" pitchFamily="34" charset="0"/>
                  <a:ea typeface="ＭＳ Ｐゴシック"/>
                  <a:cs typeface="ＭＳ Ｐゴシック"/>
                </a:rPr>
                <a:t>= "builds on"</a:t>
              </a:r>
            </a:p>
          </p:txBody>
        </p:sp>
      </p:grpSp>
      <p:sp>
        <p:nvSpPr>
          <p:cNvPr id="45083" name="AutoShape 57"/>
          <p:cNvSpPr>
            <a:spLocks/>
          </p:cNvSpPr>
          <p:nvPr/>
        </p:nvSpPr>
        <p:spPr bwMode="auto">
          <a:xfrm rot="5400000">
            <a:off x="4625181" y="2458244"/>
            <a:ext cx="709613" cy="219075"/>
          </a:xfrm>
          <a:prstGeom prst="rightArrow">
            <a:avLst>
              <a:gd name="adj1" fmla="val 33352"/>
              <a:gd name="adj2" fmla="val 112410"/>
            </a:avLst>
          </a:prstGeom>
          <a:solidFill>
            <a:srgbClr val="1B841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84" name="AutoShape 58"/>
          <p:cNvSpPr>
            <a:spLocks/>
          </p:cNvSpPr>
          <p:nvPr/>
        </p:nvSpPr>
        <p:spPr bwMode="auto">
          <a:xfrm rot="5400000">
            <a:off x="4611688" y="4878387"/>
            <a:ext cx="692150" cy="187325"/>
          </a:xfrm>
          <a:prstGeom prst="rightArrow">
            <a:avLst>
              <a:gd name="adj1" fmla="val 33352"/>
              <a:gd name="adj2" fmla="val 13180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85" name="AutoShape 59"/>
          <p:cNvSpPr>
            <a:spLocks/>
          </p:cNvSpPr>
          <p:nvPr/>
        </p:nvSpPr>
        <p:spPr bwMode="auto">
          <a:xfrm rot="5400000">
            <a:off x="2805113" y="4878387"/>
            <a:ext cx="692150" cy="187325"/>
          </a:xfrm>
          <a:prstGeom prst="rightArrow">
            <a:avLst>
              <a:gd name="adj1" fmla="val 33352"/>
              <a:gd name="adj2" fmla="val 13180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86" name="AutoShape 60"/>
          <p:cNvSpPr>
            <a:spLocks/>
          </p:cNvSpPr>
          <p:nvPr/>
        </p:nvSpPr>
        <p:spPr bwMode="auto">
          <a:xfrm rot="5400000">
            <a:off x="4807744" y="3669506"/>
            <a:ext cx="344488" cy="231775"/>
          </a:xfrm>
          <a:prstGeom prst="rightArrow">
            <a:avLst>
              <a:gd name="adj1" fmla="val 33352"/>
              <a:gd name="adj2" fmla="val 10651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87" name="AutoShape 61"/>
          <p:cNvSpPr>
            <a:spLocks/>
          </p:cNvSpPr>
          <p:nvPr/>
        </p:nvSpPr>
        <p:spPr bwMode="auto">
          <a:xfrm rot="5400000">
            <a:off x="6743700" y="3668713"/>
            <a:ext cx="344488" cy="233362"/>
          </a:xfrm>
          <a:prstGeom prst="rightArrow">
            <a:avLst>
              <a:gd name="adj1" fmla="val 33352"/>
              <a:gd name="adj2" fmla="val 10579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5088" name="Rectangle 62"/>
          <p:cNvSpPr>
            <a:spLocks/>
          </p:cNvSpPr>
          <p:nvPr/>
        </p:nvSpPr>
        <p:spPr bwMode="auto">
          <a:xfrm>
            <a:off x="5010150" y="2300288"/>
            <a:ext cx="8239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  <a:ea typeface="ＭＳ Ｐゴシック"/>
                <a:cs typeface="ＭＳ Ｐゴシック"/>
              </a:rPr>
              <a:t>annotates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2" name="Group 4"/>
          <p:cNvGrpSpPr>
            <a:grpSpLocks/>
          </p:cNvGrpSpPr>
          <p:nvPr/>
        </p:nvGrpSpPr>
        <p:grpSpPr bwMode="auto">
          <a:xfrm>
            <a:off x="174625" y="3738563"/>
            <a:ext cx="7902575" cy="1474787"/>
            <a:chOff x="0" y="0"/>
            <a:chExt cx="7080" cy="1320"/>
          </a:xfrm>
        </p:grpSpPr>
        <p:sp>
          <p:nvSpPr>
            <p:cNvPr id="46141" name="Rectangle 2"/>
            <p:cNvSpPr>
              <a:spLocks/>
            </p:cNvSpPr>
            <p:nvPr/>
          </p:nvSpPr>
          <p:spPr bwMode="auto">
            <a:xfrm>
              <a:off x="32" y="32"/>
              <a:ext cx="7009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46142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080" cy="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3" name="Group 7"/>
          <p:cNvGrpSpPr>
            <a:grpSpLocks/>
          </p:cNvGrpSpPr>
          <p:nvPr/>
        </p:nvGrpSpPr>
        <p:grpSpPr bwMode="auto">
          <a:xfrm>
            <a:off x="174625" y="5140325"/>
            <a:ext cx="7902575" cy="1463675"/>
            <a:chOff x="0" y="0"/>
            <a:chExt cx="7080" cy="1312"/>
          </a:xfrm>
        </p:grpSpPr>
        <p:sp>
          <p:nvSpPr>
            <p:cNvPr id="46139" name="Rectangle 5"/>
            <p:cNvSpPr>
              <a:spLocks/>
            </p:cNvSpPr>
            <p:nvPr/>
          </p:nvSpPr>
          <p:spPr bwMode="auto">
            <a:xfrm>
              <a:off x="32" y="32"/>
              <a:ext cx="7009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46140" name="Picture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7080" cy="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4" name="Group 10"/>
          <p:cNvGrpSpPr>
            <a:grpSpLocks/>
          </p:cNvGrpSpPr>
          <p:nvPr/>
        </p:nvGrpSpPr>
        <p:grpSpPr bwMode="auto">
          <a:xfrm>
            <a:off x="174625" y="1293813"/>
            <a:ext cx="7902575" cy="2554287"/>
            <a:chOff x="0" y="0"/>
            <a:chExt cx="7080" cy="2288"/>
          </a:xfrm>
        </p:grpSpPr>
        <p:sp>
          <p:nvSpPr>
            <p:cNvPr id="46137" name="Rectangle 8"/>
            <p:cNvSpPr>
              <a:spLocks/>
            </p:cNvSpPr>
            <p:nvPr/>
          </p:nvSpPr>
          <p:spPr bwMode="auto">
            <a:xfrm>
              <a:off x="32" y="32"/>
              <a:ext cx="7009" cy="22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pic>
          <p:nvPicPr>
            <p:cNvPr id="46138" name="Picture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7080" cy="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5" name="Group 13"/>
          <p:cNvGrpSpPr>
            <a:grpSpLocks/>
          </p:cNvGrpSpPr>
          <p:nvPr/>
        </p:nvGrpSpPr>
        <p:grpSpPr bwMode="auto">
          <a:xfrm>
            <a:off x="471488" y="2927350"/>
            <a:ext cx="1554162" cy="714375"/>
            <a:chOff x="0" y="0"/>
            <a:chExt cx="1392" cy="640"/>
          </a:xfrm>
        </p:grpSpPr>
        <p:sp>
          <p:nvSpPr>
            <p:cNvPr id="46135" name="Rectangle 11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FFFF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Functional</a:t>
              </a:r>
              <a:endParaRPr lang="en-US">
                <a:latin typeface="Bodoni SvtyTwo SC ITC TT-Book"/>
                <a:ea typeface="ＭＳ Ｐゴシック"/>
                <a:cs typeface="ＭＳ Ｐゴシック"/>
                <a:sym typeface="Bodoni SvtyTwo SC ITC TT-Book"/>
              </a:endParaRPr>
            </a:p>
            <a:p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Requirements</a:t>
              </a:r>
            </a:p>
          </p:txBody>
        </p:sp>
        <p:pic>
          <p:nvPicPr>
            <p:cNvPr id="46136" name="Picture 1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6" name="Group 16"/>
          <p:cNvGrpSpPr>
            <a:grpSpLocks/>
          </p:cNvGrpSpPr>
          <p:nvPr/>
        </p:nvGrpSpPr>
        <p:grpSpPr bwMode="auto">
          <a:xfrm>
            <a:off x="2378075" y="2927350"/>
            <a:ext cx="1552575" cy="714375"/>
            <a:chOff x="0" y="0"/>
            <a:chExt cx="1392" cy="640"/>
          </a:xfrm>
        </p:grpSpPr>
        <p:sp>
          <p:nvSpPr>
            <p:cNvPr id="46133" name="Rectangle 14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2CC1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Domain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Model</a:t>
              </a:r>
            </a:p>
          </p:txBody>
        </p:sp>
        <p:pic>
          <p:nvPicPr>
            <p:cNvPr id="46134" name="Picture 15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7" name="Group 19"/>
          <p:cNvGrpSpPr>
            <a:grpSpLocks/>
          </p:cNvGrpSpPr>
          <p:nvPr/>
        </p:nvGrpSpPr>
        <p:grpSpPr bwMode="auto">
          <a:xfrm>
            <a:off x="4281488" y="2925763"/>
            <a:ext cx="1554162" cy="714375"/>
            <a:chOff x="0" y="0"/>
            <a:chExt cx="1392" cy="640"/>
          </a:xfrm>
        </p:grpSpPr>
        <p:sp>
          <p:nvSpPr>
            <p:cNvPr id="46131" name="Rectangle 17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2CC1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Description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Set Profile</a:t>
              </a:r>
            </a:p>
          </p:txBody>
        </p:sp>
        <p:pic>
          <p:nvPicPr>
            <p:cNvPr id="46132" name="Picture 1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8" name="Group 22"/>
          <p:cNvGrpSpPr>
            <a:grpSpLocks/>
          </p:cNvGrpSpPr>
          <p:nvPr/>
        </p:nvGrpSpPr>
        <p:grpSpPr bwMode="auto">
          <a:xfrm>
            <a:off x="6186488" y="2925763"/>
            <a:ext cx="1554162" cy="714375"/>
            <a:chOff x="0" y="0"/>
            <a:chExt cx="1392" cy="640"/>
          </a:xfrm>
        </p:grpSpPr>
        <p:sp>
          <p:nvSpPr>
            <p:cNvPr id="46129" name="Rectangle 20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FFFF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Record</a:t>
              </a:r>
              <a:endParaRPr lang="en-US">
                <a:latin typeface="Bodoni SvtyTwo SC ITC TT-Book"/>
                <a:ea typeface="ＭＳ Ｐゴシック"/>
                <a:cs typeface="ＭＳ Ｐゴシック"/>
                <a:sym typeface="Bodoni SvtyTwo SC ITC TT-Book"/>
              </a:endParaRPr>
            </a:p>
            <a:p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Format</a:t>
              </a:r>
            </a:p>
          </p:txBody>
        </p:sp>
        <p:pic>
          <p:nvPicPr>
            <p:cNvPr id="46130" name="Picture 2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9" name="Group 25"/>
          <p:cNvGrpSpPr>
            <a:grpSpLocks/>
          </p:cNvGrpSpPr>
          <p:nvPr/>
        </p:nvGrpSpPr>
        <p:grpSpPr bwMode="auto">
          <a:xfrm>
            <a:off x="2378075" y="3930650"/>
            <a:ext cx="1552575" cy="714375"/>
            <a:chOff x="0" y="0"/>
            <a:chExt cx="1392" cy="640"/>
          </a:xfrm>
        </p:grpSpPr>
        <p:sp>
          <p:nvSpPr>
            <p:cNvPr id="46127" name="Rectangle 23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EE7C15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Metadata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Vocabularies</a:t>
              </a:r>
            </a:p>
          </p:txBody>
        </p:sp>
        <p:pic>
          <p:nvPicPr>
            <p:cNvPr id="46128" name="Picture 24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90" name="Group 28"/>
          <p:cNvGrpSpPr>
            <a:grpSpLocks/>
          </p:cNvGrpSpPr>
          <p:nvPr/>
        </p:nvGrpSpPr>
        <p:grpSpPr bwMode="auto">
          <a:xfrm>
            <a:off x="4281488" y="3930650"/>
            <a:ext cx="1554162" cy="714375"/>
            <a:chOff x="0" y="0"/>
            <a:chExt cx="1392" cy="640"/>
          </a:xfrm>
        </p:grpSpPr>
        <p:sp>
          <p:nvSpPr>
            <p:cNvPr id="46125" name="Rectangle 26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FFFF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DCMI</a:t>
              </a:r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 Abstract</a:t>
              </a:r>
            </a:p>
            <a:p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Model (</a:t>
              </a:r>
              <a:r>
                <a:rPr lang="en-US" sz="1600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DCAM</a:t>
              </a:r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)</a:t>
              </a:r>
            </a:p>
          </p:txBody>
        </p:sp>
        <p:pic>
          <p:nvPicPr>
            <p:cNvPr id="46126" name="Picture 2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91" name="Group 31"/>
          <p:cNvGrpSpPr>
            <a:grpSpLocks/>
          </p:cNvGrpSpPr>
          <p:nvPr/>
        </p:nvGrpSpPr>
        <p:grpSpPr bwMode="auto">
          <a:xfrm>
            <a:off x="6186488" y="3916363"/>
            <a:ext cx="1554162" cy="714375"/>
            <a:chOff x="0" y="0"/>
            <a:chExt cx="1392" cy="640"/>
          </a:xfrm>
        </p:grpSpPr>
        <p:sp>
          <p:nvSpPr>
            <p:cNvPr id="46123" name="Rectangle 29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FFFF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DCAM</a:t>
              </a:r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 Syntax</a:t>
              </a:r>
            </a:p>
            <a:p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Guidelines</a:t>
              </a:r>
            </a:p>
          </p:txBody>
        </p:sp>
        <p:pic>
          <p:nvPicPr>
            <p:cNvPr id="46124" name="Picture 3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92" name="Group 34"/>
          <p:cNvGrpSpPr>
            <a:grpSpLocks/>
          </p:cNvGrpSpPr>
          <p:nvPr/>
        </p:nvGrpSpPr>
        <p:grpSpPr bwMode="auto">
          <a:xfrm>
            <a:off x="471488" y="3930650"/>
            <a:ext cx="1554162" cy="714375"/>
            <a:chOff x="0" y="0"/>
            <a:chExt cx="1392" cy="640"/>
          </a:xfrm>
        </p:grpSpPr>
        <p:sp>
          <p:nvSpPr>
            <p:cNvPr id="46121" name="Rectangle 32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EE7C15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Community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Domain Model</a:t>
              </a:r>
            </a:p>
          </p:txBody>
        </p:sp>
        <p:pic>
          <p:nvPicPr>
            <p:cNvPr id="46122" name="Picture 3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93" name="Group 37"/>
          <p:cNvGrpSpPr>
            <a:grpSpLocks/>
          </p:cNvGrpSpPr>
          <p:nvPr/>
        </p:nvGrpSpPr>
        <p:grpSpPr bwMode="auto">
          <a:xfrm>
            <a:off x="4281488" y="1497013"/>
            <a:ext cx="1554162" cy="714375"/>
            <a:chOff x="0" y="0"/>
            <a:chExt cx="1391" cy="640"/>
          </a:xfrm>
        </p:grpSpPr>
        <p:sp>
          <p:nvSpPr>
            <p:cNvPr id="46119" name="Rectangle 35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FFFF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Usage</a:t>
              </a:r>
              <a:endParaRPr lang="en-US">
                <a:latin typeface="Bodoni SvtyTwo SC ITC TT-Book"/>
                <a:ea typeface="ＭＳ Ｐゴシック"/>
                <a:cs typeface="ＭＳ Ｐゴシック"/>
                <a:sym typeface="Bodoni SvtyTwo SC ITC TT-Book"/>
              </a:endParaRPr>
            </a:p>
            <a:p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Guidelines</a:t>
              </a:r>
            </a:p>
          </p:txBody>
        </p:sp>
        <p:pic>
          <p:nvPicPr>
            <p:cNvPr id="46120" name="Picture 36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94" name="Group 40"/>
          <p:cNvGrpSpPr>
            <a:grpSpLocks/>
          </p:cNvGrpSpPr>
          <p:nvPr/>
        </p:nvGrpSpPr>
        <p:grpSpPr bwMode="auto">
          <a:xfrm>
            <a:off x="2378075" y="5283200"/>
            <a:ext cx="1552575" cy="731838"/>
            <a:chOff x="0" y="0"/>
            <a:chExt cx="1392" cy="656"/>
          </a:xfrm>
        </p:grpSpPr>
        <p:sp>
          <p:nvSpPr>
            <p:cNvPr id="46117" name="Rectangle 38"/>
            <p:cNvSpPr>
              <a:spLocks/>
            </p:cNvSpPr>
            <p:nvPr/>
          </p:nvSpPr>
          <p:spPr bwMode="auto">
            <a:xfrm>
              <a:off x="24" y="24"/>
              <a:ext cx="1339" cy="608"/>
            </a:xfrm>
            <a:prstGeom prst="rect">
              <a:avLst/>
            </a:prstGeom>
            <a:solidFill>
              <a:srgbClr val="FFFFF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RDF Schema</a:t>
              </a:r>
            </a:p>
            <a:p>
              <a:endParaRPr lang="en-US">
                <a:solidFill>
                  <a:srgbClr val="959A98"/>
                </a:solidFill>
                <a:latin typeface="Bodoni SvtyTwo SC ITC TT-Book"/>
                <a:ea typeface="ＭＳ Ｐゴシック"/>
                <a:cs typeface="ＭＳ Ｐゴシック"/>
                <a:sym typeface="Bodoni SvtyTwo SC ITC TT-Book"/>
              </a:endParaRPr>
            </a:p>
          </p:txBody>
        </p:sp>
        <p:pic>
          <p:nvPicPr>
            <p:cNvPr id="46118" name="Picture 3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139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95" name="Group 43"/>
          <p:cNvGrpSpPr>
            <a:grpSpLocks/>
          </p:cNvGrpSpPr>
          <p:nvPr/>
        </p:nvGrpSpPr>
        <p:grpSpPr bwMode="auto">
          <a:xfrm>
            <a:off x="4281488" y="5283200"/>
            <a:ext cx="1554162" cy="714375"/>
            <a:chOff x="0" y="0"/>
            <a:chExt cx="1391" cy="640"/>
          </a:xfrm>
        </p:grpSpPr>
        <p:sp>
          <p:nvSpPr>
            <p:cNvPr id="46115" name="Rectangle 41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FFFF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solidFill>
                    <a:srgbClr val="959A98"/>
                  </a:solidFill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RDF</a:t>
              </a:r>
              <a:endParaRPr lang="en-US">
                <a:latin typeface="Bodoni SvtyTwo SC ITC TT-Book"/>
                <a:ea typeface="ＭＳ Ｐゴシック"/>
                <a:cs typeface="ＭＳ Ｐゴシック"/>
                <a:sym typeface="Bodoni SvtyTwo SC ITC TT-Book"/>
              </a:endParaRPr>
            </a:p>
            <a:p>
              <a:endParaRPr lang="en-US">
                <a:latin typeface="Bodoni SvtyTwo SC ITC TT-Book"/>
                <a:ea typeface="ＭＳ Ｐゴシック"/>
                <a:cs typeface="ＭＳ Ｐゴシック"/>
                <a:sym typeface="Bodoni SvtyTwo SC ITC TT-Book"/>
              </a:endParaRPr>
            </a:p>
          </p:txBody>
        </p:sp>
        <p:pic>
          <p:nvPicPr>
            <p:cNvPr id="46116" name="Picture 4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96" name="Rectangle 44"/>
          <p:cNvSpPr>
            <a:spLocks/>
          </p:cNvSpPr>
          <p:nvPr/>
        </p:nvSpPr>
        <p:spPr bwMode="auto">
          <a:xfrm>
            <a:off x="298450" y="6091238"/>
            <a:ext cx="25495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Foundation Standards</a:t>
            </a:r>
          </a:p>
        </p:txBody>
      </p:sp>
      <p:sp>
        <p:nvSpPr>
          <p:cNvPr id="46097" name="Rectangle 45"/>
          <p:cNvSpPr>
            <a:spLocks/>
          </p:cNvSpPr>
          <p:nvPr/>
        </p:nvSpPr>
        <p:spPr bwMode="auto">
          <a:xfrm>
            <a:off x="320675" y="4703763"/>
            <a:ext cx="2159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Domain Standards</a:t>
            </a:r>
          </a:p>
        </p:txBody>
      </p:sp>
      <p:sp>
        <p:nvSpPr>
          <p:cNvPr id="46098" name="Rectangle 46"/>
          <p:cNvSpPr>
            <a:spLocks/>
          </p:cNvSpPr>
          <p:nvPr/>
        </p:nvSpPr>
        <p:spPr bwMode="auto">
          <a:xfrm>
            <a:off x="347663" y="1487488"/>
            <a:ext cx="21050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>
                <a:latin typeface="Calibri" pitchFamily="34" charset="0"/>
                <a:ea typeface="ＭＳ Ｐゴシック"/>
                <a:cs typeface="ＭＳ Ｐゴシック"/>
              </a:rPr>
              <a:t>Application Profile</a:t>
            </a:r>
          </a:p>
        </p:txBody>
      </p:sp>
      <p:sp>
        <p:nvSpPr>
          <p:cNvPr id="46099" name="AutoShape 47"/>
          <p:cNvSpPr>
            <a:spLocks/>
          </p:cNvSpPr>
          <p:nvPr/>
        </p:nvSpPr>
        <p:spPr bwMode="auto">
          <a:xfrm rot="18900001" flipH="1">
            <a:off x="1912938" y="3683000"/>
            <a:ext cx="569912" cy="231775"/>
          </a:xfrm>
          <a:prstGeom prst="rightArrow">
            <a:avLst>
              <a:gd name="adj1" fmla="val 33352"/>
              <a:gd name="adj2" fmla="val 10662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00" name="AutoShape 48"/>
          <p:cNvSpPr>
            <a:spLocks/>
          </p:cNvSpPr>
          <p:nvPr/>
        </p:nvSpPr>
        <p:spPr bwMode="auto">
          <a:xfrm flipH="1">
            <a:off x="1981200" y="3187700"/>
            <a:ext cx="446088" cy="220663"/>
          </a:xfrm>
          <a:prstGeom prst="rightArrow">
            <a:avLst>
              <a:gd name="adj1" fmla="val 22648"/>
              <a:gd name="adj2" fmla="val 76558"/>
            </a:avLst>
          </a:prstGeom>
          <a:solidFill>
            <a:srgbClr val="D4D6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01" name="AutoShape 49"/>
          <p:cNvSpPr>
            <a:spLocks/>
          </p:cNvSpPr>
          <p:nvPr/>
        </p:nvSpPr>
        <p:spPr bwMode="auto">
          <a:xfrm flipH="1">
            <a:off x="5786438" y="4164013"/>
            <a:ext cx="446087" cy="219075"/>
          </a:xfrm>
          <a:prstGeom prst="rightArrow">
            <a:avLst>
              <a:gd name="adj1" fmla="val 22648"/>
              <a:gd name="adj2" fmla="val 77113"/>
            </a:avLst>
          </a:prstGeom>
          <a:solidFill>
            <a:srgbClr val="D4D6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02" name="AutoShape 50"/>
          <p:cNvSpPr>
            <a:spLocks/>
          </p:cNvSpPr>
          <p:nvPr/>
        </p:nvSpPr>
        <p:spPr bwMode="auto">
          <a:xfrm flipH="1">
            <a:off x="5788025" y="3187700"/>
            <a:ext cx="446088" cy="220663"/>
          </a:xfrm>
          <a:prstGeom prst="rightArrow">
            <a:avLst>
              <a:gd name="adj1" fmla="val 22648"/>
              <a:gd name="adj2" fmla="val 76558"/>
            </a:avLst>
          </a:prstGeom>
          <a:solidFill>
            <a:srgbClr val="D4D6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03" name="AutoShape 51"/>
          <p:cNvSpPr>
            <a:spLocks/>
          </p:cNvSpPr>
          <p:nvPr/>
        </p:nvSpPr>
        <p:spPr bwMode="auto">
          <a:xfrm flipH="1">
            <a:off x="3898900" y="3187700"/>
            <a:ext cx="411163" cy="247650"/>
          </a:xfrm>
          <a:prstGeom prst="rightArrow">
            <a:avLst>
              <a:gd name="adj1" fmla="val 22648"/>
              <a:gd name="adj2" fmla="val 6826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04" name="AutoShape 52"/>
          <p:cNvSpPr>
            <a:spLocks/>
          </p:cNvSpPr>
          <p:nvPr/>
        </p:nvSpPr>
        <p:spPr bwMode="auto">
          <a:xfrm rot="18900001" flipH="1">
            <a:off x="3830638" y="3686175"/>
            <a:ext cx="569912" cy="231775"/>
          </a:xfrm>
          <a:prstGeom prst="rightArrow">
            <a:avLst>
              <a:gd name="adj1" fmla="val 33352"/>
              <a:gd name="adj2" fmla="val 10662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05" name="AutoShape 53"/>
          <p:cNvSpPr>
            <a:spLocks/>
          </p:cNvSpPr>
          <p:nvPr/>
        </p:nvSpPr>
        <p:spPr bwMode="auto">
          <a:xfrm>
            <a:off x="3875088" y="5540375"/>
            <a:ext cx="468312" cy="201613"/>
          </a:xfrm>
          <a:prstGeom prst="rightArrow">
            <a:avLst>
              <a:gd name="adj1" fmla="val 33352"/>
              <a:gd name="adj2" fmla="val 122346"/>
            </a:avLst>
          </a:prstGeom>
          <a:solidFill>
            <a:srgbClr val="D4D6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46106" name="Group 56"/>
          <p:cNvGrpSpPr>
            <a:grpSpLocks/>
          </p:cNvGrpSpPr>
          <p:nvPr/>
        </p:nvGrpSpPr>
        <p:grpSpPr bwMode="auto">
          <a:xfrm>
            <a:off x="5465763" y="6073775"/>
            <a:ext cx="2255837" cy="374650"/>
            <a:chOff x="0" y="0"/>
            <a:chExt cx="2021" cy="336"/>
          </a:xfrm>
        </p:grpSpPr>
        <p:sp>
          <p:nvSpPr>
            <p:cNvPr id="46113" name="AutoShape 54"/>
            <p:cNvSpPr>
              <a:spLocks/>
            </p:cNvSpPr>
            <p:nvPr/>
          </p:nvSpPr>
          <p:spPr bwMode="auto">
            <a:xfrm>
              <a:off x="0" y="70"/>
              <a:ext cx="411" cy="195"/>
            </a:xfrm>
            <a:prstGeom prst="rightArrow">
              <a:avLst>
                <a:gd name="adj1" fmla="val 33352"/>
                <a:gd name="adj2" fmla="val 11326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46114" name="Rectangle 55"/>
            <p:cNvSpPr>
              <a:spLocks/>
            </p:cNvSpPr>
            <p:nvPr/>
          </p:nvSpPr>
          <p:spPr bwMode="auto">
            <a:xfrm>
              <a:off x="285" y="0"/>
              <a:ext cx="17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>
                  <a:latin typeface="Calibri" pitchFamily="34" charset="0"/>
                  <a:ea typeface="ＭＳ Ｐゴシック"/>
                  <a:cs typeface="ＭＳ Ｐゴシック"/>
                </a:rPr>
                <a:t>= "builds on"</a:t>
              </a:r>
            </a:p>
          </p:txBody>
        </p:sp>
      </p:grpSp>
      <p:sp>
        <p:nvSpPr>
          <p:cNvPr id="46107" name="AutoShape 57"/>
          <p:cNvSpPr>
            <a:spLocks/>
          </p:cNvSpPr>
          <p:nvPr/>
        </p:nvSpPr>
        <p:spPr bwMode="auto">
          <a:xfrm rot="5400000">
            <a:off x="4625181" y="2458244"/>
            <a:ext cx="709613" cy="219075"/>
          </a:xfrm>
          <a:prstGeom prst="rightArrow">
            <a:avLst>
              <a:gd name="adj1" fmla="val 33352"/>
              <a:gd name="adj2" fmla="val 112410"/>
            </a:avLst>
          </a:prstGeom>
          <a:solidFill>
            <a:srgbClr val="D4D6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08" name="AutoShape 58"/>
          <p:cNvSpPr>
            <a:spLocks/>
          </p:cNvSpPr>
          <p:nvPr/>
        </p:nvSpPr>
        <p:spPr bwMode="auto">
          <a:xfrm rot="5400000">
            <a:off x="4611688" y="4878387"/>
            <a:ext cx="692150" cy="187325"/>
          </a:xfrm>
          <a:prstGeom prst="rightArrow">
            <a:avLst>
              <a:gd name="adj1" fmla="val 33352"/>
              <a:gd name="adj2" fmla="val 131802"/>
            </a:avLst>
          </a:prstGeom>
          <a:solidFill>
            <a:srgbClr val="D4D6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09" name="AutoShape 59"/>
          <p:cNvSpPr>
            <a:spLocks/>
          </p:cNvSpPr>
          <p:nvPr/>
        </p:nvSpPr>
        <p:spPr bwMode="auto">
          <a:xfrm rot="5400000">
            <a:off x="2805113" y="4878387"/>
            <a:ext cx="692150" cy="187325"/>
          </a:xfrm>
          <a:prstGeom prst="rightArrow">
            <a:avLst>
              <a:gd name="adj1" fmla="val 33352"/>
              <a:gd name="adj2" fmla="val 131802"/>
            </a:avLst>
          </a:prstGeom>
          <a:solidFill>
            <a:srgbClr val="D4D6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10" name="AutoShape 60"/>
          <p:cNvSpPr>
            <a:spLocks/>
          </p:cNvSpPr>
          <p:nvPr/>
        </p:nvSpPr>
        <p:spPr bwMode="auto">
          <a:xfrm rot="5400000">
            <a:off x="4807744" y="3669506"/>
            <a:ext cx="344488" cy="231775"/>
          </a:xfrm>
          <a:prstGeom prst="rightArrow">
            <a:avLst>
              <a:gd name="adj1" fmla="val 33352"/>
              <a:gd name="adj2" fmla="val 106518"/>
            </a:avLst>
          </a:prstGeom>
          <a:solidFill>
            <a:srgbClr val="D4D6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11" name="AutoShape 61"/>
          <p:cNvSpPr>
            <a:spLocks/>
          </p:cNvSpPr>
          <p:nvPr/>
        </p:nvSpPr>
        <p:spPr bwMode="auto">
          <a:xfrm rot="5400000">
            <a:off x="6743700" y="3668713"/>
            <a:ext cx="344488" cy="233362"/>
          </a:xfrm>
          <a:prstGeom prst="rightArrow">
            <a:avLst>
              <a:gd name="adj1" fmla="val 33352"/>
              <a:gd name="adj2" fmla="val 105794"/>
            </a:avLst>
          </a:prstGeom>
          <a:solidFill>
            <a:srgbClr val="D4D6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112" name="Rectangle 62"/>
          <p:cNvSpPr>
            <a:spLocks/>
          </p:cNvSpPr>
          <p:nvPr/>
        </p:nvSpPr>
        <p:spPr bwMode="auto">
          <a:xfrm>
            <a:off x="5010150" y="2300288"/>
            <a:ext cx="8239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300">
                <a:latin typeface="Calibri" pitchFamily="34" charset="0"/>
                <a:ea typeface="ＭＳ Ｐゴシック"/>
                <a:cs typeface="ＭＳ Ｐゴシック"/>
              </a:rPr>
              <a:t>annotates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612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/>
              <a:t>Domain Models </a:t>
            </a:r>
            <a:r>
              <a:rPr lang="en-US"/>
              <a:t>versus</a:t>
            </a:r>
            <a:br>
              <a:rPr lang="en-US"/>
            </a:br>
            <a:r>
              <a:rPr lang="en-US" i="1"/>
              <a:t>Description Set Profiles</a:t>
            </a:r>
          </a:p>
        </p:txBody>
      </p:sp>
      <p:sp>
        <p:nvSpPr>
          <p:cNvPr id="47106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 Models</a:t>
            </a:r>
          </a:p>
        </p:txBody>
      </p:sp>
      <p:sp>
        <p:nvSpPr>
          <p:cNvPr id="47107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573588" cy="3951288"/>
          </a:xfrm>
        </p:spPr>
        <p:txBody>
          <a:bodyPr/>
          <a:lstStyle/>
          <a:p>
            <a:pPr eaLnBrk="1" hangingPunct="1"/>
            <a:r>
              <a:rPr lang="en-US" smtClean="0"/>
              <a:t>About “Reality”</a:t>
            </a:r>
          </a:p>
          <a:p>
            <a:pPr lvl="1" eaLnBrk="1" hangingPunct="1"/>
            <a:r>
              <a:rPr lang="en-US" smtClean="0"/>
              <a:t>Cartoon-like universe focused on “things of interest”</a:t>
            </a:r>
          </a:p>
          <a:p>
            <a:pPr eaLnBrk="1" hangingPunct="1"/>
            <a:r>
              <a:rPr lang="en-US" smtClean="0"/>
              <a:t>May use community models</a:t>
            </a:r>
          </a:p>
          <a:p>
            <a:pPr lvl="1" eaLnBrk="1" hangingPunct="1"/>
            <a:r>
              <a:rPr lang="en-US" smtClean="0"/>
              <a:t>Heaney model of collections, FRBR...</a:t>
            </a:r>
          </a:p>
        </p:txBody>
      </p:sp>
      <p:sp>
        <p:nvSpPr>
          <p:cNvPr id="4710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041775" cy="639762"/>
          </a:xfrm>
        </p:spPr>
        <p:txBody>
          <a:bodyPr/>
          <a:lstStyle/>
          <a:p>
            <a:pPr eaLnBrk="1" hangingPunct="1"/>
            <a:r>
              <a:rPr lang="en-US" smtClean="0"/>
              <a:t>Description Set Profiles</a:t>
            </a:r>
          </a:p>
        </p:txBody>
      </p:sp>
      <p:sp>
        <p:nvSpPr>
          <p:cNvPr id="47109" name="Content Placeholder 7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219575" cy="3951288"/>
          </a:xfrm>
        </p:spPr>
        <p:txBody>
          <a:bodyPr/>
          <a:lstStyle/>
          <a:p>
            <a:pPr eaLnBrk="1" hangingPunct="1"/>
            <a:r>
              <a:rPr lang="en-US" smtClean="0"/>
              <a:t>About data in Records</a:t>
            </a:r>
          </a:p>
          <a:p>
            <a:pPr lvl="1" eaLnBrk="1" hangingPunct="1"/>
            <a:r>
              <a:rPr lang="en-US" smtClean="0"/>
              <a:t>“Slots” for URIs, strings, language and datatype tags</a:t>
            </a:r>
          </a:p>
          <a:p>
            <a:pPr eaLnBrk="1" hangingPunct="1"/>
            <a:r>
              <a:rPr lang="en-US" smtClean="0"/>
              <a:t>Uses underlying vocabularies</a:t>
            </a:r>
          </a:p>
          <a:p>
            <a:pPr lvl="1" eaLnBrk="1" hangingPunct="1"/>
            <a:r>
              <a:rPr lang="en-US" smtClean="0"/>
              <a:t>Constrains them for specific purposes</a:t>
            </a:r>
          </a:p>
        </p:txBody>
      </p:sp>
      <p:grpSp>
        <p:nvGrpSpPr>
          <p:cNvPr id="47110" name="Group 4"/>
          <p:cNvGrpSpPr>
            <a:grpSpLocks/>
          </p:cNvGrpSpPr>
          <p:nvPr/>
        </p:nvGrpSpPr>
        <p:grpSpPr bwMode="auto">
          <a:xfrm>
            <a:off x="4826000" y="5942013"/>
            <a:ext cx="1554163" cy="714375"/>
            <a:chOff x="0" y="0"/>
            <a:chExt cx="1392" cy="640"/>
          </a:xfrm>
        </p:grpSpPr>
        <p:sp>
          <p:nvSpPr>
            <p:cNvPr id="47125" name="Rectangle 2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EE7C15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Metadata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Vocabularies</a:t>
              </a:r>
            </a:p>
          </p:txBody>
        </p:sp>
        <p:pic>
          <p:nvPicPr>
            <p:cNvPr id="47126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2144713" y="5910263"/>
            <a:ext cx="1552575" cy="714375"/>
            <a:chOff x="0" y="0"/>
            <a:chExt cx="1391" cy="640"/>
          </a:xfrm>
        </p:grpSpPr>
        <p:sp>
          <p:nvSpPr>
            <p:cNvPr id="47123" name="Rectangle 5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EE7C15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Community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Domain Model</a:t>
              </a:r>
            </a:p>
          </p:txBody>
        </p:sp>
        <p:pic>
          <p:nvPicPr>
            <p:cNvPr id="47124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12" name="Group 10"/>
          <p:cNvGrpSpPr>
            <a:grpSpLocks/>
          </p:cNvGrpSpPr>
          <p:nvPr/>
        </p:nvGrpSpPr>
        <p:grpSpPr bwMode="auto">
          <a:xfrm>
            <a:off x="2144713" y="4527550"/>
            <a:ext cx="1552575" cy="714375"/>
            <a:chOff x="0" y="0"/>
            <a:chExt cx="1391" cy="640"/>
          </a:xfrm>
        </p:grpSpPr>
        <p:sp>
          <p:nvSpPr>
            <p:cNvPr id="47121" name="Rectangle 8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2CC1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Domain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Model</a:t>
              </a:r>
            </a:p>
          </p:txBody>
        </p:sp>
        <p:pic>
          <p:nvPicPr>
            <p:cNvPr id="47122" name="Picture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13" name="Group 13"/>
          <p:cNvGrpSpPr>
            <a:grpSpLocks/>
          </p:cNvGrpSpPr>
          <p:nvPr/>
        </p:nvGrpSpPr>
        <p:grpSpPr bwMode="auto">
          <a:xfrm>
            <a:off x="4794250" y="4557713"/>
            <a:ext cx="1554163" cy="714375"/>
            <a:chOff x="0" y="0"/>
            <a:chExt cx="1392" cy="640"/>
          </a:xfrm>
        </p:grpSpPr>
        <p:sp>
          <p:nvSpPr>
            <p:cNvPr id="47119" name="Rectangle 11"/>
            <p:cNvSpPr>
              <a:spLocks/>
            </p:cNvSpPr>
            <p:nvPr/>
          </p:nvSpPr>
          <p:spPr bwMode="auto">
            <a:xfrm>
              <a:off x="24" y="24"/>
              <a:ext cx="1339" cy="592"/>
            </a:xfrm>
            <a:prstGeom prst="rect">
              <a:avLst/>
            </a:prstGeom>
            <a:solidFill>
              <a:srgbClr val="F2CC1F">
                <a:alpha val="7097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Description</a:t>
              </a:r>
            </a:p>
            <a:p>
              <a:r>
                <a:rPr lang="en-US">
                  <a:latin typeface="Bodoni SvtyTwo SC ITC TT-Book"/>
                  <a:ea typeface="ＭＳ Ｐゴシック"/>
                  <a:cs typeface="ＭＳ Ｐゴシック"/>
                  <a:sym typeface="Bodoni SvtyTwo SC ITC TT-Book"/>
                </a:rPr>
                <a:t>Set Profile</a:t>
              </a:r>
            </a:p>
          </p:txBody>
        </p:sp>
        <p:pic>
          <p:nvPicPr>
            <p:cNvPr id="47120" name="Picture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39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14" name="AutoShape 14"/>
          <p:cNvSpPr>
            <a:spLocks/>
          </p:cNvSpPr>
          <p:nvPr/>
        </p:nvSpPr>
        <p:spPr bwMode="auto">
          <a:xfrm flipH="1">
            <a:off x="3671888" y="4787900"/>
            <a:ext cx="1122362" cy="247650"/>
          </a:xfrm>
          <a:prstGeom prst="rightArrow">
            <a:avLst>
              <a:gd name="adj1" fmla="val 32056"/>
              <a:gd name="adj2" fmla="val 6804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7115" name="AutoShape 15"/>
          <p:cNvSpPr>
            <a:spLocks/>
          </p:cNvSpPr>
          <p:nvPr/>
        </p:nvSpPr>
        <p:spPr bwMode="auto">
          <a:xfrm rot="5400000">
            <a:off x="5244307" y="5495131"/>
            <a:ext cx="711200" cy="217487"/>
          </a:xfrm>
          <a:prstGeom prst="rightArrow">
            <a:avLst>
              <a:gd name="adj1" fmla="val 33352"/>
              <a:gd name="adj2" fmla="val 11348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7116" name="AutoShape 16"/>
          <p:cNvSpPr>
            <a:spLocks/>
          </p:cNvSpPr>
          <p:nvPr/>
        </p:nvSpPr>
        <p:spPr bwMode="auto">
          <a:xfrm rot="5400000">
            <a:off x="2756694" y="5469731"/>
            <a:ext cx="711200" cy="217488"/>
          </a:xfrm>
          <a:prstGeom prst="rightArrow">
            <a:avLst>
              <a:gd name="adj1" fmla="val 33352"/>
              <a:gd name="adj2" fmla="val 11348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7117" name="TextBox 23"/>
          <p:cNvSpPr txBox="1">
            <a:spLocks noChangeArrowheads="1"/>
          </p:cNvSpPr>
          <p:nvPr/>
        </p:nvSpPr>
        <p:spPr bwMode="auto">
          <a:xfrm>
            <a:off x="242888" y="5322888"/>
            <a:ext cx="2195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“Reality”-facing</a:t>
            </a:r>
          </a:p>
        </p:txBody>
      </p:sp>
      <p:sp>
        <p:nvSpPr>
          <p:cNvPr id="47118" name="TextBox 24"/>
          <p:cNvSpPr txBox="1">
            <a:spLocks noChangeArrowheads="1"/>
          </p:cNvSpPr>
          <p:nvPr/>
        </p:nvSpPr>
        <p:spPr bwMode="auto">
          <a:xfrm>
            <a:off x="6510338" y="5322888"/>
            <a:ext cx="1647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Data-facing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IFLA’s Domain Model for FRBR in RDF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/>
              <a:t>Functional Requirements for Bibliographic Records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groups descriptive attributes in 4 component sets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WEMI: Work, Expression, Manifestation, Item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Modeled by IFLA as four </a:t>
            </a:r>
            <a:r>
              <a:rPr lang="en-US" i="1"/>
              <a:t>disjoint classes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This means: 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Of interest are four types of “things in the world”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If a resource belongs to one class, it may not also belong to another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Strong dependencies cause existence of WEMI entities to be inferred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e.g., describing “language of text” implies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“Strong” FRBR ontology criticized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013" cy="4525963"/>
          </a:xfrm>
        </p:spPr>
        <p:txBody>
          <a:bodyPr/>
          <a:lstStyle/>
          <a:p>
            <a:pPr eaLnBrk="1" hangingPunct="1"/>
            <a:r>
              <a:rPr lang="en-US" smtClean="0"/>
              <a:t>Disjoint WEMI classes criticized as “rigid”</a:t>
            </a:r>
          </a:p>
          <a:p>
            <a:pPr lvl="1" eaLnBrk="1" hangingPunct="1"/>
            <a:r>
              <a:rPr lang="en-US" smtClean="0"/>
              <a:t>Problem when merging FRBR-based with non-FRBR-based data</a:t>
            </a:r>
          </a:p>
          <a:p>
            <a:pPr lvl="1" eaLnBrk="1" hangingPunct="1"/>
            <a:r>
              <a:rPr lang="en-US" smtClean="0"/>
              <a:t>“Class collisions”: Is </a:t>
            </a:r>
            <a:r>
              <a:rPr lang="en-US" i="1" smtClean="0"/>
              <a:t>Book</a:t>
            </a:r>
            <a:r>
              <a:rPr lang="en-US" smtClean="0"/>
              <a:t> comparable to </a:t>
            </a:r>
            <a:r>
              <a:rPr lang="en-US" i="1" smtClean="0"/>
              <a:t>Manifestation</a:t>
            </a:r>
            <a:r>
              <a:rPr lang="en-US" smtClean="0"/>
              <a:t> or </a:t>
            </a:r>
            <a:r>
              <a:rPr lang="en-US" i="1" smtClean="0"/>
              <a:t>Work</a:t>
            </a:r>
            <a:r>
              <a:rPr lang="en-US" smtClean="0"/>
              <a:t>?</a:t>
            </a:r>
          </a:p>
          <a:p>
            <a:pPr eaLnBrk="1" hangingPunct="1"/>
            <a:r>
              <a:rPr lang="en-US" smtClean="0"/>
              <a:t>People see different conceptual universes</a:t>
            </a:r>
          </a:p>
          <a:p>
            <a:pPr lvl="1" eaLnBrk="1" hangingPunct="1"/>
            <a:r>
              <a:rPr lang="en-US" smtClean="0"/>
              <a:t>Experts may see “colorized film” as a distinct Work</a:t>
            </a:r>
          </a:p>
          <a:p>
            <a:pPr lvl="1" eaLnBrk="1" hangingPunct="1"/>
            <a:r>
              <a:rPr lang="en-US" smtClean="0"/>
              <a:t>More pragmatically, existing database environments may impose different distinctions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780415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Workarounds and “re-visionings”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600200"/>
            <a:ext cx="8321675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Alternative proposals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Jakob Voss: Simplified Ontology (SOBR): Document, Edition, Item – all non-disjoint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Super-classes and super-properties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solidFill>
                  <a:srgbClr val="0000FF"/>
                </a:solidFill>
              </a:rPr>
              <a:t>rda:adaptedAsARadioScript</a:t>
            </a:r>
            <a:r>
              <a:rPr lang="en-US"/>
              <a:t> as sub-property of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solidFill>
                  <a:srgbClr val="0000FF"/>
                </a:solidFill>
              </a:rPr>
              <a:t>rda:adaptedAs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Workarounds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Ross Singer: “commonThing” properties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existence of common FRBR entity is simply inferred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780415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Workarounds and “re-visionings”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600200"/>
            <a:ext cx="8639175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“Revisioning” of cataloging theory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Ron Murray and Barbara Tillett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WEMI entities as “groups of statements that occupy different levels of abstraction”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Sub-graphs of a description with complementary views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“Work” sub-graph = description of resource “viewed as a Work”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Suggests WEMI entities not as </a:t>
            </a:r>
            <a:r>
              <a:rPr lang="en-US" i="1"/>
              <a:t>Classes</a:t>
            </a:r>
            <a:r>
              <a:rPr lang="en-US"/>
              <a:t>, but as </a:t>
            </a:r>
            <a:r>
              <a:rPr lang="en-US" i="1"/>
              <a:t>RDF Named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Minimal Ontological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Good ontology design (Thomas Gruber)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Key: promote </a:t>
            </a:r>
            <a:r>
              <a:rPr lang="en-US" b="1" i="1"/>
              <a:t>consistent use of vocabulary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Require minimal commitment sufficient to </a:t>
            </a:r>
            <a:r>
              <a:rPr lang="en-US" b="1" i="1"/>
              <a:t>support intended knowledge-sharing activities</a:t>
            </a:r>
            <a:endParaRPr lang="en-US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b="1" i="1"/>
              <a:t>Make</a:t>
            </a:r>
            <a:r>
              <a:rPr lang="en-US"/>
              <a:t> </a:t>
            </a:r>
            <a:r>
              <a:rPr lang="en-US" b="1" i="1"/>
              <a:t>as few claims as possible </a:t>
            </a:r>
            <a:r>
              <a:rPr lang="en-US"/>
              <a:t>about the world being modeled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b="1" i="1"/>
              <a:t>Allow</a:t>
            </a:r>
            <a:r>
              <a:rPr lang="en-US"/>
              <a:t> </a:t>
            </a:r>
            <a:r>
              <a:rPr lang="en-US" b="1" i="1"/>
              <a:t>freedom to specialize and instantiate </a:t>
            </a:r>
            <a:r>
              <a:rPr lang="en-US"/>
              <a:t>the ontology as needed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b="1" i="1"/>
              <a:t>Specify the weakest theory</a:t>
            </a:r>
            <a:r>
              <a:rPr lang="en-US"/>
              <a:t>, allowing the most models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Principle explicitly followed for designing SKOS, implicitly for Dublin Core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61225" cy="1143000"/>
          </a:xfrm>
        </p:spPr>
        <p:txBody>
          <a:bodyPr/>
          <a:lstStyle/>
          <a:p>
            <a:pPr eaLnBrk="1" hangingPunct="1"/>
            <a:r>
              <a:rPr lang="en-US" smtClean="0"/>
              <a:t>Where to constrain?</a:t>
            </a:r>
          </a:p>
        </p:txBody>
      </p:sp>
      <p:sp>
        <p:nvSpPr>
          <p:cNvPr id="53250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 Models</a:t>
            </a:r>
          </a:p>
        </p:txBody>
      </p:sp>
      <p:sp>
        <p:nvSpPr>
          <p:cNvPr id="5325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Strongly constrained models</a:t>
            </a:r>
          </a:p>
          <a:p>
            <a:pPr lvl="1" eaLnBrk="1" hangingPunct="1"/>
            <a:r>
              <a:rPr lang="en-US" smtClean="0"/>
              <a:t>Discourage broad uptake by imposing specific world views</a:t>
            </a:r>
          </a:p>
          <a:p>
            <a:pPr lvl="1" eaLnBrk="1" hangingPunct="1"/>
            <a:r>
              <a:rPr lang="en-US" smtClean="0"/>
              <a:t>People view reality differently</a:t>
            </a:r>
          </a:p>
          <a:p>
            <a:pPr eaLnBrk="1" hangingPunct="1"/>
            <a:r>
              <a:rPr lang="en-US" smtClean="0"/>
              <a:t>Minimally constrained </a:t>
            </a:r>
          </a:p>
          <a:p>
            <a:pPr lvl="1" eaLnBrk="1" hangingPunct="1"/>
            <a:r>
              <a:rPr lang="en-US" smtClean="0"/>
              <a:t>Few claims about “reality”</a:t>
            </a:r>
          </a:p>
          <a:p>
            <a:pPr lvl="1" eaLnBrk="1" hangingPunct="1"/>
            <a:r>
              <a:rPr lang="en-US" smtClean="0"/>
              <a:t>Users specialize as needed</a:t>
            </a:r>
          </a:p>
          <a:p>
            <a:pPr lvl="1" eaLnBrk="1" hangingPunct="1"/>
            <a:r>
              <a:rPr lang="en-US" smtClean="0"/>
              <a:t>Optimal for re-use in “open world” of Linked Data</a:t>
            </a:r>
          </a:p>
        </p:txBody>
      </p:sp>
      <p:sp>
        <p:nvSpPr>
          <p:cNvPr id="53252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Description Set Profiles</a:t>
            </a:r>
          </a:p>
        </p:txBody>
      </p:sp>
      <p:sp>
        <p:nvSpPr>
          <p:cNvPr id="53253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64025" cy="3951288"/>
          </a:xfrm>
        </p:spPr>
        <p:txBody>
          <a:bodyPr/>
          <a:lstStyle/>
          <a:p>
            <a:pPr eaLnBrk="1" hangingPunct="1"/>
            <a:r>
              <a:rPr lang="en-US" smtClean="0"/>
              <a:t>Arbitrarily strong constraints</a:t>
            </a:r>
          </a:p>
          <a:p>
            <a:pPr lvl="1" eaLnBrk="1" hangingPunct="1"/>
            <a:r>
              <a:rPr lang="en-US" smtClean="0"/>
              <a:t>Underlying vocabularies – only locally constrained – remain globally compatible</a:t>
            </a:r>
          </a:p>
          <a:p>
            <a:pPr lvl="1" eaLnBrk="1" hangingPunct="1"/>
            <a:r>
              <a:rPr lang="en-US" smtClean="0"/>
              <a:t>Data validation for quality control and consistency of data</a:t>
            </a:r>
          </a:p>
          <a:p>
            <a:pPr lvl="1" eaLnBrk="1" hangingPunct="1"/>
            <a:r>
              <a:rPr lang="en-US" smtClean="0"/>
              <a:t>Optimal for closed-world,  controlled environments, e.g., library cataloging depts</a:t>
            </a:r>
          </a:p>
          <a:p>
            <a:pPr eaLnBrk="1" hangingPunct="1"/>
            <a:r>
              <a:rPr lang="en-US" smtClean="0"/>
              <a:t>Straightforward mapping to triples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44488" y="274638"/>
            <a:ext cx="7700962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“Manifesto for Linked Libraries (et al.)”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40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Stanford Linked Data Workshop final report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“Foment the development of a disruptive paradigm for knowledge representation”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Library community to depart from ‘business as usual’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“Structure data semantically”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“Publish data on Web rather than preserving in dark”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“Continuously improve Linked Data rather than waiting to publish ‘perfect’ data”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W3C Library Linked Data Incubator Group report</a:t>
            </a: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ctrTitle"/>
          </p:nvPr>
        </p:nvSpPr>
        <p:spPr>
          <a:xfrm>
            <a:off x="685800" y="37941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Designing the</a:t>
            </a:r>
            <a:br>
              <a:rPr lang="en-US" smtClean="0"/>
            </a:br>
            <a:r>
              <a:rPr lang="en-US" smtClean="0"/>
              <a:t>Networked Catalog</a:t>
            </a:r>
          </a:p>
        </p:txBody>
      </p:sp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1828800"/>
            <a:ext cx="52832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803275" y="5554663"/>
            <a:ext cx="78882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Source: Gordon Dunsire, “The semantic web and expert metadata” (2009)</a:t>
            </a:r>
          </a:p>
          <a:p>
            <a:r>
              <a:rPr lang="en-US" sz="2000" u="sng">
                <a:latin typeface="Calibri" pitchFamily="34" charset="0"/>
                <a:hlinkClick r:id="rId3"/>
              </a:rPr>
              <a:t>http://strathprints.strath.ac.uk/16458/1/strathprints016458.pdf</a:t>
            </a:r>
            <a:r>
              <a:rPr lang="en-US" sz="2000">
                <a:latin typeface="Calibri" pitchFamily="34" charset="0"/>
              </a:rPr>
              <a:t> </a:t>
            </a:r>
          </a:p>
        </p:txBody>
      </p:sp>
      <p:sp>
        <p:nvSpPr>
          <p:cNvPr id="55299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86650" cy="1143000"/>
          </a:xfrm>
        </p:spPr>
        <p:txBody>
          <a:bodyPr/>
          <a:lstStyle/>
          <a:p>
            <a:pPr eaLnBrk="1" hangingPunct="1"/>
            <a:r>
              <a:rPr lang="en-US" smtClean="0"/>
              <a:t>“Flat” Catalog Card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4"/>
          <p:cNvSpPr txBox="1">
            <a:spLocks noChangeArrowheads="1"/>
          </p:cNvSpPr>
          <p:nvPr/>
        </p:nvSpPr>
        <p:spPr bwMode="auto">
          <a:xfrm>
            <a:off x="509588" y="1989138"/>
            <a:ext cx="755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Author:</a:t>
            </a:r>
          </a:p>
        </p:txBody>
      </p:sp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496888" y="2406650"/>
            <a:ext cx="4937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Title:</a:t>
            </a:r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509588" y="2824163"/>
            <a:ext cx="14081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Content type:</a:t>
            </a:r>
          </a:p>
        </p:txBody>
      </p:sp>
      <p:sp>
        <p:nvSpPr>
          <p:cNvPr id="56324" name="Text Box 8"/>
          <p:cNvSpPr txBox="1">
            <a:spLocks noChangeArrowheads="1"/>
          </p:cNvSpPr>
          <p:nvPr/>
        </p:nvSpPr>
        <p:spPr bwMode="auto">
          <a:xfrm>
            <a:off x="506413" y="4078288"/>
            <a:ext cx="13112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Provenance:</a:t>
            </a:r>
          </a:p>
        </p:txBody>
      </p:sp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495300" y="3660775"/>
            <a:ext cx="8604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Subject:</a:t>
            </a:r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7437438" y="2016125"/>
            <a:ext cx="9779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Lee, T. B.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2100263" y="2408238"/>
            <a:ext cx="25749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Cataloguing has a future</a:t>
            </a:r>
          </a:p>
        </p:txBody>
      </p:sp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2122488" y="2825750"/>
            <a:ext cx="13763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Spoken word</a:t>
            </a:r>
          </a:p>
        </p:txBody>
      </p:sp>
      <p:sp>
        <p:nvSpPr>
          <p:cNvPr id="56329" name="Text Box 13"/>
          <p:cNvSpPr txBox="1">
            <a:spLocks noChangeArrowheads="1"/>
          </p:cNvSpPr>
          <p:nvPr/>
        </p:nvSpPr>
        <p:spPr bwMode="auto">
          <a:xfrm>
            <a:off x="2109788" y="3244850"/>
            <a:ext cx="11207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Audio disc</a:t>
            </a:r>
          </a:p>
        </p:txBody>
      </p:sp>
      <p:sp>
        <p:nvSpPr>
          <p:cNvPr id="56330" name="Text Box 14"/>
          <p:cNvSpPr txBox="1">
            <a:spLocks noChangeArrowheads="1"/>
          </p:cNvSpPr>
          <p:nvPr/>
        </p:nvSpPr>
        <p:spPr bwMode="auto">
          <a:xfrm>
            <a:off x="7381875" y="3805238"/>
            <a:ext cx="9937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Metadata</a:t>
            </a:r>
          </a:p>
        </p:txBody>
      </p:sp>
      <p:sp>
        <p:nvSpPr>
          <p:cNvPr id="56331" name="Text Box 15"/>
          <p:cNvSpPr txBox="1">
            <a:spLocks noChangeArrowheads="1"/>
          </p:cNvSpPr>
          <p:nvPr/>
        </p:nvSpPr>
        <p:spPr bwMode="auto">
          <a:xfrm>
            <a:off x="2100263" y="4079875"/>
            <a:ext cx="23463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Donated by the author</a:t>
            </a:r>
          </a:p>
        </p:txBody>
      </p:sp>
      <p:sp>
        <p:nvSpPr>
          <p:cNvPr id="56332" name="Rectangle 16"/>
          <p:cNvSpPr>
            <a:spLocks noChangeArrowheads="1"/>
          </p:cNvSpPr>
          <p:nvPr/>
        </p:nvSpPr>
        <p:spPr bwMode="auto">
          <a:xfrm>
            <a:off x="285750" y="1785938"/>
            <a:ext cx="4714875" cy="27860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6333" name="Text Box 9"/>
          <p:cNvSpPr txBox="1">
            <a:spLocks noChangeArrowheads="1"/>
          </p:cNvSpPr>
          <p:nvPr/>
        </p:nvSpPr>
        <p:spPr bwMode="auto">
          <a:xfrm>
            <a:off x="504825" y="3241675"/>
            <a:ext cx="1301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Carrier type:</a:t>
            </a:r>
          </a:p>
        </p:txBody>
      </p:sp>
      <p:sp>
        <p:nvSpPr>
          <p:cNvPr id="56334" name="Rectangle 16"/>
          <p:cNvSpPr>
            <a:spLocks noChangeArrowheads="1"/>
          </p:cNvSpPr>
          <p:nvPr/>
        </p:nvSpPr>
        <p:spPr bwMode="auto">
          <a:xfrm>
            <a:off x="6042025" y="1860550"/>
            <a:ext cx="2830513" cy="125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6335" name="Text Box 4"/>
          <p:cNvSpPr txBox="1">
            <a:spLocks noChangeArrowheads="1"/>
          </p:cNvSpPr>
          <p:nvPr/>
        </p:nvSpPr>
        <p:spPr bwMode="auto">
          <a:xfrm>
            <a:off x="6191250" y="2014538"/>
            <a:ext cx="6905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Name:</a:t>
            </a:r>
          </a:p>
        </p:txBody>
      </p:sp>
      <p:sp>
        <p:nvSpPr>
          <p:cNvPr id="56336" name="Text Box 4"/>
          <p:cNvSpPr txBox="1">
            <a:spLocks noChangeArrowheads="1"/>
          </p:cNvSpPr>
          <p:nvPr/>
        </p:nvSpPr>
        <p:spPr bwMode="auto">
          <a:xfrm>
            <a:off x="6221413" y="2355850"/>
            <a:ext cx="11461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Biography:</a:t>
            </a:r>
          </a:p>
        </p:txBody>
      </p:sp>
      <p:sp>
        <p:nvSpPr>
          <p:cNvPr id="56337" name="Text Box 4"/>
          <p:cNvSpPr txBox="1">
            <a:spLocks noChangeArrowheads="1"/>
          </p:cNvSpPr>
          <p:nvPr/>
        </p:nvSpPr>
        <p:spPr bwMode="auto">
          <a:xfrm>
            <a:off x="6183313" y="2698750"/>
            <a:ext cx="1952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...</a:t>
            </a:r>
          </a:p>
        </p:txBody>
      </p:sp>
      <p:sp>
        <p:nvSpPr>
          <p:cNvPr id="56338" name="Text Box 4"/>
          <p:cNvSpPr txBox="1">
            <a:spLocks noChangeArrowheads="1"/>
          </p:cNvSpPr>
          <p:nvPr/>
        </p:nvSpPr>
        <p:spPr bwMode="auto">
          <a:xfrm>
            <a:off x="6035675" y="1563688"/>
            <a:ext cx="16478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Name authority</a:t>
            </a:r>
          </a:p>
        </p:txBody>
      </p:sp>
      <p:sp>
        <p:nvSpPr>
          <p:cNvPr id="56339" name="Rectangle 16"/>
          <p:cNvSpPr>
            <a:spLocks noChangeArrowheads="1"/>
          </p:cNvSpPr>
          <p:nvPr/>
        </p:nvSpPr>
        <p:spPr bwMode="auto">
          <a:xfrm>
            <a:off x="6042025" y="3673475"/>
            <a:ext cx="2840038" cy="125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6340" name="Text Box 4"/>
          <p:cNvSpPr txBox="1">
            <a:spLocks noChangeArrowheads="1"/>
          </p:cNvSpPr>
          <p:nvPr/>
        </p:nvSpPr>
        <p:spPr bwMode="auto">
          <a:xfrm>
            <a:off x="6208713" y="3827463"/>
            <a:ext cx="57626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Term:</a:t>
            </a:r>
          </a:p>
        </p:txBody>
      </p:sp>
      <p:sp>
        <p:nvSpPr>
          <p:cNvPr id="56341" name="Text Box 4"/>
          <p:cNvSpPr txBox="1">
            <a:spLocks noChangeArrowheads="1"/>
          </p:cNvSpPr>
          <p:nvPr/>
        </p:nvSpPr>
        <p:spPr bwMode="auto">
          <a:xfrm>
            <a:off x="6234113" y="4170363"/>
            <a:ext cx="104298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Definition:</a:t>
            </a:r>
          </a:p>
        </p:txBody>
      </p:sp>
      <p:sp>
        <p:nvSpPr>
          <p:cNvPr id="56342" name="Text Box 4"/>
          <p:cNvSpPr txBox="1">
            <a:spLocks noChangeArrowheads="1"/>
          </p:cNvSpPr>
          <p:nvPr/>
        </p:nvSpPr>
        <p:spPr bwMode="auto">
          <a:xfrm>
            <a:off x="6183313" y="4511675"/>
            <a:ext cx="1952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...</a:t>
            </a:r>
          </a:p>
        </p:txBody>
      </p:sp>
      <p:sp>
        <p:nvSpPr>
          <p:cNvPr id="56343" name="Text Box 4"/>
          <p:cNvSpPr txBox="1">
            <a:spLocks noChangeArrowheads="1"/>
          </p:cNvSpPr>
          <p:nvPr/>
        </p:nvSpPr>
        <p:spPr bwMode="auto">
          <a:xfrm>
            <a:off x="6075363" y="3365500"/>
            <a:ext cx="18176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Subject authority</a:t>
            </a:r>
          </a:p>
        </p:txBody>
      </p:sp>
      <p:sp>
        <p:nvSpPr>
          <p:cNvPr id="56344" name="Text Box 4"/>
          <p:cNvSpPr txBox="1">
            <a:spLocks noChangeArrowheads="1"/>
          </p:cNvSpPr>
          <p:nvPr/>
        </p:nvSpPr>
        <p:spPr bwMode="auto">
          <a:xfrm>
            <a:off x="325438" y="1482725"/>
            <a:ext cx="268763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Bibliographic description</a:t>
            </a:r>
          </a:p>
        </p:txBody>
      </p:sp>
      <p:cxnSp>
        <p:nvCxnSpPr>
          <p:cNvPr id="56345" name="Elbow Connector 25"/>
          <p:cNvCxnSpPr>
            <a:cxnSpLocks noChangeShapeType="1"/>
            <a:endCxn id="56343" idx="1"/>
          </p:cNvCxnSpPr>
          <p:nvPr/>
        </p:nvCxnSpPr>
        <p:spPr bwMode="auto">
          <a:xfrm flipV="1">
            <a:off x="4995863" y="3506788"/>
            <a:ext cx="1079500" cy="3365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6346" name="Elbow Connector 26"/>
          <p:cNvCxnSpPr>
            <a:cxnSpLocks noChangeShapeType="1"/>
            <a:endCxn id="56338" idx="1"/>
          </p:cNvCxnSpPr>
          <p:nvPr/>
        </p:nvCxnSpPr>
        <p:spPr bwMode="auto">
          <a:xfrm flipV="1">
            <a:off x="4995863" y="1704975"/>
            <a:ext cx="1039812" cy="39528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6347" name="Title 2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86650" cy="1143000"/>
          </a:xfrm>
        </p:spPr>
        <p:txBody>
          <a:bodyPr/>
          <a:lstStyle/>
          <a:p>
            <a:pPr eaLnBrk="1" hangingPunct="1"/>
            <a:r>
              <a:rPr lang="en-US" smtClean="0"/>
              <a:t>“Relational”</a:t>
            </a:r>
          </a:p>
        </p:txBody>
      </p:sp>
      <p:sp>
        <p:nvSpPr>
          <p:cNvPr id="56348" name="TextBox 28"/>
          <p:cNvSpPr txBox="1">
            <a:spLocks noChangeArrowheads="1"/>
          </p:cNvSpPr>
          <p:nvPr/>
        </p:nvSpPr>
        <p:spPr bwMode="auto">
          <a:xfrm>
            <a:off x="5781675" y="6242050"/>
            <a:ext cx="224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Source: Dunsire, 2009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5"/>
          <p:cNvSpPr txBox="1">
            <a:spLocks noChangeArrowheads="1"/>
          </p:cNvSpPr>
          <p:nvPr/>
        </p:nvSpPr>
        <p:spPr bwMode="auto">
          <a:xfrm>
            <a:off x="506413" y="5122863"/>
            <a:ext cx="4953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Title:</a:t>
            </a:r>
          </a:p>
        </p:txBody>
      </p:sp>
      <p:sp>
        <p:nvSpPr>
          <p:cNvPr id="57346" name="Text Box 8"/>
          <p:cNvSpPr txBox="1">
            <a:spLocks noChangeArrowheads="1"/>
          </p:cNvSpPr>
          <p:nvPr/>
        </p:nvSpPr>
        <p:spPr bwMode="auto">
          <a:xfrm>
            <a:off x="506413" y="6180138"/>
            <a:ext cx="13112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Provenance:</a:t>
            </a:r>
          </a:p>
        </p:txBody>
      </p:sp>
      <p:sp>
        <p:nvSpPr>
          <p:cNvPr id="57347" name="Text Box 10"/>
          <p:cNvSpPr txBox="1">
            <a:spLocks noChangeArrowheads="1"/>
          </p:cNvSpPr>
          <p:nvPr/>
        </p:nvSpPr>
        <p:spPr bwMode="auto">
          <a:xfrm>
            <a:off x="7581900" y="2014538"/>
            <a:ext cx="9779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Lee, T. B.</a:t>
            </a:r>
          </a:p>
        </p:txBody>
      </p:sp>
      <p:sp>
        <p:nvSpPr>
          <p:cNvPr id="57348" name="Text Box 11"/>
          <p:cNvSpPr txBox="1">
            <a:spLocks noChangeArrowheads="1"/>
          </p:cNvSpPr>
          <p:nvPr/>
        </p:nvSpPr>
        <p:spPr bwMode="auto">
          <a:xfrm>
            <a:off x="2100263" y="5122863"/>
            <a:ext cx="25749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Cataloguing has a future</a:t>
            </a:r>
          </a:p>
        </p:txBody>
      </p:sp>
      <p:sp>
        <p:nvSpPr>
          <p:cNvPr id="57349" name="Text Box 13"/>
          <p:cNvSpPr txBox="1">
            <a:spLocks noChangeArrowheads="1"/>
          </p:cNvSpPr>
          <p:nvPr/>
        </p:nvSpPr>
        <p:spPr bwMode="auto">
          <a:xfrm>
            <a:off x="2109788" y="5397500"/>
            <a:ext cx="11207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Audio disc</a:t>
            </a:r>
          </a:p>
        </p:txBody>
      </p:sp>
      <p:sp>
        <p:nvSpPr>
          <p:cNvPr id="57350" name="Text Box 14"/>
          <p:cNvSpPr txBox="1">
            <a:spLocks noChangeArrowheads="1"/>
          </p:cNvSpPr>
          <p:nvPr/>
        </p:nvSpPr>
        <p:spPr bwMode="auto">
          <a:xfrm>
            <a:off x="7446963" y="3827463"/>
            <a:ext cx="99218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Metadata</a:t>
            </a:r>
          </a:p>
        </p:txBody>
      </p:sp>
      <p:sp>
        <p:nvSpPr>
          <p:cNvPr id="57351" name="Text Box 15"/>
          <p:cNvSpPr txBox="1">
            <a:spLocks noChangeArrowheads="1"/>
          </p:cNvSpPr>
          <p:nvPr/>
        </p:nvSpPr>
        <p:spPr bwMode="auto">
          <a:xfrm>
            <a:off x="2111375" y="6180138"/>
            <a:ext cx="23463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Donated by the author</a:t>
            </a:r>
          </a:p>
        </p:txBody>
      </p:sp>
      <p:sp>
        <p:nvSpPr>
          <p:cNvPr id="57352" name="Text Box 9"/>
          <p:cNvSpPr txBox="1">
            <a:spLocks noChangeArrowheads="1"/>
          </p:cNvSpPr>
          <p:nvPr/>
        </p:nvSpPr>
        <p:spPr bwMode="auto">
          <a:xfrm>
            <a:off x="517525" y="5434013"/>
            <a:ext cx="13017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Carrier type:</a:t>
            </a:r>
          </a:p>
        </p:txBody>
      </p:sp>
      <p:sp>
        <p:nvSpPr>
          <p:cNvPr id="57353" name="Rectangle 16"/>
          <p:cNvSpPr>
            <a:spLocks noChangeArrowheads="1"/>
          </p:cNvSpPr>
          <p:nvPr/>
        </p:nvSpPr>
        <p:spPr bwMode="auto">
          <a:xfrm>
            <a:off x="6042025" y="1860550"/>
            <a:ext cx="2830513" cy="125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7354" name="Text Box 4"/>
          <p:cNvSpPr txBox="1">
            <a:spLocks noChangeArrowheads="1"/>
          </p:cNvSpPr>
          <p:nvPr/>
        </p:nvSpPr>
        <p:spPr bwMode="auto">
          <a:xfrm>
            <a:off x="6191250" y="2014538"/>
            <a:ext cx="6905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Name:</a:t>
            </a:r>
          </a:p>
        </p:txBody>
      </p:sp>
      <p:sp>
        <p:nvSpPr>
          <p:cNvPr id="57355" name="Text Box 4"/>
          <p:cNvSpPr txBox="1">
            <a:spLocks noChangeArrowheads="1"/>
          </p:cNvSpPr>
          <p:nvPr/>
        </p:nvSpPr>
        <p:spPr bwMode="auto">
          <a:xfrm>
            <a:off x="6221413" y="2355850"/>
            <a:ext cx="11461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Biography:</a:t>
            </a:r>
          </a:p>
        </p:txBody>
      </p:sp>
      <p:sp>
        <p:nvSpPr>
          <p:cNvPr id="57356" name="Text Box 4"/>
          <p:cNvSpPr txBox="1">
            <a:spLocks noChangeArrowheads="1"/>
          </p:cNvSpPr>
          <p:nvPr/>
        </p:nvSpPr>
        <p:spPr bwMode="auto">
          <a:xfrm>
            <a:off x="6183313" y="2698750"/>
            <a:ext cx="1952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...</a:t>
            </a:r>
          </a:p>
        </p:txBody>
      </p:sp>
      <p:sp>
        <p:nvSpPr>
          <p:cNvPr id="57357" name="Text Box 4"/>
          <p:cNvSpPr txBox="1">
            <a:spLocks noChangeArrowheads="1"/>
          </p:cNvSpPr>
          <p:nvPr/>
        </p:nvSpPr>
        <p:spPr bwMode="auto">
          <a:xfrm>
            <a:off x="6035675" y="1563688"/>
            <a:ext cx="16478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Name authority</a:t>
            </a:r>
          </a:p>
        </p:txBody>
      </p:sp>
      <p:sp>
        <p:nvSpPr>
          <p:cNvPr id="57358" name="Rectangle 16"/>
          <p:cNvSpPr>
            <a:spLocks noChangeArrowheads="1"/>
          </p:cNvSpPr>
          <p:nvPr/>
        </p:nvSpPr>
        <p:spPr bwMode="auto">
          <a:xfrm>
            <a:off x="6042025" y="3673475"/>
            <a:ext cx="2840038" cy="125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7359" name="Text Box 4"/>
          <p:cNvSpPr txBox="1">
            <a:spLocks noChangeArrowheads="1"/>
          </p:cNvSpPr>
          <p:nvPr/>
        </p:nvSpPr>
        <p:spPr bwMode="auto">
          <a:xfrm>
            <a:off x="6208713" y="3827463"/>
            <a:ext cx="57626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Term:</a:t>
            </a:r>
          </a:p>
        </p:txBody>
      </p:sp>
      <p:sp>
        <p:nvSpPr>
          <p:cNvPr id="57360" name="Text Box 4"/>
          <p:cNvSpPr txBox="1">
            <a:spLocks noChangeArrowheads="1"/>
          </p:cNvSpPr>
          <p:nvPr/>
        </p:nvSpPr>
        <p:spPr bwMode="auto">
          <a:xfrm>
            <a:off x="6234113" y="4170363"/>
            <a:ext cx="104298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Definition:</a:t>
            </a:r>
          </a:p>
        </p:txBody>
      </p:sp>
      <p:sp>
        <p:nvSpPr>
          <p:cNvPr id="57361" name="Text Box 4"/>
          <p:cNvSpPr txBox="1">
            <a:spLocks noChangeArrowheads="1"/>
          </p:cNvSpPr>
          <p:nvPr/>
        </p:nvSpPr>
        <p:spPr bwMode="auto">
          <a:xfrm>
            <a:off x="6183313" y="4511675"/>
            <a:ext cx="1952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...</a:t>
            </a:r>
          </a:p>
        </p:txBody>
      </p:sp>
      <p:sp>
        <p:nvSpPr>
          <p:cNvPr id="57362" name="Text Box 4"/>
          <p:cNvSpPr txBox="1">
            <a:spLocks noChangeArrowheads="1"/>
          </p:cNvSpPr>
          <p:nvPr/>
        </p:nvSpPr>
        <p:spPr bwMode="auto">
          <a:xfrm>
            <a:off x="6075363" y="3365500"/>
            <a:ext cx="18176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Subject authority</a:t>
            </a:r>
          </a:p>
        </p:txBody>
      </p:sp>
      <p:sp>
        <p:nvSpPr>
          <p:cNvPr id="57363" name="Rectangle 16"/>
          <p:cNvSpPr>
            <a:spLocks noChangeArrowheads="1"/>
          </p:cNvSpPr>
          <p:nvPr/>
        </p:nvSpPr>
        <p:spPr bwMode="auto">
          <a:xfrm>
            <a:off x="261938" y="6161088"/>
            <a:ext cx="4738687" cy="414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7364" name="Text Box 4"/>
          <p:cNvSpPr txBox="1">
            <a:spLocks noChangeArrowheads="1"/>
          </p:cNvSpPr>
          <p:nvPr/>
        </p:nvSpPr>
        <p:spPr bwMode="auto">
          <a:xfrm>
            <a:off x="250825" y="5873750"/>
            <a:ext cx="5143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Item</a:t>
            </a:r>
          </a:p>
        </p:txBody>
      </p:sp>
      <p:sp>
        <p:nvSpPr>
          <p:cNvPr id="57365" name="Rectangle 16"/>
          <p:cNvSpPr>
            <a:spLocks noChangeArrowheads="1"/>
          </p:cNvSpPr>
          <p:nvPr/>
        </p:nvSpPr>
        <p:spPr bwMode="auto">
          <a:xfrm>
            <a:off x="263525" y="4995863"/>
            <a:ext cx="4732338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7366" name="Text Box 4"/>
          <p:cNvSpPr txBox="1">
            <a:spLocks noChangeArrowheads="1"/>
          </p:cNvSpPr>
          <p:nvPr/>
        </p:nvSpPr>
        <p:spPr bwMode="auto">
          <a:xfrm>
            <a:off x="250825" y="4699000"/>
            <a:ext cx="14874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Manifestation</a:t>
            </a:r>
          </a:p>
        </p:txBody>
      </p:sp>
      <p:cxnSp>
        <p:nvCxnSpPr>
          <p:cNvPr id="57367" name="Straight Arrow Connector 32"/>
          <p:cNvCxnSpPr>
            <a:cxnSpLocks noChangeShapeType="1"/>
            <a:stCxn id="57365" idx="2"/>
            <a:endCxn id="57363" idx="0"/>
          </p:cNvCxnSpPr>
          <p:nvPr/>
        </p:nvCxnSpPr>
        <p:spPr bwMode="auto">
          <a:xfrm rot="16200000" flipH="1">
            <a:off x="2466975" y="5997576"/>
            <a:ext cx="3270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7368" name="Text Box 4"/>
          <p:cNvSpPr txBox="1">
            <a:spLocks noChangeArrowheads="1"/>
          </p:cNvSpPr>
          <p:nvPr/>
        </p:nvSpPr>
        <p:spPr bwMode="auto">
          <a:xfrm>
            <a:off x="520700" y="3219450"/>
            <a:ext cx="7556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Author:</a:t>
            </a:r>
          </a:p>
        </p:txBody>
      </p:sp>
      <p:sp>
        <p:nvSpPr>
          <p:cNvPr id="57369" name="Text Box 6"/>
          <p:cNvSpPr txBox="1">
            <a:spLocks noChangeArrowheads="1"/>
          </p:cNvSpPr>
          <p:nvPr/>
        </p:nvSpPr>
        <p:spPr bwMode="auto">
          <a:xfrm>
            <a:off x="520700" y="4325938"/>
            <a:ext cx="14081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Content type:</a:t>
            </a:r>
          </a:p>
        </p:txBody>
      </p:sp>
      <p:sp>
        <p:nvSpPr>
          <p:cNvPr id="57370" name="Text Box 9"/>
          <p:cNvSpPr txBox="1">
            <a:spLocks noChangeArrowheads="1"/>
          </p:cNvSpPr>
          <p:nvPr/>
        </p:nvSpPr>
        <p:spPr bwMode="auto">
          <a:xfrm>
            <a:off x="506413" y="3573463"/>
            <a:ext cx="8604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Subject:</a:t>
            </a:r>
          </a:p>
        </p:txBody>
      </p:sp>
      <p:sp>
        <p:nvSpPr>
          <p:cNvPr id="57371" name="Text Box 12"/>
          <p:cNvSpPr txBox="1">
            <a:spLocks noChangeArrowheads="1"/>
          </p:cNvSpPr>
          <p:nvPr/>
        </p:nvSpPr>
        <p:spPr bwMode="auto">
          <a:xfrm>
            <a:off x="2133600" y="4329113"/>
            <a:ext cx="13763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Spoken word</a:t>
            </a:r>
          </a:p>
        </p:txBody>
      </p:sp>
      <p:sp>
        <p:nvSpPr>
          <p:cNvPr id="57372" name="Rectangle 16"/>
          <p:cNvSpPr>
            <a:spLocks noChangeArrowheads="1"/>
          </p:cNvSpPr>
          <p:nvPr/>
        </p:nvSpPr>
        <p:spPr bwMode="auto">
          <a:xfrm>
            <a:off x="271463" y="4267200"/>
            <a:ext cx="4714875" cy="414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7373" name="Text Box 4"/>
          <p:cNvSpPr txBox="1">
            <a:spLocks noChangeArrowheads="1"/>
          </p:cNvSpPr>
          <p:nvPr/>
        </p:nvSpPr>
        <p:spPr bwMode="auto">
          <a:xfrm>
            <a:off x="298450" y="3979863"/>
            <a:ext cx="12128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Expression</a:t>
            </a:r>
          </a:p>
        </p:txBody>
      </p:sp>
      <p:sp>
        <p:nvSpPr>
          <p:cNvPr id="57374" name="Rectangle 16"/>
          <p:cNvSpPr>
            <a:spLocks noChangeArrowheads="1"/>
          </p:cNvSpPr>
          <p:nvPr/>
        </p:nvSpPr>
        <p:spPr bwMode="auto">
          <a:xfrm>
            <a:off x="274638" y="3101975"/>
            <a:ext cx="4714875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7375" name="Text Box 4"/>
          <p:cNvSpPr txBox="1">
            <a:spLocks noChangeArrowheads="1"/>
          </p:cNvSpPr>
          <p:nvPr/>
        </p:nvSpPr>
        <p:spPr bwMode="auto">
          <a:xfrm>
            <a:off x="284163" y="2768600"/>
            <a:ext cx="14890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Work</a:t>
            </a:r>
          </a:p>
        </p:txBody>
      </p:sp>
      <p:cxnSp>
        <p:nvCxnSpPr>
          <p:cNvPr id="57376" name="Straight Arrow Connector 41"/>
          <p:cNvCxnSpPr>
            <a:cxnSpLocks noChangeShapeType="1"/>
            <a:stCxn id="57374" idx="2"/>
            <a:endCxn id="57372" idx="0"/>
          </p:cNvCxnSpPr>
          <p:nvPr/>
        </p:nvCxnSpPr>
        <p:spPr bwMode="auto">
          <a:xfrm rot="5400000">
            <a:off x="2466975" y="4102100"/>
            <a:ext cx="3270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7377" name="Straight Arrow Connector 42"/>
          <p:cNvCxnSpPr>
            <a:cxnSpLocks noChangeShapeType="1"/>
            <a:stCxn id="57372" idx="2"/>
          </p:cNvCxnSpPr>
          <p:nvPr/>
        </p:nvCxnSpPr>
        <p:spPr bwMode="auto">
          <a:xfrm rot="16200000" flipH="1">
            <a:off x="2466181" y="4844257"/>
            <a:ext cx="32543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7378" name="Elbow Connector 43"/>
          <p:cNvCxnSpPr>
            <a:cxnSpLocks noChangeShapeType="1"/>
            <a:endCxn id="57362" idx="1"/>
          </p:cNvCxnSpPr>
          <p:nvPr/>
        </p:nvCxnSpPr>
        <p:spPr bwMode="auto">
          <a:xfrm flipV="1">
            <a:off x="4995863" y="3506788"/>
            <a:ext cx="1079500" cy="2159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7379" name="Straight Connector 44"/>
          <p:cNvCxnSpPr>
            <a:cxnSpLocks noChangeShapeType="1"/>
          </p:cNvCxnSpPr>
          <p:nvPr/>
        </p:nvCxnSpPr>
        <p:spPr bwMode="auto">
          <a:xfrm>
            <a:off x="5486400" y="1698625"/>
            <a:ext cx="5222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7380" name="Straight Connector 45"/>
          <p:cNvCxnSpPr>
            <a:cxnSpLocks noChangeShapeType="1"/>
          </p:cNvCxnSpPr>
          <p:nvPr/>
        </p:nvCxnSpPr>
        <p:spPr bwMode="auto">
          <a:xfrm rot="16200000" flipH="1">
            <a:off x="4675981" y="2520157"/>
            <a:ext cx="1654175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81" name="Straight Connector 46"/>
          <p:cNvCxnSpPr>
            <a:cxnSpLocks noChangeShapeType="1"/>
          </p:cNvCxnSpPr>
          <p:nvPr/>
        </p:nvCxnSpPr>
        <p:spPr bwMode="auto">
          <a:xfrm>
            <a:off x="4986338" y="3341688"/>
            <a:ext cx="5222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73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86650" cy="1143000"/>
          </a:xfrm>
        </p:spPr>
        <p:txBody>
          <a:bodyPr/>
          <a:lstStyle/>
          <a:p>
            <a:pPr eaLnBrk="1" hangingPunct="1"/>
            <a:r>
              <a:rPr lang="en-US" smtClean="0"/>
              <a:t>FRBR-ized Record</a:t>
            </a:r>
          </a:p>
        </p:txBody>
      </p:sp>
      <p:sp>
        <p:nvSpPr>
          <p:cNvPr id="57383" name="TextBox 47"/>
          <p:cNvSpPr txBox="1">
            <a:spLocks noChangeArrowheads="1"/>
          </p:cNvSpPr>
          <p:nvPr/>
        </p:nvSpPr>
        <p:spPr bwMode="auto">
          <a:xfrm>
            <a:off x="5781675" y="6242050"/>
            <a:ext cx="224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Source: Dunsire, 2009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0"/>
          <p:cNvSpPr txBox="1">
            <a:spLocks noChangeArrowheads="1"/>
          </p:cNvSpPr>
          <p:nvPr/>
        </p:nvSpPr>
        <p:spPr bwMode="auto">
          <a:xfrm>
            <a:off x="7581900" y="2014538"/>
            <a:ext cx="9779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Lee, T. B.</a:t>
            </a:r>
          </a:p>
        </p:txBody>
      </p:sp>
      <p:sp>
        <p:nvSpPr>
          <p:cNvPr id="58370" name="Text Box 14"/>
          <p:cNvSpPr txBox="1">
            <a:spLocks noChangeArrowheads="1"/>
          </p:cNvSpPr>
          <p:nvPr/>
        </p:nvSpPr>
        <p:spPr bwMode="auto">
          <a:xfrm>
            <a:off x="7458075" y="2967038"/>
            <a:ext cx="99218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Metadata</a:t>
            </a:r>
          </a:p>
        </p:txBody>
      </p:sp>
      <p:sp>
        <p:nvSpPr>
          <p:cNvPr id="58371" name="Rectangle 16"/>
          <p:cNvSpPr>
            <a:spLocks noChangeArrowheads="1"/>
          </p:cNvSpPr>
          <p:nvPr/>
        </p:nvSpPr>
        <p:spPr bwMode="auto">
          <a:xfrm>
            <a:off x="6042025" y="1860550"/>
            <a:ext cx="2830513" cy="523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191250" y="2014538"/>
            <a:ext cx="6905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Name: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6035675" y="1563688"/>
            <a:ext cx="16478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Name authority</a:t>
            </a:r>
          </a:p>
        </p:txBody>
      </p:sp>
      <p:sp>
        <p:nvSpPr>
          <p:cNvPr id="58374" name="Rectangle 16"/>
          <p:cNvSpPr>
            <a:spLocks noChangeArrowheads="1"/>
          </p:cNvSpPr>
          <p:nvPr/>
        </p:nvSpPr>
        <p:spPr bwMode="auto">
          <a:xfrm>
            <a:off x="6042025" y="2790825"/>
            <a:ext cx="2840038" cy="50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6219825" y="2967038"/>
            <a:ext cx="5762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Term:</a:t>
            </a:r>
          </a:p>
        </p:txBody>
      </p:sp>
      <p:sp>
        <p:nvSpPr>
          <p:cNvPr id="58376" name="Text Box 4"/>
          <p:cNvSpPr txBox="1">
            <a:spLocks noChangeArrowheads="1"/>
          </p:cNvSpPr>
          <p:nvPr/>
        </p:nvSpPr>
        <p:spPr bwMode="auto">
          <a:xfrm>
            <a:off x="6086475" y="2505075"/>
            <a:ext cx="18176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Subject authority</a:t>
            </a:r>
          </a:p>
        </p:txBody>
      </p:sp>
      <p:sp>
        <p:nvSpPr>
          <p:cNvPr id="58377" name="Rectangle 16"/>
          <p:cNvSpPr>
            <a:spLocks noChangeArrowheads="1"/>
          </p:cNvSpPr>
          <p:nvPr/>
        </p:nvSpPr>
        <p:spPr bwMode="auto">
          <a:xfrm>
            <a:off x="261938" y="4899025"/>
            <a:ext cx="4738687" cy="41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8378" name="Text Box 4"/>
          <p:cNvSpPr txBox="1">
            <a:spLocks noChangeArrowheads="1"/>
          </p:cNvSpPr>
          <p:nvPr/>
        </p:nvSpPr>
        <p:spPr bwMode="auto">
          <a:xfrm>
            <a:off x="250825" y="4611688"/>
            <a:ext cx="5143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Item</a:t>
            </a:r>
          </a:p>
        </p:txBody>
      </p:sp>
      <p:sp>
        <p:nvSpPr>
          <p:cNvPr id="58379" name="Rectangle 16"/>
          <p:cNvSpPr>
            <a:spLocks noChangeArrowheads="1"/>
          </p:cNvSpPr>
          <p:nvPr/>
        </p:nvSpPr>
        <p:spPr bwMode="auto">
          <a:xfrm>
            <a:off x="263525" y="3733800"/>
            <a:ext cx="4732338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8380" name="Text Box 4"/>
          <p:cNvSpPr txBox="1">
            <a:spLocks noChangeArrowheads="1"/>
          </p:cNvSpPr>
          <p:nvPr/>
        </p:nvSpPr>
        <p:spPr bwMode="auto">
          <a:xfrm>
            <a:off x="250825" y="3435350"/>
            <a:ext cx="14874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Manifestation</a:t>
            </a:r>
          </a:p>
        </p:txBody>
      </p:sp>
      <p:cxnSp>
        <p:nvCxnSpPr>
          <p:cNvPr id="58381" name="Straight Arrow Connector 14"/>
          <p:cNvCxnSpPr>
            <a:cxnSpLocks noChangeShapeType="1"/>
            <a:stCxn id="58379" idx="2"/>
            <a:endCxn id="58377" idx="0"/>
          </p:cNvCxnSpPr>
          <p:nvPr/>
        </p:nvCxnSpPr>
        <p:spPr bwMode="auto">
          <a:xfrm rot="16200000" flipH="1">
            <a:off x="2466975" y="4735513"/>
            <a:ext cx="3270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8382" name="Rectangle 16"/>
          <p:cNvSpPr>
            <a:spLocks noChangeArrowheads="1"/>
          </p:cNvSpPr>
          <p:nvPr/>
        </p:nvSpPr>
        <p:spPr bwMode="auto">
          <a:xfrm>
            <a:off x="271463" y="3005138"/>
            <a:ext cx="4714875" cy="41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8383" name="Text Box 4"/>
          <p:cNvSpPr txBox="1">
            <a:spLocks noChangeArrowheads="1"/>
          </p:cNvSpPr>
          <p:nvPr/>
        </p:nvSpPr>
        <p:spPr bwMode="auto">
          <a:xfrm>
            <a:off x="298450" y="2717800"/>
            <a:ext cx="12128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Expression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274638" y="1839913"/>
            <a:ext cx="4714875" cy="83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8385" name="Text Box 4"/>
          <p:cNvSpPr txBox="1">
            <a:spLocks noChangeArrowheads="1"/>
          </p:cNvSpPr>
          <p:nvPr/>
        </p:nvSpPr>
        <p:spPr bwMode="auto">
          <a:xfrm>
            <a:off x="261938" y="1541463"/>
            <a:ext cx="148748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Work</a:t>
            </a:r>
          </a:p>
        </p:txBody>
      </p:sp>
      <p:cxnSp>
        <p:nvCxnSpPr>
          <p:cNvPr id="58386" name="Straight Arrow Connector 19"/>
          <p:cNvCxnSpPr>
            <a:cxnSpLocks noChangeShapeType="1"/>
            <a:stCxn id="58384" idx="2"/>
            <a:endCxn id="58382" idx="0"/>
          </p:cNvCxnSpPr>
          <p:nvPr/>
        </p:nvCxnSpPr>
        <p:spPr bwMode="auto">
          <a:xfrm rot="5400000">
            <a:off x="2466975" y="2840038"/>
            <a:ext cx="3270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8387" name="Straight Arrow Connector 20"/>
          <p:cNvCxnSpPr>
            <a:cxnSpLocks noChangeShapeType="1"/>
            <a:stCxn id="58382" idx="2"/>
          </p:cNvCxnSpPr>
          <p:nvPr/>
        </p:nvCxnSpPr>
        <p:spPr bwMode="auto">
          <a:xfrm rot="16200000" flipH="1">
            <a:off x="2465387" y="3581401"/>
            <a:ext cx="3270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8388" name="Text Box 9"/>
          <p:cNvSpPr txBox="1">
            <a:spLocks noChangeArrowheads="1"/>
          </p:cNvSpPr>
          <p:nvPr/>
        </p:nvSpPr>
        <p:spPr bwMode="auto">
          <a:xfrm>
            <a:off x="495300" y="2278063"/>
            <a:ext cx="8604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Subject:</a:t>
            </a:r>
          </a:p>
        </p:txBody>
      </p:sp>
      <p:sp>
        <p:nvSpPr>
          <p:cNvPr id="58389" name="Text Box 4"/>
          <p:cNvSpPr txBox="1">
            <a:spLocks noChangeArrowheads="1"/>
          </p:cNvSpPr>
          <p:nvPr/>
        </p:nvSpPr>
        <p:spPr bwMode="auto">
          <a:xfrm>
            <a:off x="509588" y="1946275"/>
            <a:ext cx="7556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Author:</a:t>
            </a:r>
          </a:p>
        </p:txBody>
      </p:sp>
      <p:sp>
        <p:nvSpPr>
          <p:cNvPr id="58390" name="Text Box 5"/>
          <p:cNvSpPr txBox="1">
            <a:spLocks noChangeArrowheads="1"/>
          </p:cNvSpPr>
          <p:nvPr/>
        </p:nvSpPr>
        <p:spPr bwMode="auto">
          <a:xfrm>
            <a:off x="496888" y="3832225"/>
            <a:ext cx="4937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Title:</a:t>
            </a:r>
          </a:p>
        </p:txBody>
      </p:sp>
      <p:sp>
        <p:nvSpPr>
          <p:cNvPr id="58391" name="Text Box 11"/>
          <p:cNvSpPr txBox="1">
            <a:spLocks noChangeArrowheads="1"/>
          </p:cNvSpPr>
          <p:nvPr/>
        </p:nvSpPr>
        <p:spPr bwMode="auto">
          <a:xfrm>
            <a:off x="2100263" y="5961063"/>
            <a:ext cx="25749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Cataloguing has a future</a:t>
            </a:r>
          </a:p>
        </p:txBody>
      </p:sp>
      <p:sp>
        <p:nvSpPr>
          <p:cNvPr id="58392" name="Text Box 6"/>
          <p:cNvSpPr txBox="1">
            <a:spLocks noChangeArrowheads="1"/>
          </p:cNvSpPr>
          <p:nvPr/>
        </p:nvSpPr>
        <p:spPr bwMode="auto">
          <a:xfrm>
            <a:off x="509588" y="3041650"/>
            <a:ext cx="14081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Content type:</a:t>
            </a:r>
          </a:p>
        </p:txBody>
      </p:sp>
      <p:sp>
        <p:nvSpPr>
          <p:cNvPr id="58393" name="Text Box 12"/>
          <p:cNvSpPr txBox="1">
            <a:spLocks noChangeArrowheads="1"/>
          </p:cNvSpPr>
          <p:nvPr/>
        </p:nvSpPr>
        <p:spPr bwMode="auto">
          <a:xfrm>
            <a:off x="7454900" y="3865563"/>
            <a:ext cx="13779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Spoken word</a:t>
            </a:r>
          </a:p>
        </p:txBody>
      </p:sp>
      <p:sp>
        <p:nvSpPr>
          <p:cNvPr id="58394" name="Text Box 13"/>
          <p:cNvSpPr txBox="1">
            <a:spLocks noChangeArrowheads="1"/>
          </p:cNvSpPr>
          <p:nvPr/>
        </p:nvSpPr>
        <p:spPr bwMode="auto">
          <a:xfrm>
            <a:off x="7443788" y="4819650"/>
            <a:ext cx="11207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Audio disc</a:t>
            </a:r>
          </a:p>
        </p:txBody>
      </p:sp>
      <p:sp>
        <p:nvSpPr>
          <p:cNvPr id="58395" name="Text Box 9"/>
          <p:cNvSpPr txBox="1">
            <a:spLocks noChangeArrowheads="1"/>
          </p:cNvSpPr>
          <p:nvPr/>
        </p:nvSpPr>
        <p:spPr bwMode="auto">
          <a:xfrm>
            <a:off x="504825" y="4178300"/>
            <a:ext cx="1301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Carrier type:</a:t>
            </a:r>
          </a:p>
        </p:txBody>
      </p:sp>
      <p:cxnSp>
        <p:nvCxnSpPr>
          <p:cNvPr id="58396" name="Elbow Connector 31"/>
          <p:cNvCxnSpPr>
            <a:cxnSpLocks noChangeShapeType="1"/>
            <a:endCxn id="58373" idx="1"/>
          </p:cNvCxnSpPr>
          <p:nvPr/>
        </p:nvCxnSpPr>
        <p:spPr bwMode="auto">
          <a:xfrm flipV="1">
            <a:off x="4986338" y="1704975"/>
            <a:ext cx="1049337" cy="3635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8397" name="Elbow Connector 32"/>
          <p:cNvCxnSpPr>
            <a:cxnSpLocks noChangeShapeType="1"/>
            <a:endCxn id="58376" idx="1"/>
          </p:cNvCxnSpPr>
          <p:nvPr/>
        </p:nvCxnSpPr>
        <p:spPr bwMode="auto">
          <a:xfrm>
            <a:off x="4986338" y="2427288"/>
            <a:ext cx="1100137" cy="2174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8398" name="Rectangle 16"/>
          <p:cNvSpPr>
            <a:spLocks noChangeArrowheads="1"/>
          </p:cNvSpPr>
          <p:nvPr/>
        </p:nvSpPr>
        <p:spPr bwMode="auto">
          <a:xfrm>
            <a:off x="6030913" y="3760788"/>
            <a:ext cx="2841625" cy="5064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8399" name="Text Box 4"/>
          <p:cNvSpPr txBox="1">
            <a:spLocks noChangeArrowheads="1"/>
          </p:cNvSpPr>
          <p:nvPr/>
        </p:nvSpPr>
        <p:spPr bwMode="auto">
          <a:xfrm>
            <a:off x="6197600" y="3914775"/>
            <a:ext cx="57626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Term:</a:t>
            </a:r>
          </a:p>
        </p:txBody>
      </p:sp>
      <p:sp>
        <p:nvSpPr>
          <p:cNvPr id="58400" name="Text Box 4"/>
          <p:cNvSpPr txBox="1">
            <a:spLocks noChangeArrowheads="1"/>
          </p:cNvSpPr>
          <p:nvPr/>
        </p:nvSpPr>
        <p:spPr bwMode="auto">
          <a:xfrm>
            <a:off x="6040438" y="3452813"/>
            <a:ext cx="19081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RDA content type</a:t>
            </a:r>
          </a:p>
        </p:txBody>
      </p:sp>
      <p:sp>
        <p:nvSpPr>
          <p:cNvPr id="58401" name="Rectangle 16"/>
          <p:cNvSpPr>
            <a:spLocks noChangeArrowheads="1"/>
          </p:cNvSpPr>
          <p:nvPr/>
        </p:nvSpPr>
        <p:spPr bwMode="auto">
          <a:xfrm>
            <a:off x="6030913" y="4718050"/>
            <a:ext cx="2841625" cy="506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8402" name="Text Box 4"/>
          <p:cNvSpPr txBox="1">
            <a:spLocks noChangeArrowheads="1"/>
          </p:cNvSpPr>
          <p:nvPr/>
        </p:nvSpPr>
        <p:spPr bwMode="auto">
          <a:xfrm>
            <a:off x="6197600" y="4872038"/>
            <a:ext cx="5762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latin typeface="Helvetica Light"/>
                <a:ea typeface="ヒラギノ角ゴ ProN W3"/>
                <a:cs typeface="ヒラギノ角ゴ ProN W3"/>
                <a:sym typeface="Helvetica Light"/>
              </a:rPr>
              <a:t>Term:</a:t>
            </a:r>
          </a:p>
        </p:txBody>
      </p:sp>
      <p:sp>
        <p:nvSpPr>
          <p:cNvPr id="58403" name="Text Box 4"/>
          <p:cNvSpPr txBox="1">
            <a:spLocks noChangeArrowheads="1"/>
          </p:cNvSpPr>
          <p:nvPr/>
        </p:nvSpPr>
        <p:spPr bwMode="auto">
          <a:xfrm>
            <a:off x="6035675" y="4410075"/>
            <a:ext cx="18034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latin typeface="Helvetica Light"/>
                <a:ea typeface="ヒラギノ角ゴ ProN W3"/>
                <a:cs typeface="ヒラギノ角ゴ ProN W3"/>
                <a:sym typeface="Helvetica Light"/>
              </a:rPr>
              <a:t>RDA carrier type</a:t>
            </a:r>
          </a:p>
        </p:txBody>
      </p:sp>
      <p:cxnSp>
        <p:nvCxnSpPr>
          <p:cNvPr id="58404" name="Elbow Connector 39"/>
          <p:cNvCxnSpPr>
            <a:cxnSpLocks noChangeShapeType="1"/>
            <a:endCxn id="58400" idx="1"/>
          </p:cNvCxnSpPr>
          <p:nvPr/>
        </p:nvCxnSpPr>
        <p:spPr bwMode="auto">
          <a:xfrm>
            <a:off x="4986338" y="3222625"/>
            <a:ext cx="1054100" cy="36988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8405" name="Elbow Connector 40"/>
          <p:cNvCxnSpPr>
            <a:cxnSpLocks noChangeShapeType="1"/>
            <a:endCxn id="58403" idx="1"/>
          </p:cNvCxnSpPr>
          <p:nvPr/>
        </p:nvCxnSpPr>
        <p:spPr bwMode="auto">
          <a:xfrm>
            <a:off x="5006975" y="4321175"/>
            <a:ext cx="1028700" cy="23018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8406" name="Text Box 8"/>
          <p:cNvSpPr txBox="1">
            <a:spLocks noChangeArrowheads="1"/>
          </p:cNvSpPr>
          <p:nvPr/>
        </p:nvSpPr>
        <p:spPr bwMode="auto">
          <a:xfrm>
            <a:off x="446088" y="4959350"/>
            <a:ext cx="7032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8000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Donor:</a:t>
            </a:r>
          </a:p>
        </p:txBody>
      </p:sp>
      <p:cxnSp>
        <p:nvCxnSpPr>
          <p:cNvPr id="58407" name="Straight Connector 42"/>
          <p:cNvCxnSpPr>
            <a:cxnSpLocks noChangeShapeType="1"/>
          </p:cNvCxnSpPr>
          <p:nvPr/>
        </p:nvCxnSpPr>
        <p:spPr bwMode="auto">
          <a:xfrm>
            <a:off x="5280025" y="1698625"/>
            <a:ext cx="7175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408" name="Straight Connector 43"/>
          <p:cNvCxnSpPr>
            <a:cxnSpLocks noChangeShapeType="1"/>
          </p:cNvCxnSpPr>
          <p:nvPr/>
        </p:nvCxnSpPr>
        <p:spPr bwMode="auto">
          <a:xfrm rot="16200000" flipH="1">
            <a:off x="3586957" y="3391694"/>
            <a:ext cx="3429000" cy="20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409" name="Straight Connector 44"/>
          <p:cNvCxnSpPr>
            <a:cxnSpLocks noChangeShapeType="1"/>
          </p:cNvCxnSpPr>
          <p:nvPr/>
        </p:nvCxnSpPr>
        <p:spPr bwMode="auto">
          <a:xfrm>
            <a:off x="4975225" y="5105400"/>
            <a:ext cx="325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8410" name="Rectangle 16"/>
          <p:cNvSpPr>
            <a:spLocks noChangeArrowheads="1"/>
          </p:cNvSpPr>
          <p:nvPr/>
        </p:nvSpPr>
        <p:spPr bwMode="auto">
          <a:xfrm>
            <a:off x="849313" y="5807075"/>
            <a:ext cx="4005262" cy="506413"/>
          </a:xfrm>
          <a:prstGeom prst="rect">
            <a:avLst/>
          </a:prstGeom>
          <a:noFill/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8411" name="Text Box 4"/>
          <p:cNvSpPr txBox="1">
            <a:spLocks noChangeArrowheads="1"/>
          </p:cNvSpPr>
          <p:nvPr/>
        </p:nvSpPr>
        <p:spPr bwMode="auto">
          <a:xfrm>
            <a:off x="1017588" y="5961063"/>
            <a:ext cx="4953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CC3399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Title:</a:t>
            </a:r>
          </a:p>
        </p:txBody>
      </p:sp>
      <p:sp>
        <p:nvSpPr>
          <p:cNvPr id="58412" name="Text Box 4"/>
          <p:cNvSpPr txBox="1">
            <a:spLocks noChangeArrowheads="1"/>
          </p:cNvSpPr>
          <p:nvPr/>
        </p:nvSpPr>
        <p:spPr bwMode="auto">
          <a:xfrm>
            <a:off x="874713" y="5510213"/>
            <a:ext cx="19621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i="1">
                <a:solidFill>
                  <a:srgbClr val="CC3399"/>
                </a:solidFill>
                <a:latin typeface="Helvetica Light"/>
                <a:ea typeface="ヒラギノ角ゴ ProN W3"/>
                <a:cs typeface="ヒラギノ角ゴ ProN W3"/>
                <a:sym typeface="Helvetica Light"/>
              </a:rPr>
              <a:t>Amazon/Publisher</a:t>
            </a:r>
          </a:p>
        </p:txBody>
      </p:sp>
      <p:cxnSp>
        <p:nvCxnSpPr>
          <p:cNvPr id="58413" name="Straight Connector 48"/>
          <p:cNvCxnSpPr>
            <a:cxnSpLocks noChangeShapeType="1"/>
          </p:cNvCxnSpPr>
          <p:nvPr/>
        </p:nvCxnSpPr>
        <p:spPr bwMode="auto">
          <a:xfrm>
            <a:off x="4975225" y="3951288"/>
            <a:ext cx="16351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8414" name="Straight Connector 49"/>
          <p:cNvCxnSpPr>
            <a:cxnSpLocks noChangeShapeType="1"/>
          </p:cNvCxnSpPr>
          <p:nvPr/>
        </p:nvCxnSpPr>
        <p:spPr bwMode="auto">
          <a:xfrm rot="16200000" flipH="1">
            <a:off x="4293394" y="4806157"/>
            <a:ext cx="1720850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415" name="Straight Connector 50"/>
          <p:cNvCxnSpPr>
            <a:cxnSpLocks noChangeShapeType="1"/>
          </p:cNvCxnSpPr>
          <p:nvPr/>
        </p:nvCxnSpPr>
        <p:spPr bwMode="auto">
          <a:xfrm flipV="1">
            <a:off x="2982913" y="5661025"/>
            <a:ext cx="216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866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Catalog Card becomes </a:t>
            </a:r>
            <a:r>
              <a:rPr lang="en-US" i="1"/>
              <a:t>extinct</a:t>
            </a:r>
            <a:r>
              <a:rPr lang="en-US"/>
              <a:t>, replaced by Networked Description</a:t>
            </a:r>
          </a:p>
        </p:txBody>
      </p:sp>
      <p:sp>
        <p:nvSpPr>
          <p:cNvPr id="58417" name="TextBox 22"/>
          <p:cNvSpPr txBox="1">
            <a:spLocks noChangeArrowheads="1"/>
          </p:cNvSpPr>
          <p:nvPr/>
        </p:nvSpPr>
        <p:spPr bwMode="auto">
          <a:xfrm>
            <a:off x="5781675" y="6242050"/>
            <a:ext cx="224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Source: Dunsire, 2009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45375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38098" tIns="38098" rIns="38098" bIns="3809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ym typeface="Calibri" charset="0"/>
              </a:rPr>
              <a:t>How a FRBRized record might look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 t="2121" b="2121"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1"/>
          <p:cNvSpPr txBox="1">
            <a:spLocks noChangeArrowheads="1"/>
          </p:cNvSpPr>
          <p:nvPr/>
        </p:nvSpPr>
        <p:spPr bwMode="auto">
          <a:xfrm>
            <a:off x="457200" y="6316663"/>
            <a:ext cx="854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http://www.ukoln.ac.uk/repositories/digirep/index/Scholarly_Works_Application_Profile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59397" name="TextBox 2"/>
          <p:cNvSpPr txBox="1">
            <a:spLocks noChangeArrowheads="1"/>
          </p:cNvSpPr>
          <p:nvPr/>
        </p:nvSpPr>
        <p:spPr bwMode="auto">
          <a:xfrm>
            <a:off x="7291388" y="1800225"/>
            <a:ext cx="1557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[2006]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/>
          </p:cNvSpPr>
          <p:nvPr/>
        </p:nvSpPr>
        <p:spPr bwMode="auto">
          <a:xfrm>
            <a:off x="2317750" y="2786063"/>
            <a:ext cx="1192213" cy="5080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098" tIns="38098" rIns="38098" bIns="3809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ScholarlyWork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3748088" y="3578225"/>
            <a:ext cx="925512" cy="5080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6788" tIns="26788" rIns="26788" bIns="2678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Expression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2890838" y="3276600"/>
            <a:ext cx="844550" cy="503238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2251075" y="3478213"/>
            <a:ext cx="11763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isExpressedAs</a:t>
            </a:r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4945063" y="4370388"/>
            <a:ext cx="1122362" cy="5080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6788" tIns="26788" rIns="26788" bIns="2678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Manifestation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4187825" y="4070350"/>
            <a:ext cx="765175" cy="465138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195638" y="4254500"/>
            <a:ext cx="12223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isManifestedAs</a:t>
            </a:r>
          </a:p>
        </p:txBody>
      </p:sp>
      <p:sp>
        <p:nvSpPr>
          <p:cNvPr id="48137" name="Rectangle 9"/>
          <p:cNvSpPr>
            <a:spLocks/>
          </p:cNvSpPr>
          <p:nvPr/>
        </p:nvSpPr>
        <p:spPr bwMode="auto">
          <a:xfrm>
            <a:off x="6518275" y="5153025"/>
            <a:ext cx="868363" cy="5080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6788" tIns="26788" rIns="26788" bIns="2678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Copy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5468938" y="4851400"/>
            <a:ext cx="1055687" cy="444500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0427" name="Rectangle 11"/>
          <p:cNvSpPr>
            <a:spLocks/>
          </p:cNvSpPr>
          <p:nvPr/>
        </p:nvSpPr>
        <p:spPr bwMode="auto">
          <a:xfrm>
            <a:off x="5062538" y="5146675"/>
            <a:ext cx="10747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isAvailableAs</a:t>
            </a: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497263" y="3040063"/>
            <a:ext cx="3014662" cy="0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rot="10800000" flipH="1">
            <a:off x="5491163" y="3133725"/>
            <a:ext cx="1017587" cy="1258888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0430" name="Rectangle 14"/>
          <p:cNvSpPr>
            <a:spLocks/>
          </p:cNvSpPr>
          <p:nvPr/>
        </p:nvSpPr>
        <p:spPr bwMode="auto">
          <a:xfrm>
            <a:off x="4275138" y="2741613"/>
            <a:ext cx="10048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isCreatedBy</a:t>
            </a:r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5969000" y="3686175"/>
            <a:ext cx="11350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isPublishedBy</a:t>
            </a: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rot="10800000" flipH="1">
            <a:off x="4664075" y="3095625"/>
            <a:ext cx="1868488" cy="735013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0433" name="Rectangle 17"/>
          <p:cNvSpPr>
            <a:spLocks/>
          </p:cNvSpPr>
          <p:nvPr/>
        </p:nvSpPr>
        <p:spPr bwMode="auto">
          <a:xfrm>
            <a:off x="4562475" y="3246438"/>
            <a:ext cx="8842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isEditedBy</a:t>
            </a:r>
          </a:p>
        </p:txBody>
      </p:sp>
      <p:sp>
        <p:nvSpPr>
          <p:cNvPr id="60434" name="AutoShape 18"/>
          <p:cNvSpPr>
            <a:spLocks/>
          </p:cNvSpPr>
          <p:nvPr/>
        </p:nvSpPr>
        <p:spPr bwMode="auto">
          <a:xfrm rot="16200000" flipH="1">
            <a:off x="4736307" y="754856"/>
            <a:ext cx="230188" cy="3889375"/>
          </a:xfrm>
          <a:custGeom>
            <a:avLst/>
            <a:gdLst>
              <a:gd name="T0" fmla="*/ 2433524 w 21600"/>
              <a:gd name="T1" fmla="*/ 0 h 21600"/>
              <a:gd name="T2" fmla="*/ 0 w 21600"/>
              <a:gd name="T3" fmla="*/ 0 h 21600"/>
              <a:gd name="T4" fmla="*/ 0 w 21600"/>
              <a:gd name="T5" fmla="*/ 700245523 h 21600"/>
              <a:gd name="T6" fmla="*/ 2450426 w 21600"/>
              <a:gd name="T7" fmla="*/ 7002455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45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3547">
            <a:solidFill>
              <a:schemeClr val="tx1"/>
            </a:solidFill>
            <a:miter lim="800000"/>
            <a:headEnd type="diamond" w="lg" len="lg"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0435" name="Rectangle 19"/>
          <p:cNvSpPr>
            <a:spLocks/>
          </p:cNvSpPr>
          <p:nvPr/>
        </p:nvSpPr>
        <p:spPr bwMode="auto">
          <a:xfrm>
            <a:off x="4275138" y="2309813"/>
            <a:ext cx="9667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isFundedBy</a:t>
            </a:r>
          </a:p>
        </p:txBody>
      </p:sp>
      <p:sp>
        <p:nvSpPr>
          <p:cNvPr id="60436" name="Rectangle 20"/>
          <p:cNvSpPr>
            <a:spLocks/>
          </p:cNvSpPr>
          <p:nvPr/>
        </p:nvSpPr>
        <p:spPr bwMode="auto">
          <a:xfrm>
            <a:off x="4130675" y="1878013"/>
            <a:ext cx="1254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isSupervisedBy</a:t>
            </a:r>
          </a:p>
        </p:txBody>
      </p:sp>
      <p:sp>
        <p:nvSpPr>
          <p:cNvPr id="60437" name="Rectangle 21"/>
          <p:cNvSpPr>
            <a:spLocks/>
          </p:cNvSpPr>
          <p:nvPr/>
        </p:nvSpPr>
        <p:spPr bwMode="auto">
          <a:xfrm>
            <a:off x="3987800" y="1446213"/>
            <a:ext cx="15509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AffiliatedInstitution</a:t>
            </a:r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>
            <a:off x="2906713" y="1733550"/>
            <a:ext cx="0" cy="1008063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6794500" y="1733550"/>
            <a:ext cx="0" cy="1079500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2906713" y="2165350"/>
            <a:ext cx="3887787" cy="0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>
            <a:off x="2906713" y="1733550"/>
            <a:ext cx="3887787" cy="0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8154" name="Rectangle 26"/>
          <p:cNvSpPr>
            <a:spLocks/>
          </p:cNvSpPr>
          <p:nvPr/>
        </p:nvSpPr>
        <p:spPr bwMode="auto">
          <a:xfrm>
            <a:off x="6499225" y="2735263"/>
            <a:ext cx="723900" cy="5588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6788" tIns="26788" rIns="26788" bIns="2678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Agent</a:t>
            </a:r>
          </a:p>
        </p:txBody>
      </p:sp>
      <p:sp>
        <p:nvSpPr>
          <p:cNvPr id="60443" name="Rectangle 27"/>
          <p:cNvSpPr>
            <a:spLocks noGrp="1" noChangeArrowheads="1"/>
          </p:cNvSpPr>
          <p:nvPr>
            <p:ph type="title"/>
          </p:nvPr>
        </p:nvSpPr>
        <p:spPr>
          <a:xfrm>
            <a:off x="1219200" y="195263"/>
            <a:ext cx="6704013" cy="1143000"/>
          </a:xfrm>
        </p:spPr>
        <p:txBody>
          <a:bodyPr lIns="38098" tIns="38098" rIns="38098" bIns="38098"/>
          <a:lstStyle/>
          <a:p>
            <a:pPr eaLnBrk="1" hangingPunct="1"/>
            <a:r>
              <a:rPr lang="en-US" smtClean="0">
                <a:sym typeface="Calibri" pitchFamily="34" charset="0"/>
              </a:rPr>
              <a:t>SWAP Domain Model</a:t>
            </a:r>
          </a:p>
        </p:txBody>
      </p:sp>
      <p:sp>
        <p:nvSpPr>
          <p:cNvPr id="60444" name="Rectangle 29"/>
          <p:cNvSpPr>
            <a:spLocks/>
          </p:cNvSpPr>
          <p:nvPr/>
        </p:nvSpPr>
        <p:spPr bwMode="auto">
          <a:xfrm>
            <a:off x="217488" y="5508625"/>
            <a:ext cx="44465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 b="1" i="1">
                <a:latin typeface="Calibri" pitchFamily="34" charset="0"/>
                <a:ea typeface="ＭＳ Ｐゴシック"/>
                <a:cs typeface="ＭＳ Ｐゴシック"/>
              </a:rPr>
              <a:t>Application </a:t>
            </a:r>
            <a:r>
              <a:rPr lang="en-US" sz="2900">
                <a:latin typeface="Calibri" pitchFamily="34" charset="0"/>
                <a:ea typeface="ＭＳ Ｐゴシック"/>
                <a:cs typeface="ＭＳ Ｐゴシック"/>
              </a:rPr>
              <a:t>Domain 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/>
          </p:cNvSpPr>
          <p:nvPr/>
        </p:nvSpPr>
        <p:spPr bwMode="auto">
          <a:xfrm>
            <a:off x="2317750" y="2786063"/>
            <a:ext cx="1192213" cy="5080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098" tIns="38098" rIns="38098" bIns="3809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ScholarlyWork</a:t>
            </a:r>
          </a:p>
        </p:txBody>
      </p:sp>
      <p:sp>
        <p:nvSpPr>
          <p:cNvPr id="49155" name="Rectangle 3"/>
          <p:cNvSpPr>
            <a:spLocks/>
          </p:cNvSpPr>
          <p:nvPr/>
        </p:nvSpPr>
        <p:spPr bwMode="auto">
          <a:xfrm>
            <a:off x="3748088" y="3578225"/>
            <a:ext cx="925512" cy="5080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6788" tIns="26788" rIns="26788" bIns="2678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Expression</a:t>
            </a: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2890838" y="3276600"/>
            <a:ext cx="844550" cy="503238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4945063" y="4370388"/>
            <a:ext cx="1122362" cy="5080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6788" tIns="26788" rIns="26788" bIns="2678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Manifestation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4187825" y="4070350"/>
            <a:ext cx="765175" cy="465138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518275" y="5153025"/>
            <a:ext cx="868363" cy="5080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6788" tIns="26788" rIns="26788" bIns="2678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Copy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468938" y="4851400"/>
            <a:ext cx="1055687" cy="444500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3497263" y="3040063"/>
            <a:ext cx="3014662" cy="0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rot="10800000" flipH="1">
            <a:off x="5491163" y="3133725"/>
            <a:ext cx="1017587" cy="1258888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451" name="Rectangle 11"/>
          <p:cNvSpPr>
            <a:spLocks/>
          </p:cNvSpPr>
          <p:nvPr/>
        </p:nvSpPr>
        <p:spPr bwMode="auto">
          <a:xfrm>
            <a:off x="4275138" y="2741613"/>
            <a:ext cx="10048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isCreatedBy</a:t>
            </a:r>
          </a:p>
        </p:txBody>
      </p:sp>
      <p:sp>
        <p:nvSpPr>
          <p:cNvPr id="61452" name="Rectangle 12"/>
          <p:cNvSpPr>
            <a:spLocks/>
          </p:cNvSpPr>
          <p:nvPr/>
        </p:nvSpPr>
        <p:spPr bwMode="auto">
          <a:xfrm>
            <a:off x="5969000" y="3686175"/>
            <a:ext cx="11350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isPublishedBy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rot="10800000" flipH="1">
            <a:off x="4664075" y="3095625"/>
            <a:ext cx="1868488" cy="735013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 type="diamond" w="lg" len="lg"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562475" y="3246438"/>
            <a:ext cx="8842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isEditedBy</a:t>
            </a:r>
          </a:p>
        </p:txBody>
      </p:sp>
      <p:sp>
        <p:nvSpPr>
          <p:cNvPr id="61455" name="AutoShape 15"/>
          <p:cNvSpPr>
            <a:spLocks/>
          </p:cNvSpPr>
          <p:nvPr/>
        </p:nvSpPr>
        <p:spPr bwMode="auto">
          <a:xfrm rot="16200000" flipH="1">
            <a:off x="4736307" y="754856"/>
            <a:ext cx="230188" cy="3889375"/>
          </a:xfrm>
          <a:custGeom>
            <a:avLst/>
            <a:gdLst>
              <a:gd name="T0" fmla="*/ 2433524 w 21600"/>
              <a:gd name="T1" fmla="*/ 0 h 21600"/>
              <a:gd name="T2" fmla="*/ 0 w 21600"/>
              <a:gd name="T3" fmla="*/ 0 h 21600"/>
              <a:gd name="T4" fmla="*/ 0 w 21600"/>
              <a:gd name="T5" fmla="*/ 700245523 h 21600"/>
              <a:gd name="T6" fmla="*/ 2450426 w 21600"/>
              <a:gd name="T7" fmla="*/ 7002455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451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3547">
            <a:solidFill>
              <a:schemeClr val="tx1"/>
            </a:solidFill>
            <a:miter lim="800000"/>
            <a:headEnd type="diamond" w="lg" len="lg"/>
            <a:tailEnd/>
          </a:ln>
        </p:spPr>
        <p:txBody>
          <a:bodyPr lIns="0" tIns="0" rIns="0" bIns="0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4275138" y="2309813"/>
            <a:ext cx="9667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isFundedBy</a:t>
            </a:r>
          </a:p>
        </p:txBody>
      </p:sp>
      <p:sp>
        <p:nvSpPr>
          <p:cNvPr id="61457" name="Rectangle 17"/>
          <p:cNvSpPr>
            <a:spLocks/>
          </p:cNvSpPr>
          <p:nvPr/>
        </p:nvSpPr>
        <p:spPr bwMode="auto">
          <a:xfrm>
            <a:off x="4130675" y="1878013"/>
            <a:ext cx="1254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isSupervisedBy</a:t>
            </a:r>
          </a:p>
        </p:txBody>
      </p:sp>
      <p:sp>
        <p:nvSpPr>
          <p:cNvPr id="61458" name="Rectangle 18"/>
          <p:cNvSpPr>
            <a:spLocks/>
          </p:cNvSpPr>
          <p:nvPr/>
        </p:nvSpPr>
        <p:spPr bwMode="auto">
          <a:xfrm>
            <a:off x="3987800" y="1446213"/>
            <a:ext cx="15509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 sz="1200">
                <a:latin typeface="Verdana" pitchFamily="34" charset="0"/>
                <a:ea typeface="ＭＳ Ｐゴシック"/>
                <a:cs typeface="ＭＳ Ｐゴシック"/>
                <a:sym typeface="Verdana" pitchFamily="34" charset="0"/>
              </a:rPr>
              <a:t>AffiliatedInstitution</a:t>
            </a: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2906713" y="1733550"/>
            <a:ext cx="0" cy="1008063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6794500" y="1733550"/>
            <a:ext cx="0" cy="1079500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2906713" y="2165350"/>
            <a:ext cx="3887787" cy="0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>
            <a:off x="2906713" y="1733550"/>
            <a:ext cx="3887787" cy="0"/>
          </a:xfrm>
          <a:prstGeom prst="line">
            <a:avLst/>
          </a:prstGeom>
          <a:noFill/>
          <a:ln w="13547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9175" name="Rectangle 23"/>
          <p:cNvSpPr>
            <a:spLocks/>
          </p:cNvSpPr>
          <p:nvPr/>
        </p:nvSpPr>
        <p:spPr bwMode="auto">
          <a:xfrm>
            <a:off x="6499225" y="2735263"/>
            <a:ext cx="723900" cy="5588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6788" tIns="26788" rIns="26788" bIns="2678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Agent</a:t>
            </a:r>
          </a:p>
        </p:txBody>
      </p:sp>
      <p:sp>
        <p:nvSpPr>
          <p:cNvPr id="61464" name="Rectangle 24"/>
          <p:cNvSpPr>
            <a:spLocks noGrp="1" noChangeArrowheads="1"/>
          </p:cNvSpPr>
          <p:nvPr>
            <p:ph type="title"/>
          </p:nvPr>
        </p:nvSpPr>
        <p:spPr>
          <a:xfrm>
            <a:off x="1219200" y="195263"/>
            <a:ext cx="6704013" cy="1143000"/>
          </a:xfrm>
        </p:spPr>
        <p:txBody>
          <a:bodyPr lIns="38098" tIns="38098" rIns="38098" bIns="38098"/>
          <a:lstStyle/>
          <a:p>
            <a:pPr eaLnBrk="1" hangingPunct="1"/>
            <a:r>
              <a:rPr lang="en-US" smtClean="0">
                <a:sym typeface="Calibri" pitchFamily="34" charset="0"/>
              </a:rPr>
              <a:t>Based on FRBR</a:t>
            </a:r>
          </a:p>
        </p:txBody>
      </p:sp>
      <p:sp>
        <p:nvSpPr>
          <p:cNvPr id="61465" name="Rectangle 25"/>
          <p:cNvSpPr>
            <a:spLocks/>
          </p:cNvSpPr>
          <p:nvPr/>
        </p:nvSpPr>
        <p:spPr bwMode="auto">
          <a:xfrm>
            <a:off x="1147763" y="2743200"/>
            <a:ext cx="1500187" cy="749300"/>
          </a:xfrm>
          <a:prstGeom prst="rect">
            <a:avLst/>
          </a:prstGeom>
          <a:solidFill>
            <a:srgbClr val="1780FB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  <a:ea typeface="ＭＳ Ｐゴシック"/>
                <a:cs typeface="ＭＳ Ｐゴシック"/>
              </a:rPr>
              <a:t>Work</a:t>
            </a:r>
          </a:p>
        </p:txBody>
      </p:sp>
      <p:sp>
        <p:nvSpPr>
          <p:cNvPr id="61466" name="Rectangle 26"/>
          <p:cNvSpPr>
            <a:spLocks/>
          </p:cNvSpPr>
          <p:nvPr/>
        </p:nvSpPr>
        <p:spPr bwMode="auto">
          <a:xfrm>
            <a:off x="2405063" y="3571875"/>
            <a:ext cx="1500187" cy="750888"/>
          </a:xfrm>
          <a:prstGeom prst="rect">
            <a:avLst/>
          </a:prstGeom>
          <a:solidFill>
            <a:srgbClr val="1780FB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  <a:ea typeface="ＭＳ Ｐゴシック"/>
                <a:cs typeface="ＭＳ Ｐゴシック"/>
              </a:rPr>
              <a:t>Expression</a:t>
            </a:r>
          </a:p>
        </p:txBody>
      </p:sp>
      <p:sp>
        <p:nvSpPr>
          <p:cNvPr id="61467" name="Rectangle 27"/>
          <p:cNvSpPr>
            <a:spLocks/>
          </p:cNvSpPr>
          <p:nvPr/>
        </p:nvSpPr>
        <p:spPr bwMode="auto">
          <a:xfrm>
            <a:off x="3543300" y="4364038"/>
            <a:ext cx="1500188" cy="750887"/>
          </a:xfrm>
          <a:prstGeom prst="rect">
            <a:avLst/>
          </a:prstGeom>
          <a:solidFill>
            <a:srgbClr val="1780FB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  <a:ea typeface="ＭＳ Ｐゴシック"/>
                <a:cs typeface="ＭＳ Ｐゴシック"/>
              </a:rPr>
              <a:t>Manifestation</a:t>
            </a:r>
          </a:p>
        </p:txBody>
      </p:sp>
      <p:sp>
        <p:nvSpPr>
          <p:cNvPr id="61468" name="Rectangle 28"/>
          <p:cNvSpPr>
            <a:spLocks/>
          </p:cNvSpPr>
          <p:nvPr/>
        </p:nvSpPr>
        <p:spPr bwMode="auto">
          <a:xfrm>
            <a:off x="5462588" y="5133975"/>
            <a:ext cx="1500187" cy="749300"/>
          </a:xfrm>
          <a:prstGeom prst="rect">
            <a:avLst/>
          </a:prstGeom>
          <a:solidFill>
            <a:srgbClr val="1780FB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>
                <a:latin typeface="Calibri" pitchFamily="34" charset="0"/>
                <a:ea typeface="ＭＳ Ｐゴシック"/>
                <a:cs typeface="ＭＳ Ｐゴシック"/>
              </a:rPr>
              <a:t>Item</a:t>
            </a:r>
          </a:p>
        </p:txBody>
      </p:sp>
      <p:sp>
        <p:nvSpPr>
          <p:cNvPr id="61469" name="Rectangle 29"/>
          <p:cNvSpPr>
            <a:spLocks/>
          </p:cNvSpPr>
          <p:nvPr/>
        </p:nvSpPr>
        <p:spPr bwMode="auto">
          <a:xfrm>
            <a:off x="217488" y="5491163"/>
            <a:ext cx="44465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900" b="1" i="1">
                <a:latin typeface="Calibri" pitchFamily="34" charset="0"/>
                <a:ea typeface="ＭＳ Ｐゴシック"/>
                <a:cs typeface="ＭＳ Ｐゴシック"/>
              </a:rPr>
              <a:t>Community</a:t>
            </a:r>
            <a:r>
              <a:rPr lang="en-US" sz="2900">
                <a:latin typeface="Calibri" pitchFamily="34" charset="0"/>
                <a:ea typeface="ＭＳ Ｐゴシック"/>
                <a:cs typeface="ＭＳ Ｐゴシック"/>
              </a:rPr>
              <a:t> Domain 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/>
          </p:cNvSpPr>
          <p:nvPr/>
        </p:nvSpPr>
        <p:spPr bwMode="auto">
          <a:xfrm>
            <a:off x="323850" y="1489075"/>
            <a:ext cx="2651125" cy="1711325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rgbClr val="EEECE1">
                <a:alpha val="50000"/>
              </a:srgbClr>
            </a:outerShdw>
          </a:effectLst>
        </p:spPr>
        <p:txBody>
          <a:bodyPr lIns="38098" tIns="38098" rIns="38098" bIns="3809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ScholarlyWork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title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subject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abstract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identifier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6148388" y="887413"/>
            <a:ext cx="1839912" cy="2312987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rgbClr val="EEECE1">
                <a:alpha val="50000"/>
              </a:srgbClr>
            </a:outerShdw>
          </a:effectLst>
        </p:spPr>
        <p:txBody>
          <a:bodyPr lIns="26788" tIns="26788" rIns="26788" bIns="2678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Agent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name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type of agent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date of birth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mailbox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homepage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identifier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2411413" y="2136775"/>
            <a:ext cx="2779712" cy="32512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rgbClr val="EEECE1">
                <a:alpha val="50000"/>
              </a:srgbClr>
            </a:outerShdw>
          </a:effectLst>
        </p:spPr>
        <p:txBody>
          <a:bodyPr lIns="26788" tIns="26788" rIns="26788" bIns="2678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Expression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title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date available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status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version number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language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genre / type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copyright holder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bibliographic citation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identifier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4716463" y="3506788"/>
            <a:ext cx="2473325" cy="10795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rgbClr val="EEECE1">
                <a:alpha val="50000"/>
              </a:srgbClr>
            </a:outerShdw>
          </a:effectLst>
        </p:spPr>
        <p:txBody>
          <a:bodyPr lIns="26788" tIns="26788" rIns="26788" bIns="2678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Manifestation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format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date modified</a:t>
            </a: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6804025" y="4152900"/>
            <a:ext cx="1905000" cy="1689100"/>
          </a:xfrm>
          <a:prstGeom prst="rect">
            <a:avLst/>
          </a:prstGeom>
          <a:solidFill>
            <a:srgbClr val="FF6600"/>
          </a:solidFill>
          <a:ln w="13547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7762" dir="2700000" algn="ctr" rotWithShape="0">
              <a:srgbClr val="EEECE1">
                <a:alpha val="50000"/>
              </a:srgbClr>
            </a:outerShdw>
          </a:effectLst>
        </p:spPr>
        <p:txBody>
          <a:bodyPr lIns="26788" tIns="26788" rIns="26788" bIns="2678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Verdana Bold" charset="0"/>
                <a:ea typeface="ＭＳ Ｐゴシック" charset="0"/>
                <a:cs typeface="Verdana Bold" charset="0"/>
                <a:sym typeface="Verdana Bold" charset="0"/>
              </a:rPr>
              <a:t>Copy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date available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access rights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licence</a:t>
            </a:r>
            <a:endParaRPr lang="en-US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identifier</a:t>
            </a:r>
          </a:p>
        </p:txBody>
      </p:sp>
      <p:sp>
        <p:nvSpPr>
          <p:cNvPr id="62471" name="Title 1"/>
          <p:cNvSpPr>
            <a:spLocks noGrp="1"/>
          </p:cNvSpPr>
          <p:nvPr>
            <p:ph type="title"/>
          </p:nvPr>
        </p:nvSpPr>
        <p:spPr>
          <a:xfrm>
            <a:off x="500063" y="63500"/>
            <a:ext cx="7488237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What are these entities?</a:t>
            </a:r>
          </a:p>
        </p:txBody>
      </p:sp>
      <p:sp>
        <p:nvSpPr>
          <p:cNvPr id="62472" name="TextBox 2"/>
          <p:cNvSpPr txBox="1">
            <a:spLocks noChangeArrowheads="1"/>
          </p:cNvSpPr>
          <p:nvPr/>
        </p:nvSpPr>
        <p:spPr bwMode="auto">
          <a:xfrm>
            <a:off x="323850" y="5857875"/>
            <a:ext cx="865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...when created and exchanged in quality-controlled environments?</a:t>
            </a:r>
          </a:p>
          <a:p>
            <a:r>
              <a:rPr lang="en-US" sz="2400">
                <a:latin typeface="Calibri" pitchFamily="34" charset="0"/>
              </a:rPr>
              <a:t>...when expressed as triples and published as Linked Data?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 autoUpdateAnimBg="0"/>
      <p:bldP spid="50180" grpId="0" animBg="1" autoUpdateAnimBg="0"/>
      <p:bldP spid="50181" grpId="0" animBg="1" autoUpdateAnimBg="0"/>
      <p:bldP spid="50182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Designing the Networked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>
                <a:solidFill>
                  <a:srgbClr val="FF0000"/>
                </a:solidFill>
              </a:rPr>
              <a:t>New</a:t>
            </a:r>
            <a:r>
              <a:rPr lang="en-US"/>
              <a:t>: Library data must play well as Linked Data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Vocabularies that allow freedom to specialize and constrain for local needs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>
                <a:solidFill>
                  <a:srgbClr val="0000FF"/>
                </a:solidFill>
              </a:rPr>
              <a:t>Traditional</a:t>
            </a:r>
            <a:r>
              <a:rPr lang="en-US"/>
              <a:t>: Data that is quality-tested and consistent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Implies data-oriented Description Set Profile approach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Solution will require joint effort of Library and Semantic Web communities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38098" tIns="38098" rIns="38098" bIns="38098"/>
          <a:lstStyle/>
          <a:p>
            <a:pPr eaLnBrk="1" hangingPunct="1"/>
            <a:r>
              <a:rPr lang="en-US" sz="2400" smtClean="0">
                <a:sym typeface="Calibri" pitchFamily="34" charset="0"/>
              </a:rPr>
              <a:t>May 2007</a:t>
            </a:r>
            <a:r>
              <a:rPr lang="en-US" sz="3400" smtClean="0">
                <a:sym typeface="Calibri" pitchFamily="34" charset="0"/>
              </a:rPr>
              <a:t/>
            </a:r>
            <a:br>
              <a:rPr lang="en-US" sz="3400" smtClean="0">
                <a:sym typeface="Calibri" pitchFamily="34" charset="0"/>
              </a:rPr>
            </a:br>
            <a:r>
              <a:rPr lang="en-US" sz="3400" smtClean="0">
                <a:sym typeface="Calibri" pitchFamily="34" charset="0"/>
              </a:rPr>
              <a:t>RDA Data Model meeting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75" y="1636713"/>
            <a:ext cx="60626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1136650"/>
            <a:ext cx="3309937" cy="2279650"/>
          </a:xfrm>
        </p:spPr>
        <p:txBody>
          <a:bodyPr lIns="38098" tIns="38098" rIns="38098" bIns="38098" anchor="b"/>
          <a:lstStyle/>
          <a:p>
            <a:pPr marL="0" indent="0" eaLnBrk="1" hangingPunct="1">
              <a:buFont typeface="Arial" charset="0"/>
              <a:buNone/>
            </a:pPr>
            <a:r>
              <a:rPr lang="en-US" sz="2700" smtClean="0">
                <a:solidFill>
                  <a:srgbClr val="878787"/>
                </a:solidFill>
                <a:sym typeface="Calibri" pitchFamily="34" charset="0"/>
              </a:rPr>
              <a:t>tom@tombaker.org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9334500" y="6459538"/>
            <a:ext cx="2587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6311EA1E-8DE9-4EB3-B424-7CA93E9FA9F8}" type="slidenum">
              <a:rPr lang="en-US" sz="1300">
                <a:latin typeface="Helvetica Light"/>
                <a:ea typeface="ＭＳ Ｐゴシック"/>
                <a:cs typeface="Helvetica Light"/>
              </a:rPr>
              <a:pPr algn="ctr"/>
              <a:t>50</a:t>
            </a:fld>
            <a:endParaRPr lang="en-US" sz="1300">
              <a:latin typeface="Helvetica Light"/>
              <a:ea typeface="ＭＳ Ｐゴシック"/>
              <a:cs typeface="Helvetica Ligh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W3C Library Linked Data Incubator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2011-11-25. Final report recommends</a:t>
            </a:r>
          </a:p>
          <a:p>
            <a:pPr marL="535762" lvl="1" eaLnBrk="1" fontAlgn="auto" hangingPunct="1">
              <a:spcBef>
                <a:spcPts val="2118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That </a:t>
            </a:r>
            <a:r>
              <a:rPr lang="en-US" i="1">
                <a:cs typeface="Helvetica" charset="0"/>
                <a:sym typeface="Helvetica" charset="0"/>
              </a:rPr>
              <a:t>library leaders</a:t>
            </a:r>
            <a:r>
              <a:rPr lang="en-US"/>
              <a:t> identify datasets for early exposure as Linked Data</a:t>
            </a:r>
          </a:p>
          <a:p>
            <a:pPr marL="535762" lvl="1" eaLnBrk="1" fontAlgn="auto" hangingPunct="1">
              <a:spcBef>
                <a:spcPts val="2118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That </a:t>
            </a:r>
            <a:r>
              <a:rPr lang="en-US" i="1">
                <a:cs typeface="Helvetica" charset="0"/>
                <a:sym typeface="Helvetica" charset="0"/>
              </a:rPr>
              <a:t>library standards bodies</a:t>
            </a:r>
            <a:r>
              <a:rPr lang="en-US"/>
              <a:t> participate in Semantic Web standardization and develop design patterns tailored to library data</a:t>
            </a:r>
          </a:p>
          <a:p>
            <a:pPr marL="535762" lvl="1" eaLnBrk="1" fontAlgn="auto" hangingPunct="1">
              <a:spcBef>
                <a:spcPts val="2118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That </a:t>
            </a:r>
            <a:r>
              <a:rPr lang="en-US" i="1">
                <a:cs typeface="Helvetica" charset="0"/>
                <a:sym typeface="Helvetica" charset="0"/>
              </a:rPr>
              <a:t>systems designers</a:t>
            </a:r>
            <a:r>
              <a:rPr lang="en-US"/>
              <a:t> create user services based on Linked Data capabilities</a:t>
            </a:r>
          </a:p>
          <a:p>
            <a:pPr marL="535762" lvl="1" eaLnBrk="1" fontAlgn="auto" hangingPunct="1">
              <a:spcBef>
                <a:spcPts val="2118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That </a:t>
            </a:r>
            <a:r>
              <a:rPr lang="en-US" i="1">
                <a:cs typeface="Helvetica" charset="0"/>
                <a:sym typeface="Helvetica" charset="0"/>
              </a:rPr>
              <a:t>librarians</a:t>
            </a:r>
            <a:r>
              <a:rPr lang="en-US"/>
              <a:t> apply experience in curation to long-term preservation of Linked Data vocabularies and datasets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/>
          </a:p>
        </p:txBody>
      </p:sp>
      <p:pic>
        <p:nvPicPr>
          <p:cNvPr id="6553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96188" cy="1143000"/>
          </a:xfrm>
        </p:spPr>
        <p:txBody>
          <a:bodyPr lIns="38098" tIns="38098" rIns="38098" bIns="38098"/>
          <a:lstStyle/>
          <a:p>
            <a:pPr eaLnBrk="1" hangingPunct="1"/>
            <a:r>
              <a:rPr lang="en-US" smtClean="0">
                <a:sym typeface="Calibri" pitchFamily="34" charset="0"/>
              </a:rPr>
              <a:t>Joint position in 2007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876800"/>
          </a:xfrm>
        </p:spPr>
        <p:txBody>
          <a:bodyPr lIns="38098" tIns="38098" rIns="38098" bIns="38098"/>
          <a:lstStyle/>
          <a:p>
            <a:pPr marL="303213" indent="-303213" eaLnBrk="1" hangingPunct="1">
              <a:lnSpc>
                <a:spcPct val="90000"/>
              </a:lnSpc>
              <a:buClr>
                <a:srgbClr val="000000"/>
              </a:buClr>
              <a:buFont typeface="Calibri" pitchFamily="34" charset="0"/>
              <a:buChar char="•"/>
            </a:pPr>
            <a:r>
              <a:rPr lang="en-US" sz="2700" smtClean="0">
                <a:sym typeface="Calibri" pitchFamily="34" charset="0"/>
              </a:rPr>
              <a:t>RDA and DCMI communities should develop</a:t>
            </a:r>
          </a:p>
          <a:p>
            <a:pPr marL="566738" lvl="1" indent="-284163" eaLnBrk="1" hangingPunct="1">
              <a:lnSpc>
                <a:spcPct val="90000"/>
              </a:lnSpc>
              <a:spcBef>
                <a:spcPts val="425"/>
              </a:spcBef>
              <a:buClr>
                <a:srgbClr val="000000"/>
              </a:buClr>
              <a:buFont typeface="Calibri" pitchFamily="34" charset="0"/>
              <a:buChar char="–"/>
            </a:pPr>
            <a:r>
              <a:rPr lang="en-US" sz="2400" smtClean="0">
                <a:sym typeface="Calibri" pitchFamily="34" charset="0"/>
              </a:rPr>
              <a:t>RDA Element Vocabulary</a:t>
            </a:r>
          </a:p>
          <a:p>
            <a:pPr marL="566738" lvl="1" indent="-284163" eaLnBrk="1" hangingPunct="1">
              <a:lnSpc>
                <a:spcPct val="90000"/>
              </a:lnSpc>
              <a:spcBef>
                <a:spcPts val="425"/>
              </a:spcBef>
              <a:buClr>
                <a:srgbClr val="000000"/>
              </a:buClr>
              <a:buFont typeface="Calibri" pitchFamily="34" charset="0"/>
              <a:buChar char="–"/>
            </a:pPr>
            <a:r>
              <a:rPr lang="en-US" sz="2400" smtClean="0">
                <a:sym typeface="Calibri" pitchFamily="34" charset="0"/>
              </a:rPr>
              <a:t>Dublin Core-style Application Profile based on RDA, FRBR, and FRAD</a:t>
            </a:r>
          </a:p>
          <a:p>
            <a:pPr marL="566738" lvl="1" indent="-284163" eaLnBrk="1" hangingPunct="1">
              <a:lnSpc>
                <a:spcPct val="90000"/>
              </a:lnSpc>
              <a:spcBef>
                <a:spcPts val="425"/>
              </a:spcBef>
              <a:buClr>
                <a:srgbClr val="000000"/>
              </a:buClr>
              <a:buFont typeface="Calibri" pitchFamily="34" charset="0"/>
              <a:buChar char="–"/>
            </a:pPr>
            <a:r>
              <a:rPr lang="en-US" sz="2400" smtClean="0">
                <a:sym typeface="Calibri" pitchFamily="34" charset="0"/>
              </a:rPr>
              <a:t>RDA Value Vocabularies using RDF and SKOS</a:t>
            </a:r>
          </a:p>
          <a:p>
            <a:pPr marL="303213" indent="-303213" eaLnBrk="1" hangingPunct="1">
              <a:lnSpc>
                <a:spcPct val="90000"/>
              </a:lnSpc>
              <a:spcBef>
                <a:spcPts val="488"/>
              </a:spcBef>
              <a:buFont typeface="Calibri" pitchFamily="34" charset="0"/>
              <a:buChar char="•"/>
            </a:pPr>
            <a:r>
              <a:rPr lang="en-US" sz="2500" smtClean="0">
                <a:sym typeface="Calibri" pitchFamily="34" charset="0"/>
              </a:rPr>
              <a:t>Expected benefits</a:t>
            </a:r>
          </a:p>
          <a:p>
            <a:pPr marL="566738" lvl="1" indent="-284163" eaLnBrk="1" hangingPunct="1">
              <a:lnSpc>
                <a:spcPct val="90000"/>
              </a:lnSpc>
              <a:spcBef>
                <a:spcPts val="425"/>
              </a:spcBef>
              <a:buFont typeface="Calibri" pitchFamily="34" charset="0"/>
              <a:buChar char="–"/>
            </a:pPr>
            <a:r>
              <a:rPr lang="en-US" sz="2200" smtClean="0">
                <a:sym typeface="Calibri" pitchFamily="34" charset="0"/>
              </a:rPr>
              <a:t>Library community gets a metadata standard (RDA) compatible with Web Architecture and Semantic Web</a:t>
            </a:r>
          </a:p>
          <a:p>
            <a:pPr marL="566738" lvl="1" indent="-284163" eaLnBrk="1" hangingPunct="1">
              <a:lnSpc>
                <a:spcPct val="90000"/>
              </a:lnSpc>
              <a:spcBef>
                <a:spcPts val="425"/>
              </a:spcBef>
              <a:buFont typeface="Calibri" pitchFamily="34" charset="0"/>
              <a:buChar char="–"/>
            </a:pPr>
            <a:r>
              <a:rPr lang="en-US" sz="2200" smtClean="0">
                <a:sym typeface="Calibri" pitchFamily="34" charset="0"/>
              </a:rPr>
              <a:t>DCMI community gets an Application Profile for library data based on the DCMI Abstract Model and FRBR</a:t>
            </a:r>
          </a:p>
          <a:p>
            <a:pPr marL="566738" lvl="1" indent="-284163" eaLnBrk="1" hangingPunct="1">
              <a:lnSpc>
                <a:spcPct val="90000"/>
              </a:lnSpc>
              <a:spcBef>
                <a:spcPts val="425"/>
              </a:spcBef>
              <a:buFont typeface="Calibri" pitchFamily="34" charset="0"/>
              <a:buChar char="–"/>
            </a:pPr>
            <a:r>
              <a:rPr lang="en-US" sz="2200" smtClean="0">
                <a:sym typeface="Calibri" pitchFamily="34" charset="0"/>
              </a:rPr>
              <a:t>Wider uptake of high-quality RDA terms by the Semantic Web community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19138" y="6294438"/>
            <a:ext cx="45307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8" tIns="38098" rIns="38098" bIns="38098"/>
          <a:lstStyle/>
          <a:p>
            <a:r>
              <a:rPr lang="en-US">
                <a:latin typeface="Calibri" pitchFamily="34" charset="0"/>
                <a:ea typeface="ＭＳ Ｐゴシック"/>
                <a:cs typeface="ＭＳ Ｐゴシック"/>
                <a:sym typeface="Calibri" pitchFamily="34" charset="0"/>
              </a:rPr>
              <a:t> </a:t>
            </a:r>
            <a:r>
              <a:rPr lang="en-US" u="sng">
                <a:solidFill>
                  <a:srgbClr val="0000FF"/>
                </a:solidFill>
                <a:latin typeface="Calibri" pitchFamily="34" charset="0"/>
                <a:ea typeface="ＭＳ Ｐゴシック"/>
                <a:cs typeface="ＭＳ Ｐゴシック"/>
                <a:sym typeface="Calibri" pitchFamily="34" charset="0"/>
                <a:hlinkClick r:id="rId3"/>
              </a:rPr>
              <a:t>http://www.bl.uk/bibliographic/meeting.html</a:t>
            </a:r>
            <a:r>
              <a:rPr lang="en-US">
                <a:latin typeface="Calibri" pitchFamily="34" charset="0"/>
                <a:ea typeface="ＭＳ Ｐゴシック"/>
                <a:cs typeface="ＭＳ Ｐゴシック"/>
                <a:sym typeface="Calibri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/>
          <a:lstStyle/>
          <a:p>
            <a:pPr eaLnBrk="1" hangingPunct="1"/>
            <a:r>
              <a:rPr lang="en-US" smtClean="0"/>
              <a:t>Effects of the London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DCMI/RDA Task Group (2007)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RDF property vocabularies for FRBR entities and for RDA elements, relationships, and roles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Seventy controlled lists of terms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IFLA’s FRBR Namespaces Project (2007)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To express Functional Requirements for Bibliographic Records (FRBR) in RDF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IFLA’s ISBD/XML Study Group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/>
              <a:t>To develop an RDF representation of International Standard Bibliographic Description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DCMI Bibliographic Metadata Task Group (2011)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/>
              <a:t>LC project will consider DCMI Abstract Model (2011)</a:t>
            </a: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2513" cy="1143000"/>
          </a:xfrm>
        </p:spPr>
        <p:txBody>
          <a:bodyPr/>
          <a:lstStyle/>
          <a:p>
            <a:pPr eaLnBrk="1" hangingPunct="1"/>
            <a:r>
              <a:rPr lang="en-US" smtClean="0"/>
              <a:t>This talk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Dublin Core from </a:t>
            </a:r>
            <a:r>
              <a:rPr lang="en-US" i="1" smtClean="0"/>
              <a:t>Record Format </a:t>
            </a:r>
            <a:r>
              <a:rPr lang="en-US" smtClean="0"/>
              <a:t>to </a:t>
            </a:r>
            <a:r>
              <a:rPr lang="en-US" i="1" smtClean="0"/>
              <a:t>RDF Vocabulary</a:t>
            </a:r>
            <a:endParaRPr lang="en-US" smtClean="0"/>
          </a:p>
          <a:p>
            <a:pPr eaLnBrk="1" hangingPunct="1"/>
            <a:r>
              <a:rPr lang="en-US" smtClean="0"/>
              <a:t>Packaging </a:t>
            </a:r>
            <a:r>
              <a:rPr lang="en-US" i="1" smtClean="0"/>
              <a:t>RDF Graphs </a:t>
            </a:r>
            <a:r>
              <a:rPr lang="en-US" smtClean="0"/>
              <a:t>in </a:t>
            </a:r>
            <a:r>
              <a:rPr lang="en-US" i="1" smtClean="0"/>
              <a:t>Record Formats</a:t>
            </a:r>
            <a:endParaRPr lang="en-US" smtClean="0"/>
          </a:p>
          <a:p>
            <a:pPr eaLnBrk="1" hangingPunct="1"/>
            <a:r>
              <a:rPr lang="en-US" smtClean="0"/>
              <a:t>Constraining the </a:t>
            </a:r>
            <a:r>
              <a:rPr lang="en-US" i="1" smtClean="0"/>
              <a:t>Domain Model </a:t>
            </a:r>
            <a:r>
              <a:rPr lang="en-US" smtClean="0"/>
              <a:t>versus constraining the </a:t>
            </a:r>
            <a:r>
              <a:rPr lang="en-US" i="1" smtClean="0"/>
              <a:t>Description Set</a:t>
            </a:r>
          </a:p>
          <a:p>
            <a:pPr eaLnBrk="1" hangingPunct="1"/>
            <a:r>
              <a:rPr lang="en-US" smtClean="0"/>
              <a:t>Designing the Networked Catalog</a:t>
            </a: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0"/>
            <a:ext cx="1090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4448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Dublin Core </a:t>
            </a:r>
            <a:br>
              <a:rPr lang="en-US" smtClean="0"/>
            </a:br>
            <a:r>
              <a:rPr lang="en-US" smtClean="0"/>
              <a:t>from </a:t>
            </a:r>
            <a:r>
              <a:rPr lang="en-US" i="1" smtClean="0"/>
              <a:t>Record Format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to </a:t>
            </a:r>
            <a:r>
              <a:rPr lang="en-US" i="1" smtClean="0"/>
              <a:t>RDF Vocabulary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2153</Words>
  <Application>Microsoft Macintosh PowerPoint</Application>
  <PresentationFormat>Bildschirmpräsentation (4:3)</PresentationFormat>
  <Paragraphs>660</Paragraphs>
  <Slides>51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Entwurfsvorlage</vt:lpstr>
      </vt:variant>
      <vt:variant>
        <vt:i4>11</vt:i4>
      </vt:variant>
      <vt:variant>
        <vt:lpstr>Folientitel</vt:lpstr>
      </vt:variant>
      <vt:variant>
        <vt:i4>51</vt:i4>
      </vt:variant>
    </vt:vector>
  </HeadingPairs>
  <TitlesOfParts>
    <vt:vector size="73" baseType="lpstr">
      <vt:lpstr>Arial</vt:lpstr>
      <vt:lpstr>Calibri</vt:lpstr>
      <vt:lpstr>Helvetica</vt:lpstr>
      <vt:lpstr>ＭＳ Ｐゴシック</vt:lpstr>
      <vt:lpstr>ヒラギノ角ゴ ProN W6</vt:lpstr>
      <vt:lpstr>ヒラギノ角ゴ ProN W3</vt:lpstr>
      <vt:lpstr>Helvetica Light</vt:lpstr>
      <vt:lpstr>Courier</vt:lpstr>
      <vt:lpstr>Bodoni SvtyTwo SC ITC TT-Book</vt:lpstr>
      <vt:lpstr>Verdana</vt:lpstr>
      <vt:lpstr>Verdana Bold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How linking changes  the role of library data</vt:lpstr>
      <vt:lpstr>Library of Congress to replace MARC</vt:lpstr>
      <vt:lpstr>Digital Public Library of  America</vt:lpstr>
      <vt:lpstr>“Manifesto for Linked Libraries (et al.)”</vt:lpstr>
      <vt:lpstr>May 2007 RDA Data Model meeting</vt:lpstr>
      <vt:lpstr>Joint position in 2007</vt:lpstr>
      <vt:lpstr>Effects of the London meeting</vt:lpstr>
      <vt:lpstr>This talk</vt:lpstr>
      <vt:lpstr>Dublin Core  from Record Format to RDF Vocabulary</vt:lpstr>
      <vt:lpstr>“Dublin Core” as a record format</vt:lpstr>
      <vt:lpstr>“Dublin Core” as RDF vocabulary</vt:lpstr>
      <vt:lpstr>RDF is a language (for data)</vt:lpstr>
      <vt:lpstr>Folie 13</vt:lpstr>
      <vt:lpstr>Packaging RDF Graphs in Record Formats</vt:lpstr>
      <vt:lpstr>Application Profiles</vt:lpstr>
      <vt:lpstr>Harmonization via RDF</vt:lpstr>
      <vt:lpstr>Rationale for an Abstract Model</vt:lpstr>
      <vt:lpstr>Bridging two mindsets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Templates for Description Sets Constraints on Templates</vt:lpstr>
      <vt:lpstr>Expressing ISBD in RDF</vt:lpstr>
      <vt:lpstr>Expressing ISBD in RDF</vt:lpstr>
      <vt:lpstr>Description Set Profiles for ISBD</vt:lpstr>
      <vt:lpstr>Constraining the Domain Model versus  Constraining the Description Set</vt:lpstr>
      <vt:lpstr>Folie 31</vt:lpstr>
      <vt:lpstr>Folie 32</vt:lpstr>
      <vt:lpstr>Domain Models versus Description Set Profiles</vt:lpstr>
      <vt:lpstr>IFLA’s Domain Model for FRBR in RDF</vt:lpstr>
      <vt:lpstr>“Strong” FRBR ontology criticized</vt:lpstr>
      <vt:lpstr>Workarounds and “re-visionings”</vt:lpstr>
      <vt:lpstr>Workarounds and “re-visionings”</vt:lpstr>
      <vt:lpstr>Minimal Ontological Commitment</vt:lpstr>
      <vt:lpstr>Where to constrain?</vt:lpstr>
      <vt:lpstr>Designing the Networked Catalog</vt:lpstr>
      <vt:lpstr>“Flat” Catalog Card</vt:lpstr>
      <vt:lpstr>“Relational”</vt:lpstr>
      <vt:lpstr>FRBR-ized Record</vt:lpstr>
      <vt:lpstr>Catalog Card becomes extinct, replaced by Networked Description</vt:lpstr>
      <vt:lpstr>How a FRBRized record might look</vt:lpstr>
      <vt:lpstr>SWAP Domain Model</vt:lpstr>
      <vt:lpstr>Based on FRBR</vt:lpstr>
      <vt:lpstr>What are these entities?</vt:lpstr>
      <vt:lpstr>Designing the Networked Catalog</vt:lpstr>
      <vt:lpstr>Folie 50</vt:lpstr>
      <vt:lpstr>W3C Library Linked Data Incubator Group</vt:lpstr>
    </vt:vector>
  </TitlesOfParts>
  <Company>Tom Baker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Hi Tech paper</dc:title>
  <dc:creator>Tom Baker</dc:creator>
  <cp:lastModifiedBy>Jens Britta</cp:lastModifiedBy>
  <cp:revision>87</cp:revision>
  <dcterms:created xsi:type="dcterms:W3CDTF">2011-11-05T16:45:36Z</dcterms:created>
  <dcterms:modified xsi:type="dcterms:W3CDTF">2011-12-02T09:51:38Z</dcterms:modified>
</cp:coreProperties>
</file>