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33"/>
  </p:notesMasterIdLst>
  <p:sldIdLst>
    <p:sldId id="294" r:id="rId2"/>
    <p:sldId id="257" r:id="rId3"/>
    <p:sldId id="295" r:id="rId4"/>
    <p:sldId id="258" r:id="rId5"/>
    <p:sldId id="296" r:id="rId6"/>
    <p:sldId id="297" r:id="rId7"/>
    <p:sldId id="306" r:id="rId8"/>
    <p:sldId id="298" r:id="rId9"/>
    <p:sldId id="299" r:id="rId10"/>
    <p:sldId id="300" r:id="rId11"/>
    <p:sldId id="301" r:id="rId12"/>
    <p:sldId id="263" r:id="rId13"/>
    <p:sldId id="264" r:id="rId14"/>
    <p:sldId id="307" r:id="rId15"/>
    <p:sldId id="286" r:id="rId16"/>
    <p:sldId id="266" r:id="rId17"/>
    <p:sldId id="267" r:id="rId18"/>
    <p:sldId id="287" r:id="rId19"/>
    <p:sldId id="289" r:id="rId20"/>
    <p:sldId id="268" r:id="rId21"/>
    <p:sldId id="269" r:id="rId22"/>
    <p:sldId id="275" r:id="rId23"/>
    <p:sldId id="303" r:id="rId24"/>
    <p:sldId id="304" r:id="rId25"/>
    <p:sldId id="274" r:id="rId26"/>
    <p:sldId id="282" r:id="rId27"/>
    <p:sldId id="272" r:id="rId28"/>
    <p:sldId id="273" r:id="rId29"/>
    <p:sldId id="278" r:id="rId30"/>
    <p:sldId id="292" r:id="rId31"/>
    <p:sldId id="277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 autoAdjust="0"/>
  </p:normalViewPr>
  <p:slideViewPr>
    <p:cSldViewPr snapToGrid="0" snapToObjects="1">
      <p:cViewPr varScale="1">
        <p:scale>
          <a:sx n="55" d="100"/>
          <a:sy n="55" d="100"/>
        </p:scale>
        <p:origin x="-13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00DC9C-FBBE-474F-938D-1DFBF637D109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58ED60-3EC5-4E70-A32A-D3D4A8AF68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Extensible_Markup_Language" TargetMode="External"/><Relationship Id="rId4" Type="http://schemas.openxmlformats.org/officeDocument/2006/relationships/hyperlink" Target="http://en.wikipedia.org/wiki/Finding_ai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Copac a union catalogue</a:t>
            </a:r>
          </a:p>
          <a:p>
            <a:pPr>
              <a:spcBef>
                <a:spcPct val="0"/>
              </a:spcBef>
            </a:pPr>
            <a:r>
              <a:rPr lang="en-US" smtClean="0"/>
              <a:t>Both successful JISC services running for many years now</a:t>
            </a:r>
          </a:p>
          <a:p>
            <a:pPr>
              <a:spcBef>
                <a:spcPct val="0"/>
              </a:spcBef>
            </a:pPr>
            <a:r>
              <a:rPr lang="en-US" smtClean="0"/>
              <a:t>Locah is a research project – will have to see if go into service with LD interface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4B39B-2A6A-4A70-8430-7770563873E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Steep learning curve:</a:t>
            </a:r>
          </a:p>
          <a:p>
            <a:pPr>
              <a:spcBef>
                <a:spcPct val="0"/>
              </a:spcBef>
            </a:pPr>
            <a:r>
              <a:rPr lang="en-US" smtClean="0"/>
              <a:t> - RDF Linked Data modeling terminology</a:t>
            </a:r>
          </a:p>
          <a:p>
            <a:pPr>
              <a:spcBef>
                <a:spcPct val="0"/>
              </a:spcBef>
            </a:pPr>
            <a:r>
              <a:rPr lang="en-US" smtClean="0"/>
              <a:t> - Lack of archive domain examples – though you now have LOCAH!</a:t>
            </a:r>
          </a:p>
          <a:p>
            <a:pPr>
              <a:spcBef>
                <a:spcPct val="0"/>
              </a:spcBef>
            </a:pPr>
            <a:r>
              <a:rPr lang="en-US" smtClean="0"/>
              <a:t> - Certain level of expertise needed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Dirty Data</a:t>
            </a:r>
          </a:p>
          <a:p>
            <a:pPr>
              <a:spcBef>
                <a:spcPct val="0"/>
              </a:spcBef>
            </a:pPr>
            <a:r>
              <a:rPr lang="en-US" smtClean="0"/>
              <a:t> - Joe Bloggs and others’ rather than just a name, or where the access points do not have rules or a source associated with them.</a:t>
            </a:r>
          </a:p>
          <a:p>
            <a:pPr>
              <a:spcBef>
                <a:spcPct val="0"/>
              </a:spcBef>
            </a:pPr>
            <a:r>
              <a:rPr lang="en-US" smtClean="0"/>
              <a:t> - Extent data highly variable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Complexity</a:t>
            </a:r>
          </a:p>
          <a:p>
            <a:pPr>
              <a:spcBef>
                <a:spcPct val="0"/>
              </a:spcBef>
            </a:pPr>
            <a:r>
              <a:rPr lang="en-US" smtClean="0"/>
              <a:t> - “lower level” units interpreted in context of the higher levels of description</a:t>
            </a:r>
          </a:p>
          <a:p>
            <a:pPr>
              <a:spcBef>
                <a:spcPct val="0"/>
              </a:spcBef>
            </a:pPr>
            <a:r>
              <a:rPr lang="en-US" smtClean="0"/>
              <a:t> - Arguably “incomplete” without the contextual data.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Relations are asserted, e.g. member-of/component-of</a:t>
            </a:r>
          </a:p>
          <a:p>
            <a:pPr>
              <a:spcBef>
                <a:spcPct val="0"/>
              </a:spcBef>
            </a:pPr>
            <a:r>
              <a:rPr lang="en-US" smtClean="0"/>
              <a:t>But there </a:t>
            </a:r>
            <a:r>
              <a:rPr lang="en-US" b="1" smtClean="0"/>
              <a:t>is no requirement or expectation that data consumers will follow the links describing the relations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159B6B-C493-4325-B27F-8F58F8CB189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Ex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A774F0-664F-4818-8D99-F9420D46502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Encoded Archival Description</a:t>
            </a:r>
            <a:r>
              <a:rPr lang="en-US" smtClean="0"/>
              <a:t> is an </a:t>
            </a:r>
            <a:r>
              <a:rPr lang="en-US" smtClean="0">
                <a:hlinkClick r:id="rId3" tooltip="XML"/>
              </a:rPr>
              <a:t>XML</a:t>
            </a:r>
            <a:r>
              <a:rPr lang="en-US" smtClean="0"/>
              <a:t> standard for encoding archival </a:t>
            </a:r>
            <a:r>
              <a:rPr lang="en-US" smtClean="0">
                <a:hlinkClick r:id="rId4" tooltip="Finding aid"/>
              </a:rPr>
              <a:t>finding aids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</a:t>
            </a:r>
            <a:r>
              <a:rPr lang="en-US" b="1" smtClean="0"/>
              <a:t>Object Description Schema</a:t>
            </a:r>
            <a:r>
              <a:rPr lang="en-US" smtClean="0"/>
              <a:t> (MODS) is an </a:t>
            </a:r>
            <a:r>
              <a:rPr lang="en-US" smtClean="0">
                <a:hlinkClick r:id="rId5" tooltip="Extensible Markup Language"/>
              </a:rPr>
              <a:t>XML</a:t>
            </a:r>
            <a:r>
              <a:rPr lang="en-US" smtClean="0"/>
              <a:t>-based bibliographic description schema</a:t>
            </a:r>
          </a:p>
          <a:p>
            <a:pPr>
              <a:spcBef>
                <a:spcPct val="0"/>
              </a:spcBef>
            </a:pPr>
            <a:r>
              <a:rPr lang="en-US" smtClean="0"/>
              <a:t>MODS - Metadata Object Description Schema (MODS) is a schema for a bibliographic element set that may be used for a variety of purposes, and particularly for library applications.</a:t>
            </a:r>
          </a:p>
          <a:p>
            <a:pPr>
              <a:spcBef>
                <a:spcPct val="0"/>
              </a:spcBef>
            </a:pPr>
            <a:r>
              <a:rPr lang="en-US" smtClean="0"/>
              <a:t>EAD - </a:t>
            </a:r>
          </a:p>
          <a:p>
            <a:pPr>
              <a:spcBef>
                <a:spcPct val="0"/>
              </a:spcBef>
            </a:pPr>
            <a:r>
              <a:rPr lang="en-US" smtClean="0"/>
              <a:t>Things” include concepts and abstractions as well as material objects </a:t>
            </a:r>
          </a:p>
          <a:p>
            <a:pPr>
              <a:spcBef>
                <a:spcPct val="0"/>
              </a:spcBef>
            </a:pPr>
            <a:r>
              <a:rPr lang="en-US" smtClean="0"/>
              <a:t>We want location – archives physical things so location important</a:t>
            </a:r>
          </a:p>
          <a:p>
            <a:pPr>
              <a:spcBef>
                <a:spcPct val="0"/>
              </a:spcBef>
            </a:pPr>
            <a:r>
              <a:rPr lang="en-US" smtClean="0"/>
              <a:t>Also wanted event data, partly steered by the visualisation prototype</a:t>
            </a:r>
          </a:p>
          <a:p>
            <a:pPr>
              <a:spcBef>
                <a:spcPct val="0"/>
              </a:spcBef>
            </a:pPr>
            <a:r>
              <a:rPr lang="en-US" smtClean="0"/>
              <a:t>Also ‘extent’ data – number of boxes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AAE06-D559-4E26-ACF0-093A599A00B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303 and Content Neg from ‘Cool URIs for the Semantic Web’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C181F6-844D-4BF8-B630-7239E6FCCF1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Open Data Commons Public Domain Dedication</a:t>
            </a:r>
          </a:p>
          <a:p>
            <a:pPr>
              <a:spcBef>
                <a:spcPct val="0"/>
              </a:spcBef>
            </a:pPr>
            <a:r>
              <a:rPr lang="en-US" smtClean="0"/>
              <a:t>Creative Commons CC0 license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EA29C-C348-4BC8-8028-DB1E79A6D26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 hypertext web sites it is considered generally rather bad etiquette not to link to related external material. </a:t>
            </a:r>
          </a:p>
          <a:p>
            <a:pPr>
              <a:spcBef>
                <a:spcPct val="0"/>
              </a:spcBef>
            </a:pPr>
            <a:r>
              <a:rPr lang="en-US" smtClean="0"/>
              <a:t>The value of your own information is very much a function of what it links to, as well as the inherent value of the information within the web page.  So it is also in the Semantic Web.</a:t>
            </a:r>
          </a:p>
          <a:p>
            <a:pPr>
              <a:spcBef>
                <a:spcPct val="0"/>
              </a:spcBef>
            </a:pPr>
            <a:r>
              <a:rPr lang="en-US" smtClean="0"/>
              <a:t>Remember, this is about machines linking – machines need identifiers; humans generally know when something is a place or when it is a person.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GB" smtClean="0"/>
              <a:t>BBC + DBPedia + GeoNames + Archives Hub + Copac + VIAF = the Web as an exploratory space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US" smtClean="0"/>
              <a:t>Users very interested in related materials acc to Terry Catapano at SAA 2011. LD can really help with this.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DADC6-6776-496A-A77F-7F444EA524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Note that it is machine readable interface as well as the human interface</a:t>
            </a:r>
          </a:p>
          <a:p>
            <a:pPr>
              <a:spcBef>
                <a:spcPct val="0"/>
              </a:spcBef>
            </a:pPr>
            <a:r>
              <a:rPr lang="en-US" smtClean="0"/>
              <a:t>Currently have a few hundred in Locah. There are 25,000 EAD records on the Hub srevice. We’re Intending to put about 2,000 up for Linking Lives Project.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399C6-5BE4-4C5D-B385-3B4DE1133A6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1410D7-AE89-418F-BC8B-F4FBF4D28C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More aggregation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6F474D-F1AF-401E-A9E5-F9AD1D5F7DC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Data can be integrated from many diff sources</a:t>
            </a:r>
          </a:p>
          <a:p>
            <a:pPr>
              <a:spcBef>
                <a:spcPct val="0"/>
              </a:spcBef>
            </a:pPr>
            <a:r>
              <a:rPr lang="en-US" smtClean="0"/>
              <a:t>Users very interested in related materials acc to Terry Catapano at SAA 2011. LD can really help with this.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A3619-460A-489F-957F-EE9983F0DA9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B19E-508B-483F-8D19-BF81DD4CFED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4C41-3596-48A0-BED4-75E5420E02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4E77-3FA8-427A-BB73-9A610FB76285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5540-0F5B-4FE7-84B3-657A1B8DA5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C15C-0552-42DF-9280-030288F57EDA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DA81-EDD1-418D-BA71-9F6143845D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3DAB-D565-40AC-A3AA-9A99FEC46A1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AEFB-73B9-417B-913C-0B3D523F2E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1154-8EAE-4B85-A1AA-3F9C7A66E17E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D212-AA75-4C57-AE9C-7A89218F81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755B-97DD-4AFA-99E2-49CD3CF4853F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1FB1-6A89-4BE8-95AF-75605E2A48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5DFA-445E-4BA5-91B7-234C9032A3FF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EE27-B3FA-42DB-BC94-CE13862592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56D4-AB7B-4D43-AD20-8744CF6A8408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EF1-56E2-4BD9-8057-5A0F5B9594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2040-9162-4106-96E9-6848435430D5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724F-8E7F-462A-A230-3F7607715C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3EC6-93C1-4070-A2C6-062A6CED63A0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7E09-68F1-4E30-B839-5EFF847F22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45BD-0D70-4E26-8B6D-21A812FFD345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99FE-2744-4C80-8E46-D097EEB1B45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BAF66C-94AF-4E36-8444-1FA413DAC6D2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7B0BC-D8EB-40FD-AFE5-E52BC96A9C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imema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ruby.ukoln.ac.uk/locah/timemap/subject/scien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cratch.petej.net/graphite/test7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cratch.petej.net/graphite/test8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0/uk/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-142875" y="403225"/>
            <a:ext cx="9113838" cy="1470025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40000"/>
              </a:spcBef>
            </a:pPr>
            <a:r>
              <a:rPr lang="en-US" sz="4000" smtClean="0"/>
              <a:t>Highs and Lows of Library Linked Data</a:t>
            </a:r>
            <a:endParaRPr lang="en-GB" sz="24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8275" y="5222875"/>
            <a:ext cx="9113838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Adrian Stevenson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/>
              <a:t>UKOLN, University of Bath, UK (until end Dec 2011)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err="1" smtClean="0"/>
              <a:t>Mimas</a:t>
            </a:r>
            <a:r>
              <a:rPr lang="en-US" sz="2000" dirty="0" smtClean="0"/>
              <a:t>, Libraries and Archives Team, University of Manchester, UK (from Jan 2012)</a:t>
            </a:r>
            <a:endParaRPr lang="en-US" sz="2000" dirty="0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316663" y="4427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66800" y="2590800"/>
            <a:ext cx="7881938" cy="1752600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Semantic Web in </a:t>
            </a:r>
            <a:r>
              <a:rPr lang="en-US" sz="32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Bibliotheken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2011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Hamburg, Germany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29</a:t>
            </a:r>
            <a:r>
              <a:rPr lang="en-US" sz="3200" baseline="30000" dirty="0" err="1">
                <a:solidFill>
                  <a:schemeClr val="tx1">
                    <a:tint val="75000"/>
                  </a:schemeClr>
                </a:solidFill>
                <a:latin typeface="+mn-lt"/>
              </a:rPr>
              <a:t>th</a:t>
            </a:r>
            <a:r>
              <a:rPr lang="en-US" sz="3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 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5694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rgbClr val="23238F"/>
                </a:solidFill>
                <a:latin typeface="+mj-lt"/>
                <a:ea typeface="+mj-ea"/>
                <a:cs typeface="+mj-cs"/>
              </a:rPr>
              <a:t>Copac</a:t>
            </a:r>
            <a:r>
              <a:rPr lang="en-US" sz="2800" kern="0" dirty="0">
                <a:solidFill>
                  <a:srgbClr val="23238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>
                <a:solidFill>
                  <a:srgbClr val="23238F"/>
                </a:solidFill>
                <a:latin typeface="+mj-lt"/>
                <a:ea typeface="+mj-ea"/>
                <a:cs typeface="+mj-cs"/>
              </a:rPr>
              <a:t>Model</a:t>
            </a:r>
            <a:endParaRPr lang="en-US" sz="1400" kern="0" dirty="0">
              <a:solidFill>
                <a:srgbClr val="23238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750888"/>
            <a:ext cx="906145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-107950" y="182563"/>
            <a:ext cx="8864600" cy="1092200"/>
          </a:xfrm>
        </p:spPr>
        <p:txBody>
          <a:bodyPr/>
          <a:lstStyle/>
          <a:p>
            <a:r>
              <a:rPr lang="en-US" smtClean="0"/>
              <a:t>Transforming into RDF/XML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35000" y="1639888"/>
            <a:ext cx="8140700" cy="4519612"/>
          </a:xfrm>
        </p:spPr>
        <p:txBody>
          <a:bodyPr/>
          <a:lstStyle/>
          <a:p>
            <a:r>
              <a:rPr lang="en-US" smtClean="0"/>
              <a:t>Transform EAD and MODS to RDF/XML based on our models</a:t>
            </a:r>
          </a:p>
          <a:p>
            <a:pPr lvl="1"/>
            <a:r>
              <a:rPr lang="en-US" smtClean="0"/>
              <a:t>Copac: created in-house Java transformation program</a:t>
            </a:r>
          </a:p>
          <a:p>
            <a:pPr lvl="1"/>
            <a:r>
              <a:rPr lang="en-US" smtClean="0"/>
              <a:t>Hub: XSLT Stylesheet </a:t>
            </a:r>
          </a:p>
          <a:p>
            <a:r>
              <a:rPr lang="en-US" smtClean="0"/>
              <a:t>Load RDF/XML into a triple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914400" y="69850"/>
            <a:ext cx="7391400" cy="990600"/>
          </a:xfrm>
        </p:spPr>
        <p:txBody>
          <a:bodyPr/>
          <a:lstStyle/>
          <a:p>
            <a:r>
              <a:rPr lang="en-GB" smtClean="0"/>
              <a:t>We’re Linking Data!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2850"/>
            <a:ext cx="7391400" cy="3962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800" dirty="0" smtClean="0"/>
              <a:t>If something is identified, it can be linked to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800" dirty="0" smtClean="0"/>
              <a:t>We take</a:t>
            </a:r>
            <a:r>
              <a:rPr lang="en-US" sz="2800" dirty="0" smtClean="0"/>
              <a:t> items from our datasets and link them to items from other datasets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19200" y="3111500"/>
            <a:ext cx="1570038" cy="10302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BBC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340100"/>
            <a:ext cx="1525588" cy="11890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VIAF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4330700"/>
            <a:ext cx="2138363" cy="1295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DBPedia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4757738"/>
            <a:ext cx="2305050" cy="1139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Archives Hub</a:t>
            </a:r>
          </a:p>
        </p:txBody>
      </p:sp>
      <p:sp>
        <p:nvSpPr>
          <p:cNvPr id="8" name="Oval 7"/>
          <p:cNvSpPr/>
          <p:nvPr/>
        </p:nvSpPr>
        <p:spPr>
          <a:xfrm>
            <a:off x="5984875" y="3173413"/>
            <a:ext cx="1930400" cy="12112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Copac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19800" y="4559300"/>
            <a:ext cx="2716213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GeoNames</a:t>
            </a:r>
            <a:endParaRPr lang="en-US" dirty="0"/>
          </a:p>
        </p:txBody>
      </p:sp>
      <p:cxnSp>
        <p:nvCxnSpPr>
          <p:cNvPr id="11" name="Straight Connector 10"/>
          <p:cNvCxnSpPr>
            <a:stCxn id="4" idx="6"/>
            <a:endCxn id="5" idx="2"/>
          </p:cNvCxnSpPr>
          <p:nvPr/>
        </p:nvCxnSpPr>
        <p:spPr>
          <a:xfrm>
            <a:off x="2789238" y="3625850"/>
            <a:ext cx="487362" cy="307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  <a:endCxn id="8" idx="2"/>
          </p:cNvCxnSpPr>
          <p:nvPr/>
        </p:nvCxnSpPr>
        <p:spPr>
          <a:xfrm flipV="1">
            <a:off x="4802188" y="3779838"/>
            <a:ext cx="1182687" cy="153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5" idx="3"/>
          </p:cNvCxnSpPr>
          <p:nvPr/>
        </p:nvCxnSpPr>
        <p:spPr>
          <a:xfrm flipV="1">
            <a:off x="2976563" y="4354513"/>
            <a:ext cx="523875" cy="623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84650" y="4529138"/>
            <a:ext cx="395288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5"/>
          </p:cNvCxnSpPr>
          <p:nvPr/>
        </p:nvCxnSpPr>
        <p:spPr>
          <a:xfrm rot="16200000" flipH="1">
            <a:off x="5282406" y="3652045"/>
            <a:ext cx="403225" cy="1808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10400" y="4354513"/>
            <a:ext cx="287338" cy="174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4"/>
            <a:endCxn id="6" idx="0"/>
          </p:cNvCxnSpPr>
          <p:nvPr/>
        </p:nvCxnSpPr>
        <p:spPr>
          <a:xfrm rot="5400000">
            <a:off x="1861345" y="4187031"/>
            <a:ext cx="188912" cy="9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6563" y="4992688"/>
            <a:ext cx="528637" cy="349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9" idx="2"/>
          </p:cNvCxnSpPr>
          <p:nvPr/>
        </p:nvCxnSpPr>
        <p:spPr>
          <a:xfrm flipV="1">
            <a:off x="5810250" y="5130800"/>
            <a:ext cx="209550" cy="196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14338" y="133350"/>
            <a:ext cx="8382000" cy="990600"/>
          </a:xfrm>
        </p:spPr>
        <p:txBody>
          <a:bodyPr/>
          <a:lstStyle/>
          <a:p>
            <a:r>
              <a:rPr lang="en-US" smtClean="0"/>
              <a:t>Enhancing our data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79438" y="1217613"/>
            <a:ext cx="7924800" cy="4648200"/>
          </a:xfrm>
        </p:spPr>
        <p:txBody>
          <a:bodyPr/>
          <a:lstStyle/>
          <a:p>
            <a:r>
              <a:rPr lang="en-US" sz="2800" smtClean="0"/>
              <a:t>Already have some links:</a:t>
            </a:r>
          </a:p>
          <a:p>
            <a:pPr lvl="1"/>
            <a:r>
              <a:rPr lang="en-US" smtClean="0"/>
              <a:t>Time - reference.data.gov.uk URIs</a:t>
            </a:r>
          </a:p>
          <a:p>
            <a:pPr lvl="1"/>
            <a:r>
              <a:rPr lang="en-US" smtClean="0"/>
              <a:t>Location - UK Postcodes URIs and Ordnance Survey URIs </a:t>
            </a:r>
          </a:p>
          <a:p>
            <a:pPr lvl="1"/>
            <a:r>
              <a:rPr lang="en-US" smtClean="0"/>
              <a:t>Names - Virtual International Authority File</a:t>
            </a:r>
          </a:p>
          <a:p>
            <a:pPr lvl="2"/>
            <a:r>
              <a:rPr lang="en-US" sz="2800" smtClean="0"/>
              <a:t>VIAF matches and links widely-used authority files - http://viaf.org/</a:t>
            </a:r>
          </a:p>
          <a:p>
            <a:pPr lvl="1"/>
            <a:r>
              <a:rPr lang="en-US" smtClean="0"/>
              <a:t>Names - DBPedia</a:t>
            </a:r>
          </a:p>
          <a:p>
            <a:r>
              <a:rPr lang="en-US" sz="2800" smtClean="0"/>
              <a:t>Also looking at:</a:t>
            </a:r>
          </a:p>
          <a:p>
            <a:pPr lvl="1"/>
            <a:r>
              <a:rPr lang="en-US" smtClean="0"/>
              <a:t>Subjects - Library Congress Subject Headings and DBPedia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53525" cy="59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139825" y="608647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http://data.copac.ac.uk/  (to be released very soon!)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35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87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355600" y="6259513"/>
            <a:ext cx="840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http://data.archiveshub.ac.uk/id/person/nra/webbmarthabeatrice1858-1943socialreformer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762000"/>
          </a:xfrm>
        </p:spPr>
        <p:txBody>
          <a:bodyPr/>
          <a:lstStyle/>
          <a:p>
            <a:r>
              <a:rPr lang="en-US" smtClean="0"/>
              <a:t>Visualisation Prototype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-381000" y="838200"/>
            <a:ext cx="2971800" cy="3657600"/>
          </a:xfrm>
        </p:spPr>
        <p:txBody>
          <a:bodyPr/>
          <a:lstStyle/>
          <a:p>
            <a:r>
              <a:rPr lang="en-US" sz="2000" smtClean="0"/>
              <a:t>Using Timemap – </a:t>
            </a:r>
          </a:p>
          <a:p>
            <a:pPr lvl="1"/>
            <a:r>
              <a:rPr lang="en-US" sz="1800" smtClean="0"/>
              <a:t>Googlemaps and Simile</a:t>
            </a:r>
          </a:p>
          <a:p>
            <a:pPr lvl="1"/>
            <a:r>
              <a:rPr lang="en-US" sz="1200" smtClean="0"/>
              <a:t>http://code.google.com/p/timemap</a:t>
            </a:r>
            <a:r>
              <a:rPr lang="en-US" sz="1200" smtClean="0">
                <a:hlinkClick r:id="rId3"/>
              </a:rPr>
              <a:t>/</a:t>
            </a:r>
            <a:endParaRPr lang="en-US" sz="1200" smtClean="0"/>
          </a:p>
          <a:p>
            <a:r>
              <a:rPr lang="en-US" sz="2000" smtClean="0"/>
              <a:t>Early stages with this</a:t>
            </a:r>
          </a:p>
          <a:p>
            <a:r>
              <a:rPr lang="en-US" sz="2000" smtClean="0"/>
              <a:t>Will give location and ‘extent’ of archive.</a:t>
            </a:r>
          </a:p>
          <a:p>
            <a:r>
              <a:rPr lang="en-US" sz="2000" smtClean="0"/>
              <a:t>Will link through to Archives Hub </a:t>
            </a:r>
          </a:p>
          <a:p>
            <a:endParaRPr lang="en-US" sz="2400" smtClean="0"/>
          </a:p>
        </p:txBody>
      </p:sp>
      <p:pic>
        <p:nvPicPr>
          <p:cNvPr id="36868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2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-1214438" y="-80963"/>
            <a:ext cx="7391401" cy="990601"/>
          </a:xfrm>
        </p:spPr>
        <p:txBody>
          <a:bodyPr/>
          <a:lstStyle/>
          <a:p>
            <a:r>
              <a:rPr lang="en-US" smtClean="0"/>
              <a:t>Linking Lives Project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363913" y="62801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0"/>
            <a:ext cx="9144000" cy="532288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3465513" y="6280150"/>
            <a:ext cx="5649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http://archiveshub.ac.uk/linkinglives/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90600"/>
          </a:xfrm>
        </p:spPr>
        <p:txBody>
          <a:bodyPr/>
          <a:lstStyle/>
          <a:p>
            <a:r>
              <a:rPr lang="en-US" smtClean="0"/>
              <a:t>BBC Music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096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49450"/>
            <a:ext cx="916781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2503488" y="6424613"/>
            <a:ext cx="6677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http://www.bbc.co.uk/music/artists/f0ed72a3-ae8f-4cf7-b51d-2696a2330230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5838" y="76200"/>
            <a:ext cx="7391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LOCAH and Linking Lives Projects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92238"/>
            <a:ext cx="6659563" cy="5715000"/>
          </a:xfrm>
        </p:spPr>
        <p:txBody>
          <a:bodyPr/>
          <a:lstStyle/>
          <a:p>
            <a:r>
              <a:rPr lang="en-US" sz="2800" b="1" smtClean="0"/>
              <a:t>L</a:t>
            </a:r>
            <a:r>
              <a:rPr lang="en-US" sz="2800" smtClean="0"/>
              <a:t>inked </a:t>
            </a:r>
            <a:r>
              <a:rPr lang="en-US" sz="2800" b="1" smtClean="0"/>
              <a:t>O</a:t>
            </a:r>
            <a:r>
              <a:rPr lang="en-US" sz="2800" smtClean="0"/>
              <a:t>pen </a:t>
            </a:r>
            <a:r>
              <a:rPr lang="en-US" sz="2800" b="1" smtClean="0"/>
              <a:t>C</a:t>
            </a:r>
            <a:r>
              <a:rPr lang="en-US" sz="2800" smtClean="0"/>
              <a:t>opac and </a:t>
            </a:r>
            <a:r>
              <a:rPr lang="en-US" sz="2800" b="1" smtClean="0"/>
              <a:t>A</a:t>
            </a:r>
            <a:r>
              <a:rPr lang="en-US" sz="2800" smtClean="0"/>
              <a:t>rchives </a:t>
            </a:r>
            <a:r>
              <a:rPr lang="en-US" sz="2800" b="1" smtClean="0"/>
              <a:t>H</a:t>
            </a:r>
            <a:r>
              <a:rPr lang="en-US" sz="2800" smtClean="0"/>
              <a:t>ub</a:t>
            </a:r>
          </a:p>
          <a:p>
            <a:pPr lvl="1"/>
            <a:r>
              <a:rPr lang="en-US" sz="2400" smtClean="0"/>
              <a:t>Funded by #JiscEXPO 2/10 ‘Expose’ call</a:t>
            </a:r>
          </a:p>
          <a:p>
            <a:pPr lvl="2"/>
            <a:r>
              <a:rPr lang="en-US" sz="2000" smtClean="0"/>
              <a:t>1 year project. Started August 2010</a:t>
            </a:r>
          </a:p>
          <a:p>
            <a:pPr lvl="1"/>
            <a:r>
              <a:rPr lang="en-US" sz="2400" smtClean="0"/>
              <a:t>Partners &amp; Consultants:</a:t>
            </a:r>
          </a:p>
          <a:p>
            <a:pPr lvl="2"/>
            <a:r>
              <a:rPr lang="en-US" sz="1800" smtClean="0"/>
              <a:t>UKOLN, Mimas, Eduserv, Talis, OCLC, Ed Summers</a:t>
            </a:r>
          </a:p>
          <a:p>
            <a:pPr lvl="1"/>
            <a:r>
              <a:rPr lang="en-US" sz="2400" smtClean="0"/>
              <a:t>http://blogs.ukoln.ac.uk/locah/</a:t>
            </a:r>
          </a:p>
          <a:p>
            <a:pPr lvl="1"/>
            <a:endParaRPr lang="en-US" sz="2400" smtClean="0"/>
          </a:p>
          <a:p>
            <a:r>
              <a:rPr lang="en-US" sz="2800" b="1" smtClean="0"/>
              <a:t>Linking Lives</a:t>
            </a:r>
          </a:p>
          <a:p>
            <a:pPr lvl="1"/>
            <a:r>
              <a:rPr lang="en-US" sz="2400" smtClean="0"/>
              <a:t>JISC funded for ‘Mimas Enhancements’</a:t>
            </a:r>
          </a:p>
          <a:p>
            <a:pPr lvl="1"/>
            <a:r>
              <a:rPr lang="en-US" sz="2400" smtClean="0"/>
              <a:t>11 month project. Started Sept 2011</a:t>
            </a:r>
          </a:p>
          <a:p>
            <a:pPr lvl="1"/>
            <a:r>
              <a:rPr lang="en-US" sz="2400" smtClean="0"/>
              <a:t>http://archiveshub.ac.uk/linkinglives/</a:t>
            </a:r>
          </a:p>
        </p:txBody>
      </p:sp>
      <p:pic>
        <p:nvPicPr>
          <p:cNvPr id="1536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184650"/>
            <a:ext cx="14636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1289050"/>
            <a:ext cx="2536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4363" y="1974850"/>
            <a:ext cx="19510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2660650"/>
            <a:ext cx="8842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6563" y="3422650"/>
            <a:ext cx="792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4" descr="UKOLNmasterlogorg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9113" y="5222875"/>
            <a:ext cx="7096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158750" y="300038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ＭＳ Ｐゴシック" charset="-128"/>
                <a:cs typeface="ＭＳ Ｐゴシック" charset="-128"/>
              </a:rPr>
              <a:t>Highs of Linked </a:t>
            </a:r>
            <a:r>
              <a:rPr lang="en-US" sz="4400" dirty="0">
                <a:latin typeface="+mj-lt"/>
                <a:ea typeface="ＭＳ Ｐゴシック" charset="-128"/>
                <a:cs typeface="ＭＳ Ｐゴシック" charset="-128"/>
              </a:rPr>
              <a:t>Data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8350" y="1366838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API based </a:t>
            </a:r>
            <a:r>
              <a:rPr lang="en-US" sz="3200" kern="0" dirty="0" err="1">
                <a:latin typeface="+mn-lt"/>
                <a:ea typeface="ＭＳ Ｐゴシック" charset="-128"/>
                <a:cs typeface="ＭＳ Ｐゴシック" charset="-128"/>
              </a:rPr>
              <a:t>mashups</a:t>
            </a: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work against a fixed set of data sources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Hand crafted by humans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Don’t integrate well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Linked Data promises an unbound global data space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Easy dataset integration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3200" kern="0" dirty="0">
                <a:latin typeface="+mn-lt"/>
                <a:ea typeface="ＭＳ Ｐゴシック" charset="-128"/>
                <a:cs typeface="ＭＳ Ｐゴシック" charset="-128"/>
              </a:rPr>
              <a:t>Generic ‘mesh-up’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91400" cy="2971800"/>
          </a:xfrm>
        </p:spPr>
        <p:txBody>
          <a:bodyPr/>
          <a:lstStyle/>
          <a:p>
            <a:r>
              <a:rPr lang="en-US" sz="5400" smtClean="0"/>
              <a:t>Lows of Linked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798513" y="398463"/>
            <a:ext cx="7924800" cy="990600"/>
          </a:xfrm>
        </p:spPr>
        <p:txBody>
          <a:bodyPr/>
          <a:lstStyle/>
          <a:p>
            <a:r>
              <a:rPr lang="en-US" smtClean="0"/>
              <a:t>Data Modelling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889000" y="1525588"/>
            <a:ext cx="7848600" cy="4640262"/>
          </a:xfrm>
        </p:spPr>
        <p:txBody>
          <a:bodyPr/>
          <a:lstStyle/>
          <a:p>
            <a:r>
              <a:rPr lang="en-US" sz="3600" smtClean="0"/>
              <a:t>Steep learning curve</a:t>
            </a:r>
          </a:p>
          <a:p>
            <a:pPr lvl="1"/>
            <a:r>
              <a:rPr lang="en-US" sz="3200" smtClean="0"/>
              <a:t>RDF terminology “confusing”</a:t>
            </a:r>
          </a:p>
          <a:p>
            <a:pPr lvl="1"/>
            <a:r>
              <a:rPr lang="en-US" sz="3200" smtClean="0"/>
              <a:t>Lack of archival examples</a:t>
            </a:r>
          </a:p>
          <a:p>
            <a:r>
              <a:rPr lang="en-US" sz="3600" smtClean="0"/>
              <a:t>Complexity</a:t>
            </a:r>
          </a:p>
          <a:p>
            <a:pPr lvl="1"/>
            <a:r>
              <a:rPr lang="en-US" sz="3200" smtClean="0"/>
              <a:t>Archival description is hierarchical and multi-level</a:t>
            </a:r>
          </a:p>
          <a:p>
            <a:r>
              <a:rPr lang="en-US" sz="3600" smtClean="0"/>
              <a:t>‘Dirty’ Data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025525" y="76200"/>
            <a:ext cx="7391400" cy="990600"/>
          </a:xfrm>
        </p:spPr>
        <p:txBody>
          <a:bodyPr/>
          <a:lstStyle/>
          <a:p>
            <a:r>
              <a:rPr lang="en-US" smtClean="0"/>
              <a:t>Linking Subjects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7107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850900" y="76200"/>
            <a:ext cx="7391400" cy="990600"/>
          </a:xfrm>
        </p:spPr>
        <p:txBody>
          <a:bodyPr/>
          <a:lstStyle/>
          <a:p>
            <a:r>
              <a:rPr lang="en-US" smtClean="0"/>
              <a:t>Linking Places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8131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773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91400" cy="990600"/>
          </a:xfrm>
        </p:spPr>
        <p:txBody>
          <a:bodyPr/>
          <a:lstStyle/>
          <a:p>
            <a:r>
              <a:rPr lang="en-US" smtClean="0"/>
              <a:t>Scalability / Provenance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5434013" y="6135688"/>
            <a:ext cx="3687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Example by Bradley Allen, Elsevier at </a:t>
            </a:r>
          </a:p>
          <a:p>
            <a:r>
              <a:rPr lang="en-US">
                <a:latin typeface="Calibri" pitchFamily="34" charset="0"/>
              </a:rPr>
              <a:t>LOD LAM Summit, SF, USA, June 2011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4915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1160463"/>
            <a:ext cx="419735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1144588"/>
            <a:ext cx="446405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200" y="5486400"/>
            <a:ext cx="8229600" cy="12430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</a:rPr>
              <a:t>Same issue with attribution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</a:rPr>
              <a:t>Solutions: Named graphs? Quads?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</a:rPr>
              <a:t>Best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Licensing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00150" y="1898650"/>
            <a:ext cx="6786563" cy="4156075"/>
          </a:xfrm>
        </p:spPr>
        <p:txBody>
          <a:bodyPr/>
          <a:lstStyle/>
          <a:p>
            <a:pPr eaLnBrk="0" hangingPunct="0">
              <a:buClr>
                <a:schemeClr val="tx1"/>
              </a:buClr>
            </a:pPr>
            <a:r>
              <a:rPr lang="en-US" sz="3600" smtClean="0">
                <a:ea typeface="ＭＳ Ｐゴシック"/>
                <a:cs typeface="ＭＳ Ｐゴシック"/>
              </a:rPr>
              <a:t>Ownership of data often not clear</a:t>
            </a:r>
          </a:p>
          <a:p>
            <a:pPr eaLnBrk="0" hangingPunct="0">
              <a:buClr>
                <a:schemeClr val="tx1"/>
              </a:buClr>
            </a:pPr>
            <a:r>
              <a:rPr lang="en-US" sz="3600" smtClean="0">
                <a:ea typeface="ＭＳ Ｐゴシック"/>
                <a:cs typeface="ＭＳ Ｐゴシック"/>
              </a:rPr>
              <a:t>Difficult to track attribution and provenance</a:t>
            </a:r>
          </a:p>
          <a:p>
            <a:pPr eaLnBrk="0" hangingPunct="0">
              <a:buClr>
                <a:schemeClr val="tx1"/>
              </a:buClr>
            </a:pPr>
            <a:r>
              <a:rPr lang="en-US" sz="3600" smtClean="0">
                <a:ea typeface="ＭＳ Ｐゴシック"/>
                <a:cs typeface="ＭＳ Ｐゴシック"/>
              </a:rPr>
              <a:t>CC0 for Archives Hub and Copac data test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91400" cy="990600"/>
          </a:xfrm>
        </p:spPr>
        <p:txBody>
          <a:bodyPr/>
          <a:lstStyle/>
          <a:p>
            <a:r>
              <a:rPr lang="en-US" smtClean="0"/>
              <a:t>Sustainability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543800" cy="3962400"/>
          </a:xfrm>
        </p:spPr>
        <p:txBody>
          <a:bodyPr/>
          <a:lstStyle/>
          <a:p>
            <a:r>
              <a:rPr lang="en-US" smtClean="0"/>
              <a:t>Can you rely on data sources long-term? </a:t>
            </a:r>
          </a:p>
          <a:p>
            <a:r>
              <a:rPr lang="en-US" smtClean="0"/>
              <a:t>Ed Summers at the Library of Congress created http://lcsh.info</a:t>
            </a:r>
          </a:p>
          <a:p>
            <a:r>
              <a:rPr lang="en-US" smtClean="0"/>
              <a:t>Linked Data interface for LOC subject headings</a:t>
            </a:r>
          </a:p>
          <a:p>
            <a:r>
              <a:rPr lang="en-US" smtClean="0"/>
              <a:t>People started using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990600"/>
          </a:xfrm>
        </p:spPr>
        <p:txBody>
          <a:bodyPr/>
          <a:lstStyle/>
          <a:p>
            <a:r>
              <a:rPr lang="en-US" sz="3600" smtClean="0"/>
              <a:t>Library of Congress Subject Headings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247775"/>
            <a:ext cx="7581900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mtClean="0"/>
              <a:t>Linked Data the Future for Libraries?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85775" y="1828800"/>
            <a:ext cx="8229600" cy="4525963"/>
          </a:xfrm>
        </p:spPr>
        <p:txBody>
          <a:bodyPr/>
          <a:lstStyle/>
          <a:p>
            <a:r>
              <a:rPr lang="en-GB" sz="3600" smtClean="0"/>
              <a:t>Enables ‘straightforward’ integration of wide variety of data sources</a:t>
            </a:r>
          </a:p>
          <a:p>
            <a:r>
              <a:rPr lang="en-US" sz="3600" smtClean="0"/>
              <a:t>Library data can ‘work harder’</a:t>
            </a:r>
          </a:p>
          <a:p>
            <a:r>
              <a:rPr lang="en-GB" sz="3600" smtClean="0"/>
              <a:t>New channels into your data</a:t>
            </a:r>
          </a:p>
          <a:p>
            <a:r>
              <a:rPr lang="en-GB" sz="3600" smtClean="0"/>
              <a:t>Researchers are more likely to discover sources </a:t>
            </a:r>
          </a:p>
          <a:p>
            <a:r>
              <a:rPr lang="en-GB" sz="3600" smtClean="0"/>
              <a:t>‘Hidden' collections become </a:t>
            </a:r>
            <a:r>
              <a:rPr lang="en-GB" sz="3600" b="1" i="1" smtClean="0"/>
              <a:t>of </a:t>
            </a:r>
            <a:r>
              <a:rPr lang="en-GB" sz="3600" smtClean="0"/>
              <a:t>the Web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91400" cy="990600"/>
          </a:xfrm>
        </p:spPr>
        <p:txBody>
          <a:bodyPr/>
          <a:lstStyle/>
          <a:p>
            <a:r>
              <a:rPr lang="en-US" smtClean="0"/>
              <a:t>Archives Hub and Copac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5425" cy="5146675"/>
          </a:xfrm>
        </p:spPr>
        <p:txBody>
          <a:bodyPr/>
          <a:lstStyle/>
          <a:p>
            <a:r>
              <a:rPr lang="en-US" smtClean="0"/>
              <a:t>UK National Data Services based at Mimas</a:t>
            </a:r>
          </a:p>
          <a:p>
            <a:r>
              <a:rPr lang="en-US" smtClean="0"/>
              <a:t>Copac provides access to the merged library catalogues of libraries throughout the UK, including all national libraries</a:t>
            </a:r>
          </a:p>
          <a:p>
            <a:pPr lvl="1"/>
            <a:r>
              <a:rPr lang="en-US" smtClean="0"/>
              <a:t>http://copac.ac.uk</a:t>
            </a:r>
          </a:p>
          <a:p>
            <a:r>
              <a:rPr lang="en-US" smtClean="0"/>
              <a:t>Archives Hub is an aggregation of archival descriptions from archive repositories across the UK</a:t>
            </a:r>
          </a:p>
          <a:p>
            <a:pPr lvl="1"/>
            <a:r>
              <a:rPr lang="en-US" sz="2400" smtClean="0"/>
              <a:t>http://archiveshub.ac.uk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5326063"/>
            <a:ext cx="8623300" cy="800100"/>
          </a:xfrm>
          <a:prstGeom prst="rect">
            <a:avLst/>
          </a:prstGeom>
          <a:effectLst>
            <a:glow rad="114300">
              <a:schemeClr val="tx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Attribution and CC License 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Sections of this presentation adapted from materials created by other members of the LOCAH &amp; Linking Lives Projects</a:t>
            </a:r>
          </a:p>
          <a:p>
            <a:r>
              <a:rPr lang="en-US" sz="2400" smtClean="0"/>
              <a:t>This presentation available under creative commons</a:t>
            </a:r>
            <a:r>
              <a:rPr lang="en-US" sz="2400" smtClean="0">
                <a:hlinkClick r:id="rId2"/>
              </a:rPr>
              <a:t> </a:t>
            </a:r>
            <a:r>
              <a:rPr lang="en-US" sz="2400" smtClean="0"/>
              <a:t>Non Commercial-Share Alike:</a:t>
            </a:r>
          </a:p>
          <a:p>
            <a:pPr>
              <a:buFontTx/>
              <a:buNone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http://creativecommons.org/licenses/by-nc/2.0/uk/</a:t>
            </a:r>
            <a:endParaRPr lang="en-US" sz="2400" smtClean="0">
              <a:hlinkClick r:id="rId3"/>
            </a:endParaRPr>
          </a:p>
          <a:p>
            <a:endParaRPr lang="en-US" sz="2400" smtClean="0"/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648200"/>
            <a:ext cx="18065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LOCAH Outputs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75525" cy="4525963"/>
          </a:xfrm>
        </p:spPr>
        <p:txBody>
          <a:bodyPr/>
          <a:lstStyle/>
          <a:p>
            <a:r>
              <a:rPr lang="en-US" sz="4000" smtClean="0"/>
              <a:t>Expose Archives Hub &amp; Copac data as Linked Data</a:t>
            </a:r>
          </a:p>
          <a:p>
            <a:r>
              <a:rPr lang="en-US" sz="4000" smtClean="0"/>
              <a:t>Create a prototype visualisation</a:t>
            </a:r>
          </a:p>
          <a:p>
            <a:r>
              <a:rPr lang="en-US" sz="4000" smtClean="0"/>
              <a:t>Report on opportunities and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13800" cy="908050"/>
          </a:xfrm>
        </p:spPr>
        <p:txBody>
          <a:bodyPr/>
          <a:lstStyle/>
          <a:p>
            <a:r>
              <a:rPr lang="en-US" smtClean="0"/>
              <a:t>How do we expose the Linked Data?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49275" y="1498600"/>
            <a:ext cx="8042275" cy="4368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mtClean="0"/>
              <a:t>Model our ‘things’ into RDF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Transform the existing data into RDF/XML 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Enhance the data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Load the RDF/XML into a triple store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Create Linked Data Views</a:t>
            </a:r>
          </a:p>
          <a:p>
            <a:pPr marL="514350" indent="-514350">
              <a:buFontTx/>
              <a:buAutoNum type="arabicPeriod"/>
            </a:pPr>
            <a:r>
              <a:rPr lang="en-US" smtClean="0"/>
              <a:t>Document the process, opportunities and barriers on LOCAH Blog</a:t>
            </a:r>
          </a:p>
          <a:p>
            <a:pPr marL="514350" indent="-51435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-63500" y="0"/>
            <a:ext cx="8953500" cy="1130300"/>
          </a:xfrm>
        </p:spPr>
        <p:txBody>
          <a:bodyPr/>
          <a:lstStyle/>
          <a:p>
            <a:r>
              <a:rPr lang="en-US" smtClean="0"/>
              <a:t>Modelling ‘things’ into RDF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50875" y="1287463"/>
            <a:ext cx="7899400" cy="4900612"/>
          </a:xfrm>
        </p:spPr>
        <p:txBody>
          <a:bodyPr/>
          <a:lstStyle/>
          <a:p>
            <a:r>
              <a:rPr lang="en-US" smtClean="0"/>
              <a:t>Copac data in ‘Metadata Object Description Schema’ MODS XML form</a:t>
            </a:r>
          </a:p>
          <a:p>
            <a:pPr lvl="1"/>
            <a:r>
              <a:rPr lang="en-US" sz="2400" smtClean="0"/>
              <a:t>http://www.loc.gov/standards/mods/</a:t>
            </a:r>
          </a:p>
          <a:p>
            <a:pPr lvl="1"/>
            <a:endParaRPr lang="en-US" sz="2400" smtClean="0"/>
          </a:p>
          <a:p>
            <a:r>
              <a:rPr lang="en-US" smtClean="0"/>
              <a:t>Take a step back from the data format</a:t>
            </a:r>
          </a:p>
          <a:p>
            <a:pPr lvl="1"/>
            <a:r>
              <a:rPr lang="en-US" smtClean="0"/>
              <a:t>What is MODS document “saying” about “things”?</a:t>
            </a:r>
          </a:p>
          <a:p>
            <a:pPr lvl="1"/>
            <a:r>
              <a:rPr lang="en-US" smtClean="0"/>
              <a:t>What questions do we want to answer about those “things”?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Aggregated Data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Copac MODS record = an aggregated book record</a:t>
            </a:r>
          </a:p>
          <a:p>
            <a:pPr lvl="1"/>
            <a:r>
              <a:rPr lang="en-US" smtClean="0"/>
              <a:t>e.g. ‘Bleak House’ held at 10 different libraries</a:t>
            </a:r>
          </a:p>
          <a:p>
            <a:pPr lvl="1"/>
            <a:r>
              <a:rPr lang="en-US" smtClean="0"/>
              <a:t>Copac ‘merges’ the descriptions from 8 of them</a:t>
            </a:r>
          </a:p>
          <a:p>
            <a:pPr lvl="1"/>
            <a:r>
              <a:rPr lang="en-US" smtClean="0"/>
              <a:t>2 are not consistent with the rest, so they remain as stand-alone descriptions</a:t>
            </a:r>
          </a:p>
          <a:p>
            <a:pPr lvl="1"/>
            <a:r>
              <a:rPr lang="en-US" smtClean="0"/>
              <a:t>End result: have 3 records for ‘Bleak House’</a:t>
            </a:r>
          </a:p>
          <a:p>
            <a:pPr lvl="1"/>
            <a:r>
              <a:rPr lang="en-US" smtClean="0"/>
              <a:t>Not talking about ‘a book’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6363" y="19050"/>
            <a:ext cx="8763000" cy="990600"/>
          </a:xfrm>
        </p:spPr>
        <p:txBody>
          <a:bodyPr/>
          <a:lstStyle/>
          <a:p>
            <a:r>
              <a:rPr lang="en-US" smtClean="0"/>
              <a:t>URI Patterns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36525" y="1227138"/>
            <a:ext cx="8915400" cy="4970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Need to decide on patterns for </a:t>
            </a:r>
            <a:r>
              <a:rPr lang="en-US" sz="2800" dirty="0" err="1" smtClean="0"/>
              <a:t>URIs</a:t>
            </a:r>
            <a:r>
              <a:rPr lang="en-US" sz="2800" dirty="0" smtClean="0"/>
              <a:t> we generate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Following guidance from W3C ‘</a:t>
            </a:r>
            <a:r>
              <a:rPr lang="en-US" sz="2800" i="1" dirty="0" smtClean="0"/>
              <a:t>Cool </a:t>
            </a:r>
            <a:r>
              <a:rPr lang="en-US" sz="2800" i="1" dirty="0" err="1" smtClean="0"/>
              <a:t>URIs</a:t>
            </a:r>
            <a:r>
              <a:rPr lang="en-US" sz="2800" i="1" dirty="0" smtClean="0"/>
              <a:t> for the Semantic Web</a:t>
            </a:r>
            <a:r>
              <a:rPr lang="en-US" sz="2800" dirty="0" smtClean="0"/>
              <a:t>’ and UK Cabinet Office ‘</a:t>
            </a:r>
            <a:r>
              <a:rPr lang="en-US" sz="2800" i="1" dirty="0" smtClean="0"/>
              <a:t>Designing URI Sets for the UK Public Sector</a:t>
            </a:r>
            <a:r>
              <a:rPr lang="en-US" sz="2800" dirty="0" smtClean="0"/>
              <a:t>’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>
                <a:latin typeface="Courier New"/>
              </a:rPr>
              <a:t>http://data.archiveshub.ac.uk/</a:t>
            </a:r>
            <a:r>
              <a:rPr lang="en-US" sz="1800" b="1" dirty="0" smtClean="0">
                <a:latin typeface="Courier New"/>
              </a:rPr>
              <a:t>id</a:t>
            </a:r>
            <a:r>
              <a:rPr lang="en-US" sz="1800" dirty="0" smtClean="0">
                <a:latin typeface="Courier New"/>
              </a:rPr>
              <a:t>/findingaid/gb1086skinner </a:t>
            </a:r>
            <a:r>
              <a:rPr lang="en-US" sz="2400" dirty="0" smtClean="0"/>
              <a:t>‘thing’ URI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sz="800" dirty="0" smtClean="0"/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	redirects to …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sz="800" dirty="0" smtClean="0"/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>
                <a:latin typeface="Courier New"/>
              </a:rPr>
              <a:t>http://data.archiveshub.ac.uk/</a:t>
            </a:r>
            <a:r>
              <a:rPr lang="en-US" sz="1800" b="1" dirty="0" smtClean="0">
                <a:latin typeface="Courier New"/>
              </a:rPr>
              <a:t>doc</a:t>
            </a:r>
            <a:r>
              <a:rPr lang="en-US" sz="1800" dirty="0" smtClean="0">
                <a:latin typeface="Courier New"/>
              </a:rPr>
              <a:t>/findingaid/gb1086skinner </a:t>
            </a:r>
            <a:r>
              <a:rPr lang="en-US" sz="2400" dirty="0" smtClean="0"/>
              <a:t>document URI</a:t>
            </a:r>
            <a:endParaRPr lang="en-US" sz="1800" b="1" dirty="0" smtClean="0">
              <a:latin typeface="Courier New"/>
            </a:endParaRP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sz="1730" dirty="0" smtClean="0">
              <a:latin typeface="Courier New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730" dirty="0" smtClean="0">
              <a:latin typeface="Courier New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728663" y="6030913"/>
            <a:ext cx="62753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 sz="1400">
                <a:latin typeface="Calibri" pitchFamily="34" charset="0"/>
              </a:rPr>
              <a:t>http://www.w3.org/TR/cooluris/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http://www.cabinetoffice.gov.uk/resource-library/designing-uri-sets-uk-public-sector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736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Vocabularies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38200" y="1689100"/>
            <a:ext cx="8077200" cy="4749800"/>
          </a:xfrm>
        </p:spPr>
        <p:txBody>
          <a:bodyPr/>
          <a:lstStyle/>
          <a:p>
            <a:r>
              <a:rPr lang="en-US" smtClean="0"/>
              <a:t>Using existing RDF vocabularies:</a:t>
            </a:r>
          </a:p>
          <a:p>
            <a:pPr lvl="1"/>
            <a:r>
              <a:rPr lang="en-US" smtClean="0"/>
              <a:t>DC, SKOS, FOAF, BIBO, WGS84 Geo, Lexvo, ORE, LODE, Event and Time Ontologies</a:t>
            </a:r>
          </a:p>
          <a:p>
            <a:r>
              <a:rPr lang="en-US" smtClean="0"/>
              <a:t>Define additional RDF terms where required,</a:t>
            </a:r>
          </a:p>
          <a:p>
            <a:pPr lvl="1"/>
            <a:r>
              <a:rPr lang="en-US" smtClean="0"/>
              <a:t>copac:BibiographicResource</a:t>
            </a:r>
          </a:p>
          <a:p>
            <a:pPr lvl="1"/>
            <a:r>
              <a:rPr lang="en-US" smtClean="0"/>
              <a:t>copac:Creator</a:t>
            </a:r>
          </a:p>
          <a:p>
            <a:r>
              <a:rPr lang="en-US" smtClean="0"/>
              <a:t>It can be hard to know where to look for vocabs and ontologies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Macintosh PowerPoint</Application>
  <PresentationFormat>Bildschirmpräsentation (4:3)</PresentationFormat>
  <Paragraphs>200</Paragraphs>
  <Slides>31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Calibri</vt:lpstr>
      <vt:lpstr>Arial</vt:lpstr>
      <vt:lpstr>Courier New</vt:lpstr>
      <vt:lpstr>ＭＳ Ｐゴシック</vt:lpstr>
      <vt:lpstr>Lucida Grande</vt:lpstr>
      <vt:lpstr>Office Theme</vt:lpstr>
      <vt:lpstr>Highs and Lows of Library Linked Data</vt:lpstr>
      <vt:lpstr>LOCAH and Linking Lives Projects</vt:lpstr>
      <vt:lpstr>Archives Hub and Copac</vt:lpstr>
      <vt:lpstr>LOCAH Outputs</vt:lpstr>
      <vt:lpstr>How do we expose the Linked Data?</vt:lpstr>
      <vt:lpstr>Modelling ‘things’ into RDF</vt:lpstr>
      <vt:lpstr>Aggregated Data</vt:lpstr>
      <vt:lpstr>URI Patterns</vt:lpstr>
      <vt:lpstr>Vocabularies</vt:lpstr>
      <vt:lpstr>Folie 10</vt:lpstr>
      <vt:lpstr>Transforming into RDF/XML</vt:lpstr>
      <vt:lpstr>We’re Linking Data!</vt:lpstr>
      <vt:lpstr>Enhancing our data</vt:lpstr>
      <vt:lpstr>Folie 14</vt:lpstr>
      <vt:lpstr>Folie 15</vt:lpstr>
      <vt:lpstr>Folie 16</vt:lpstr>
      <vt:lpstr>Visualisation Prototype</vt:lpstr>
      <vt:lpstr>Linking Lives Project</vt:lpstr>
      <vt:lpstr>BBC Music</vt:lpstr>
      <vt:lpstr>Folie 20</vt:lpstr>
      <vt:lpstr>Lows of Linked Data?</vt:lpstr>
      <vt:lpstr>Data Modelling</vt:lpstr>
      <vt:lpstr>Linking Subjects</vt:lpstr>
      <vt:lpstr>Linking Places</vt:lpstr>
      <vt:lpstr>Scalability / Provenance</vt:lpstr>
      <vt:lpstr>Licensing</vt:lpstr>
      <vt:lpstr>Sustainability</vt:lpstr>
      <vt:lpstr>Library of Congress Subject Headings</vt:lpstr>
      <vt:lpstr>Linked Data the Future for Libraries?</vt:lpstr>
      <vt:lpstr>Folie 30</vt:lpstr>
      <vt:lpstr>Attribution and CC License </vt:lpstr>
    </vt:vector>
  </TitlesOfParts>
  <Company>UKOLN, University of Bath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Stevenson</dc:creator>
  <cp:lastModifiedBy>Jens Britta</cp:lastModifiedBy>
  <cp:revision>54</cp:revision>
  <dcterms:created xsi:type="dcterms:W3CDTF">2011-11-29T08:46:54Z</dcterms:created>
  <dcterms:modified xsi:type="dcterms:W3CDTF">2011-12-02T10:00:01Z</dcterms:modified>
</cp:coreProperties>
</file>