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8"/>
  </p:notesMasterIdLst>
  <p:handoutMasterIdLst>
    <p:handoutMasterId r:id="rId69"/>
  </p:handoutMasterIdLst>
  <p:sldIdLst>
    <p:sldId id="258" r:id="rId2"/>
    <p:sldId id="753" r:id="rId3"/>
    <p:sldId id="754" r:id="rId4"/>
    <p:sldId id="690" r:id="rId5"/>
    <p:sldId id="691" r:id="rId6"/>
    <p:sldId id="689" r:id="rId7"/>
    <p:sldId id="695" r:id="rId8"/>
    <p:sldId id="698" r:id="rId9"/>
    <p:sldId id="837" r:id="rId10"/>
    <p:sldId id="699" r:id="rId11"/>
    <p:sldId id="830" r:id="rId12"/>
    <p:sldId id="831" r:id="rId13"/>
    <p:sldId id="775" r:id="rId14"/>
    <p:sldId id="776" r:id="rId15"/>
    <p:sldId id="833" r:id="rId16"/>
    <p:sldId id="759" r:id="rId17"/>
    <p:sldId id="760" r:id="rId18"/>
    <p:sldId id="773" r:id="rId19"/>
    <p:sldId id="823" r:id="rId20"/>
    <p:sldId id="848" r:id="rId21"/>
    <p:sldId id="767" r:id="rId22"/>
    <p:sldId id="774" r:id="rId23"/>
    <p:sldId id="835" r:id="rId24"/>
    <p:sldId id="766" r:id="rId25"/>
    <p:sldId id="806" r:id="rId26"/>
    <p:sldId id="839" r:id="rId27"/>
    <p:sldId id="840" r:id="rId28"/>
    <p:sldId id="841" r:id="rId29"/>
    <p:sldId id="842" r:id="rId30"/>
    <p:sldId id="843" r:id="rId31"/>
    <p:sldId id="844" r:id="rId32"/>
    <p:sldId id="845" r:id="rId33"/>
    <p:sldId id="846" r:id="rId34"/>
    <p:sldId id="847" r:id="rId35"/>
    <p:sldId id="849" r:id="rId36"/>
    <p:sldId id="813" r:id="rId37"/>
    <p:sldId id="810" r:id="rId38"/>
    <p:sldId id="779" r:id="rId39"/>
    <p:sldId id="762" r:id="rId40"/>
    <p:sldId id="763" r:id="rId41"/>
    <p:sldId id="764" r:id="rId42"/>
    <p:sldId id="828" r:id="rId43"/>
    <p:sldId id="765" r:id="rId44"/>
    <p:sldId id="730" r:id="rId45"/>
    <p:sldId id="731" r:id="rId46"/>
    <p:sldId id="825" r:id="rId47"/>
    <p:sldId id="799" r:id="rId48"/>
    <p:sldId id="800" r:id="rId49"/>
    <p:sldId id="737" r:id="rId50"/>
    <p:sldId id="738" r:id="rId51"/>
    <p:sldId id="739" r:id="rId52"/>
    <p:sldId id="814" r:id="rId53"/>
    <p:sldId id="742" r:id="rId54"/>
    <p:sldId id="804" r:id="rId55"/>
    <p:sldId id="805" r:id="rId56"/>
    <p:sldId id="803" r:id="rId57"/>
    <p:sldId id="752" r:id="rId58"/>
    <p:sldId id="836" r:id="rId59"/>
    <p:sldId id="850" r:id="rId60"/>
    <p:sldId id="851" r:id="rId61"/>
    <p:sldId id="852" r:id="rId62"/>
    <p:sldId id="853" r:id="rId63"/>
    <p:sldId id="854" r:id="rId64"/>
    <p:sldId id="855" r:id="rId65"/>
    <p:sldId id="856" r:id="rId66"/>
    <p:sldId id="857" r:id="rId67"/>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ahoma"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Tahoma"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Tahoma"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Tahoma"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Tahoma" pitchFamily="34" charset="0"/>
        <a:ea typeface="ＭＳ Ｐゴシック"/>
        <a:cs typeface="ＭＳ Ｐゴシック"/>
      </a:defRPr>
    </a:lvl5pPr>
    <a:lvl6pPr marL="2286000" algn="l" defTabSz="914400" rtl="0" eaLnBrk="1" latinLnBrk="0" hangingPunct="1">
      <a:defRPr sz="2400" kern="1200">
        <a:solidFill>
          <a:schemeClr val="tx1"/>
        </a:solidFill>
        <a:latin typeface="Tahoma" pitchFamily="34" charset="0"/>
        <a:ea typeface="ＭＳ Ｐゴシック"/>
        <a:cs typeface="ＭＳ Ｐゴシック"/>
      </a:defRPr>
    </a:lvl6pPr>
    <a:lvl7pPr marL="2743200" algn="l" defTabSz="914400" rtl="0" eaLnBrk="1" latinLnBrk="0" hangingPunct="1">
      <a:defRPr sz="2400" kern="1200">
        <a:solidFill>
          <a:schemeClr val="tx1"/>
        </a:solidFill>
        <a:latin typeface="Tahoma" pitchFamily="34" charset="0"/>
        <a:ea typeface="ＭＳ Ｐゴシック"/>
        <a:cs typeface="ＭＳ Ｐゴシック"/>
      </a:defRPr>
    </a:lvl7pPr>
    <a:lvl8pPr marL="3200400" algn="l" defTabSz="914400" rtl="0" eaLnBrk="1" latinLnBrk="0" hangingPunct="1">
      <a:defRPr sz="2400" kern="1200">
        <a:solidFill>
          <a:schemeClr val="tx1"/>
        </a:solidFill>
        <a:latin typeface="Tahoma" pitchFamily="34" charset="0"/>
        <a:ea typeface="ＭＳ Ｐゴシック"/>
        <a:cs typeface="ＭＳ Ｐゴシック"/>
      </a:defRPr>
    </a:lvl8pPr>
    <a:lvl9pPr marL="3657600" algn="l" defTabSz="914400" rtl="0" eaLnBrk="1" latinLnBrk="0" hangingPunct="1">
      <a:defRPr sz="2400" kern="1200">
        <a:solidFill>
          <a:schemeClr val="tx1"/>
        </a:solidFill>
        <a:latin typeface="Tahoma"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FF0000"/>
    <a:srgbClr val="558ED5"/>
    <a:srgbClr val="B01088"/>
    <a:srgbClr val="990099"/>
    <a:srgbClr val="FFB7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p:restoredTop sz="86410" autoAdjust="0"/>
  </p:normalViewPr>
  <p:slideViewPr>
    <p:cSldViewPr>
      <p:cViewPr>
        <p:scale>
          <a:sx n="90" d="100"/>
          <a:sy n="90" d="100"/>
        </p:scale>
        <p:origin x="3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5" d="100"/>
        <a:sy n="175" d="100"/>
      </p:scale>
      <p:origin x="0" y="9520"/>
    </p:cViewPr>
  </p:sorterViewPr>
  <p:notesViewPr>
    <p:cSldViewPr>
      <p:cViewPr>
        <p:scale>
          <a:sx n="100" d="100"/>
          <a:sy n="100" d="100"/>
        </p:scale>
        <p:origin x="-786" y="244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t" anchorCtr="0" compatLnSpc="1">
            <a:prstTxWarp prst="textNoShape">
              <a:avLst/>
            </a:prstTxWarp>
          </a:bodyPr>
          <a:lstStyle>
            <a:lvl1pPr algn="l" defTabSz="954088">
              <a:defRPr sz="1300">
                <a:latin typeface="Tahoma" charset="0"/>
                <a:ea typeface="ＭＳ Ｐゴシック" charset="0"/>
                <a:cs typeface="+mn-cs"/>
              </a:defRPr>
            </a:lvl1pPr>
          </a:lstStyle>
          <a:p>
            <a:pPr>
              <a:defRPr/>
            </a:pPr>
            <a:endParaRPr lang="en-US"/>
          </a:p>
        </p:txBody>
      </p:sp>
      <p:sp>
        <p:nvSpPr>
          <p:cNvPr id="5123"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t" anchorCtr="0" compatLnSpc="1">
            <a:prstTxWarp prst="textNoShape">
              <a:avLst/>
            </a:prstTxWarp>
          </a:bodyPr>
          <a:lstStyle>
            <a:lvl1pPr algn="r" defTabSz="954088">
              <a:defRPr sz="1300">
                <a:latin typeface="Tahoma" charset="0"/>
                <a:ea typeface="ＭＳ Ｐゴシック" charset="0"/>
                <a:cs typeface="+mn-cs"/>
              </a:defRPr>
            </a:lvl1pPr>
          </a:lstStyle>
          <a:p>
            <a:pPr>
              <a:defRPr/>
            </a:pPr>
            <a:endParaRPr lang="en-US"/>
          </a:p>
        </p:txBody>
      </p:sp>
      <p:sp>
        <p:nvSpPr>
          <p:cNvPr id="5124"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b" anchorCtr="0" compatLnSpc="1">
            <a:prstTxWarp prst="textNoShape">
              <a:avLst/>
            </a:prstTxWarp>
          </a:bodyPr>
          <a:lstStyle>
            <a:lvl1pPr algn="l" defTabSz="954088">
              <a:defRPr sz="1300">
                <a:latin typeface="Tahoma" charset="0"/>
                <a:ea typeface="ＭＳ Ｐゴシック" charset="0"/>
                <a:cs typeface="+mn-cs"/>
              </a:defRPr>
            </a:lvl1pPr>
          </a:lstStyle>
          <a:p>
            <a:pPr>
              <a:defRPr/>
            </a:pPr>
            <a:endParaRPr lang="en-US"/>
          </a:p>
        </p:txBody>
      </p:sp>
      <p:sp>
        <p:nvSpPr>
          <p:cNvPr id="5125"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b" anchorCtr="0" compatLnSpc="1">
            <a:prstTxWarp prst="textNoShape">
              <a:avLst/>
            </a:prstTxWarp>
          </a:bodyPr>
          <a:lstStyle>
            <a:lvl1pPr algn="r" defTabSz="954088">
              <a:defRPr sz="1300">
                <a:latin typeface="Tahoma" charset="0"/>
                <a:ea typeface="ＭＳ Ｐゴシック" charset="0"/>
                <a:cs typeface="+mn-cs"/>
              </a:defRPr>
            </a:lvl1pPr>
          </a:lstStyle>
          <a:p>
            <a:pPr>
              <a:defRPr/>
            </a:pPr>
            <a:fld id="{F9AD1F5E-396D-4BFB-BE7F-EAE1865E2FA4}"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43238" cy="4746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t" anchorCtr="0" compatLnSpc="1">
            <a:prstTxWarp prst="textNoShape">
              <a:avLst/>
            </a:prstTxWarp>
          </a:bodyPr>
          <a:lstStyle>
            <a:lvl1pPr algn="l" defTabSz="954088">
              <a:defRPr sz="1300">
                <a:latin typeface="Tahoma" charset="0"/>
                <a:ea typeface="ＭＳ Ｐゴシック" charset="0"/>
                <a:cs typeface="+mn-cs"/>
              </a:defRPr>
            </a:lvl1pPr>
          </a:lstStyle>
          <a:p>
            <a:pPr>
              <a:defRPr/>
            </a:pPr>
            <a:endParaRPr lang="en-GB"/>
          </a:p>
        </p:txBody>
      </p:sp>
      <p:sp>
        <p:nvSpPr>
          <p:cNvPr id="25603" name="Rectangle 3"/>
          <p:cNvSpPr>
            <a:spLocks noGrp="1" noChangeArrowheads="1"/>
          </p:cNvSpPr>
          <p:nvPr>
            <p:ph type="dt" idx="1"/>
          </p:nvPr>
        </p:nvSpPr>
        <p:spPr bwMode="auto">
          <a:xfrm>
            <a:off x="4003675" y="0"/>
            <a:ext cx="3124200" cy="4746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t" anchorCtr="0" compatLnSpc="1">
            <a:prstTxWarp prst="textNoShape">
              <a:avLst/>
            </a:prstTxWarp>
          </a:bodyPr>
          <a:lstStyle>
            <a:lvl1pPr algn="r" defTabSz="954088">
              <a:defRPr sz="1300">
                <a:latin typeface="Tahoma" charset="0"/>
                <a:ea typeface="ＭＳ Ｐゴシック" charset="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033463" y="790575"/>
            <a:ext cx="5060950" cy="3794125"/>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62025" y="4900613"/>
            <a:ext cx="5205413" cy="45847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606" name="Rectangle 6"/>
          <p:cNvSpPr>
            <a:spLocks noGrp="1" noChangeArrowheads="1"/>
          </p:cNvSpPr>
          <p:nvPr>
            <p:ph type="ftr" sz="quarter" idx="4"/>
          </p:nvPr>
        </p:nvSpPr>
        <p:spPr bwMode="auto">
          <a:xfrm>
            <a:off x="0" y="9723438"/>
            <a:ext cx="3043238" cy="4730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b" anchorCtr="0" compatLnSpc="1">
            <a:prstTxWarp prst="textNoShape">
              <a:avLst/>
            </a:prstTxWarp>
          </a:bodyPr>
          <a:lstStyle>
            <a:lvl1pPr algn="l" defTabSz="954088">
              <a:defRPr sz="1300">
                <a:latin typeface="Tahoma" charset="0"/>
                <a:ea typeface="ＭＳ Ｐゴシック" charset="0"/>
                <a:cs typeface="+mn-cs"/>
              </a:defRPr>
            </a:lvl1pPr>
          </a:lstStyle>
          <a:p>
            <a:pPr>
              <a:defRPr/>
            </a:pPr>
            <a:endParaRPr lang="en-GB"/>
          </a:p>
        </p:txBody>
      </p:sp>
      <p:sp>
        <p:nvSpPr>
          <p:cNvPr id="25607" name="Rectangle 7"/>
          <p:cNvSpPr>
            <a:spLocks noGrp="1" noChangeArrowheads="1"/>
          </p:cNvSpPr>
          <p:nvPr>
            <p:ph type="sldNum" sz="quarter" idx="5"/>
          </p:nvPr>
        </p:nvSpPr>
        <p:spPr bwMode="auto">
          <a:xfrm>
            <a:off x="4003675" y="9723438"/>
            <a:ext cx="3124200" cy="4730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5436" tIns="47718" rIns="95436" bIns="47718" numCol="1" anchor="b" anchorCtr="0" compatLnSpc="1">
            <a:prstTxWarp prst="textNoShape">
              <a:avLst/>
            </a:prstTxWarp>
          </a:bodyPr>
          <a:lstStyle>
            <a:lvl1pPr algn="r" defTabSz="954088">
              <a:defRPr sz="1300">
                <a:latin typeface="Tahoma" charset="0"/>
                <a:ea typeface="ＭＳ Ｐゴシック" charset="0"/>
                <a:cs typeface="+mn-cs"/>
              </a:defRPr>
            </a:lvl1pPr>
          </a:lstStyle>
          <a:p>
            <a:pPr>
              <a:defRPr/>
            </a:pPr>
            <a:fld id="{9532EF1B-43CE-4E13-9749-C0D8DFAE5A03}" type="slidenum">
              <a:rPr lang="en-GB"/>
              <a:pPr>
                <a:defRPr/>
              </a:pPr>
              <a:t>‹Nr.›</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E97BB6-37D0-444D-9C60-0522D90989AB}" type="slidenum">
              <a:rPr lang="en-GB"/>
              <a:pPr>
                <a:defRPr/>
              </a:pPr>
              <a:t>1</a:t>
            </a:fld>
            <a:endParaRPr lang="en-GB"/>
          </a:p>
        </p:txBody>
      </p:sp>
      <p:sp>
        <p:nvSpPr>
          <p:cNvPr id="18434" name="Rectangle 2"/>
          <p:cNvSpPr>
            <a:spLocks noGrp="1" noRot="1" noChangeAspect="1" noChangeArrowheads="1" noTextEdit="1"/>
          </p:cNvSpPr>
          <p:nvPr>
            <p:ph type="sldImg"/>
          </p:nvPr>
        </p:nvSpPr>
        <p:spPr>
          <a:xfrm>
            <a:off x="1035050" y="790575"/>
            <a:ext cx="5057775" cy="3794125"/>
          </a:xfrm>
          <a:ln/>
        </p:spPr>
      </p:sp>
      <p:sp>
        <p:nvSpPr>
          <p:cNvPr id="18435" name="Rectangle 3"/>
          <p:cNvSpPr>
            <a:spLocks noGrp="1" noChangeArrowheads="1"/>
          </p:cNvSpPr>
          <p:nvPr>
            <p:ph type="body" idx="1"/>
          </p:nvPr>
        </p:nvSpPr>
        <p:spPr>
          <a:noFill/>
        </p:spPr>
        <p:txBody>
          <a:bodyPr/>
          <a:lstStyle/>
          <a:p>
            <a:pPr eaLnBrk="1" hangingPunct="1"/>
            <a:r>
              <a:rPr lang="en-GB" smtClean="0">
                <a:latin typeface="Times New Roman" pitchFamily="18" charset="0"/>
                <a:ea typeface="ＭＳ Ｐゴシック"/>
                <a:cs typeface="ＭＳ Ｐゴシック"/>
              </a:rPr>
              <a:t>I am a cell biologist with 45 years of undergraduate teaching experience.  Five years ago, I gave up laboratory work entirely, and swapped making videos of lymphocytes killing virally-infected cells to concentrate on research data management, metadata models and ontologies.  My wife thinks I’m crazy.</a:t>
            </a:r>
          </a:p>
          <a:p>
            <a:pPr eaLnBrk="1" hangingPunct="1"/>
            <a:endParaRPr lang="en-GB" smtClean="0">
              <a:latin typeface="Times New Roman" pitchFamily="18" charset="0"/>
              <a:ea typeface="ＭＳ Ｐゴシック"/>
              <a:cs typeface="ＭＳ Ｐゴシック"/>
            </a:endParaRPr>
          </a:p>
          <a:p>
            <a:pPr eaLnBrk="1" hangingPunct="1"/>
            <a:r>
              <a:rPr lang="en-GB" smtClean="0">
                <a:latin typeface="Times New Roman" pitchFamily="18" charset="0"/>
                <a:ea typeface="ＭＳ Ｐゴシック"/>
                <a:cs typeface="ＭＳ Ｐゴシック"/>
              </a:rPr>
              <a:t>The benefits of publishing research data openly for re-use are becoming increasingly understood, and I will not rehearse those points.</a:t>
            </a:r>
          </a:p>
          <a:p>
            <a:pPr eaLnBrk="1" hangingPunct="1"/>
            <a:endParaRPr lang="en-GB" smtClean="0">
              <a:latin typeface="Times New Roman" pitchFamily="18" charset="0"/>
              <a:ea typeface="ＭＳ Ｐゴシック"/>
              <a:cs typeface="ＭＳ Ｐゴシック"/>
            </a:endParaRPr>
          </a:p>
          <a:p>
            <a:pPr eaLnBrk="1" hangingPunct="1"/>
            <a:r>
              <a:rPr lang="en-GB" smtClean="0">
                <a:latin typeface="Times New Roman" pitchFamily="18" charset="0"/>
                <a:ea typeface="ＭＳ Ｐゴシック"/>
                <a:cs typeface="ＭＳ Ｐゴシック"/>
              </a:rPr>
              <a:t>Rather, I want to talk to you this afternoon about why researchers at present </a:t>
            </a:r>
            <a:r>
              <a:rPr lang="en-GB" b="1" smtClean="0">
                <a:latin typeface="Times New Roman" pitchFamily="18" charset="0"/>
                <a:ea typeface="ＭＳ Ｐゴシック"/>
                <a:cs typeface="ＭＳ Ｐゴシック"/>
              </a:rPr>
              <a:t>don’t </a:t>
            </a:r>
            <a:r>
              <a:rPr lang="en-GB" smtClean="0">
                <a:latin typeface="Times New Roman" pitchFamily="18" charset="0"/>
                <a:ea typeface="ＭＳ Ｐゴシック"/>
                <a:cs typeface="ＭＳ Ｐゴシック"/>
              </a:rPr>
              <a:t>manage their research data well, and how we can improve the situation, drawing from the activities and experience of my own research group in the Department of Zoology in Oxford.  </a:t>
            </a:r>
          </a:p>
          <a:p>
            <a:pPr eaLnBrk="1" hangingPunct="1"/>
            <a:endParaRPr lang="en-GB" smtClean="0">
              <a:latin typeface="Times New Roman" pitchFamily="18" charset="0"/>
              <a:ea typeface="ＭＳ Ｐゴシック"/>
              <a:cs typeface="ＭＳ Ｐゴシック"/>
            </a:endParaRPr>
          </a:p>
          <a:p>
            <a:pPr eaLnBrk="1" hangingPunct="1"/>
            <a:r>
              <a:rPr lang="en-GB" smtClean="0">
                <a:latin typeface="Times New Roman" pitchFamily="18" charset="0"/>
                <a:ea typeface="ＭＳ Ｐゴシック"/>
                <a:cs typeface="ＭＳ Ｐゴシック"/>
              </a:rPr>
              <a:t>So, I want to exemplify tools and systems that permit local data management, enable data storage in repositories, assist in the creation of rich metadata to accompany and describe datasets, and enable data citation.</a:t>
            </a:r>
          </a:p>
          <a:p>
            <a:pPr eaLnBrk="1" hangingPunct="1"/>
            <a:endParaRPr lang="en-GB" smtClean="0">
              <a:latin typeface="Times New Roman" pitchFamily="18" charset="0"/>
              <a:ea typeface="ＭＳ Ｐゴシック"/>
              <a:cs typeface="ＭＳ Ｐゴシック"/>
            </a:endParaRPr>
          </a:p>
          <a:p>
            <a:pPr eaLnBrk="1" hangingPunct="1"/>
            <a:r>
              <a:rPr lang="en-GB" smtClean="0">
                <a:latin typeface="Times New Roman" pitchFamily="18" charset="0"/>
                <a:ea typeface="ＭＳ Ｐゴシック"/>
                <a:cs typeface="ＭＳ Ｐゴシック"/>
              </a:rPr>
              <a:t>All the work I will be describing has been made possible through JISC funding of five projects on which I am Principle Investigator.</a:t>
            </a:r>
          </a:p>
          <a:p>
            <a:pPr eaLnBrk="1" hangingPunct="1"/>
            <a:endParaRPr lang="en-GB" smtClean="0">
              <a:latin typeface="Times New Roman" pitchFamily="18" charset="0"/>
              <a:ea typeface="ＭＳ Ｐゴシック"/>
              <a:cs typeface="ＭＳ Ｐゴシック"/>
            </a:endParaRPr>
          </a:p>
          <a:p>
            <a:pPr eaLnBrk="1" hangingPunct="1"/>
            <a:r>
              <a:rPr lang="en-GB" smtClean="0">
                <a:latin typeface="Times New Roman" pitchFamily="18" charset="0"/>
                <a:ea typeface="ＭＳ Ｐゴシック"/>
                <a:cs typeface="ＭＳ Ｐゴシック"/>
              </a:rPr>
              <a:t>Have you noticed how you never do anything until it becomes the FIRST priority – worthy tasks that are always only second or third priority NEVER get done!  It’s often that way with data management.</a:t>
            </a:r>
          </a:p>
          <a:p>
            <a:pPr eaLnBrk="1" hangingPunct="1"/>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D4C2ABE1-74B2-4F2D-A697-BFFFFC94E6AB}"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14</a:t>
            </a:fld>
            <a:endParaRPr lang="en-GB" smtClean="0">
              <a:solidFill>
                <a:srgbClr val="000000"/>
              </a:solidFill>
              <a:latin typeface="Arial" charset="0"/>
              <a:ea typeface="ＭＳ Ｐゴシック"/>
              <a:cs typeface="ＭＳ Ｐゴシック"/>
            </a:endParaRPr>
          </a:p>
        </p:txBody>
      </p:sp>
      <p:sp>
        <p:nvSpPr>
          <p:cNvPr id="40962" name="Rectangle 2"/>
          <p:cNvSpPr>
            <a:spLocks noGrp="1" noRot="1" noChangeAspect="1" noChangeArrowheads="1" noTextEdit="1"/>
          </p:cNvSpPr>
          <p:nvPr>
            <p:ph type="sldImg"/>
          </p:nvPr>
        </p:nvSpPr>
        <p:spPr>
          <a:xfrm>
            <a:off x="1035050" y="790575"/>
            <a:ext cx="5057775" cy="3794125"/>
          </a:xfrm>
          <a:ln/>
        </p:spPr>
      </p:sp>
      <p:sp>
        <p:nvSpPr>
          <p:cNvPr id="40963"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7A68F230-8125-453C-867B-47A62FC367E2}"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15</a:t>
            </a:fld>
            <a:endParaRPr lang="en-GB" smtClean="0">
              <a:solidFill>
                <a:srgbClr val="000000"/>
              </a:solidFill>
              <a:latin typeface="Arial" charset="0"/>
              <a:ea typeface="ＭＳ Ｐゴシック"/>
              <a:cs typeface="ＭＳ Ｐゴシック"/>
            </a:endParaRPr>
          </a:p>
        </p:txBody>
      </p:sp>
      <p:sp>
        <p:nvSpPr>
          <p:cNvPr id="43010" name="Rectangle 2"/>
          <p:cNvSpPr>
            <a:spLocks noGrp="1" noRot="1" noChangeAspect="1" noChangeArrowheads="1" noTextEdit="1"/>
          </p:cNvSpPr>
          <p:nvPr>
            <p:ph type="sldImg"/>
          </p:nvPr>
        </p:nvSpPr>
        <p:spPr>
          <a:xfrm>
            <a:off x="1035050" y="790575"/>
            <a:ext cx="5057775" cy="3794125"/>
          </a:xfrm>
          <a:ln/>
        </p:spPr>
      </p:sp>
      <p:sp>
        <p:nvSpPr>
          <p:cNvPr id="43011"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48321D-81F0-4A7A-AB54-E2901C5DDFDB}" type="slidenum">
              <a:rPr lang="en-GB" smtClean="0"/>
              <a:pPr>
                <a:defRPr/>
              </a:pPr>
              <a:t>16</a:t>
            </a:fld>
            <a:endParaRPr lang="en-GB" smtClean="0"/>
          </a:p>
        </p:txBody>
      </p:sp>
      <p:sp>
        <p:nvSpPr>
          <p:cNvPr id="45058" name="Rectangle 2"/>
          <p:cNvSpPr>
            <a:spLocks noGrp="1" noRot="1" noChangeAspect="1" noChangeArrowheads="1" noTextEdit="1"/>
          </p:cNvSpPr>
          <p:nvPr>
            <p:ph type="sldImg"/>
          </p:nvPr>
        </p:nvSpPr>
        <p:spPr>
          <a:xfrm>
            <a:off x="1035050" y="790575"/>
            <a:ext cx="5057775" cy="3794125"/>
          </a:xfrm>
          <a:ln/>
        </p:spPr>
      </p:sp>
      <p:sp>
        <p:nvSpPr>
          <p:cNvPr id="45059"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3A125B-95E9-4ED2-A4EB-05311B928B9A}" type="slidenum">
              <a:rPr lang="en-GB" smtClean="0"/>
              <a:pPr>
                <a:defRPr/>
              </a:pPr>
              <a:t>17</a:t>
            </a:fld>
            <a:endParaRPr lang="en-GB" smtClean="0"/>
          </a:p>
        </p:txBody>
      </p:sp>
      <p:sp>
        <p:nvSpPr>
          <p:cNvPr id="47106" name="Rectangle 2"/>
          <p:cNvSpPr>
            <a:spLocks noGrp="1" noRot="1" noChangeAspect="1" noChangeArrowheads="1" noTextEdit="1"/>
          </p:cNvSpPr>
          <p:nvPr>
            <p:ph type="sldImg"/>
          </p:nvPr>
        </p:nvSpPr>
        <p:spPr>
          <a:xfrm>
            <a:off x="1035050" y="790575"/>
            <a:ext cx="5057775" cy="3794125"/>
          </a:xfrm>
          <a:ln/>
        </p:spPr>
      </p:sp>
      <p:sp>
        <p:nvSpPr>
          <p:cNvPr id="47107"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5EAACC68-0852-44D5-A938-273DB1882867}"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18</a:t>
            </a:fld>
            <a:endParaRPr lang="en-GB" smtClean="0">
              <a:solidFill>
                <a:srgbClr val="000000"/>
              </a:solidFill>
              <a:latin typeface="Arial" charset="0"/>
              <a:ea typeface="ＭＳ Ｐゴシック"/>
              <a:cs typeface="ＭＳ Ｐゴシック"/>
            </a:endParaRPr>
          </a:p>
        </p:txBody>
      </p:sp>
      <p:sp>
        <p:nvSpPr>
          <p:cNvPr id="49154" name="Rectangle 2"/>
          <p:cNvSpPr>
            <a:spLocks noGrp="1" noRot="1" noChangeAspect="1" noChangeArrowheads="1" noTextEdit="1"/>
          </p:cNvSpPr>
          <p:nvPr>
            <p:ph type="sldImg"/>
          </p:nvPr>
        </p:nvSpPr>
        <p:spPr>
          <a:xfrm>
            <a:off x="1035050" y="790575"/>
            <a:ext cx="5057775" cy="3794125"/>
          </a:xfrm>
          <a:ln/>
        </p:spPr>
      </p:sp>
      <p:sp>
        <p:nvSpPr>
          <p:cNvPr id="49155"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1CCACB-3EFB-457F-AB92-6EB1465457D7}" type="slidenum">
              <a:rPr lang="en-GB"/>
              <a:pPr>
                <a:defRPr/>
              </a:pPr>
              <a:t>19</a:t>
            </a:fld>
            <a:endParaRPr lang="en-GB"/>
          </a:p>
        </p:txBody>
      </p:sp>
      <p:sp>
        <p:nvSpPr>
          <p:cNvPr id="51202" name="Rectangle 2"/>
          <p:cNvSpPr>
            <a:spLocks noGrp="1" noRot="1" noChangeAspect="1" noChangeArrowheads="1" noTextEdit="1"/>
          </p:cNvSpPr>
          <p:nvPr>
            <p:ph type="sldImg"/>
          </p:nvPr>
        </p:nvSpPr>
        <p:spPr>
          <a:xfrm>
            <a:off x="1035050" y="790575"/>
            <a:ext cx="5057775" cy="3794125"/>
          </a:xfrm>
          <a:ln/>
        </p:spPr>
      </p:sp>
      <p:sp>
        <p:nvSpPr>
          <p:cNvPr id="51203"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691DE7-5FE5-4F3C-8A7D-BB7CD41AA825}" type="slidenum">
              <a:rPr lang="en-GB"/>
              <a:pPr>
                <a:defRPr/>
              </a:pPr>
              <a:t>21</a:t>
            </a:fld>
            <a:endParaRPr lang="en-GB"/>
          </a:p>
        </p:txBody>
      </p:sp>
      <p:sp>
        <p:nvSpPr>
          <p:cNvPr id="54274" name="Rectangle 2"/>
          <p:cNvSpPr>
            <a:spLocks noGrp="1" noRot="1" noChangeAspect="1" noChangeArrowheads="1" noTextEdit="1"/>
          </p:cNvSpPr>
          <p:nvPr>
            <p:ph type="sldImg"/>
          </p:nvPr>
        </p:nvSpPr>
        <p:spPr>
          <a:xfrm>
            <a:off x="1035050" y="790575"/>
            <a:ext cx="5057775" cy="3794125"/>
          </a:xfrm>
          <a:ln/>
        </p:spPr>
      </p:sp>
      <p:sp>
        <p:nvSpPr>
          <p:cNvPr id="1036291"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45BC9499-C5FC-4D90-9204-1589D568C93E}"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24</a:t>
            </a:fld>
            <a:endParaRPr lang="en-GB" smtClean="0">
              <a:solidFill>
                <a:srgbClr val="000000"/>
              </a:solidFill>
              <a:latin typeface="Arial" charset="0"/>
              <a:ea typeface="ＭＳ Ｐゴシック"/>
              <a:cs typeface="ＭＳ Ｐゴシック"/>
            </a:endParaRPr>
          </a:p>
        </p:txBody>
      </p:sp>
      <p:sp>
        <p:nvSpPr>
          <p:cNvPr id="58370" name="Rectangle 2"/>
          <p:cNvSpPr>
            <a:spLocks noGrp="1" noRot="1" noChangeAspect="1" noChangeArrowheads="1" noTextEdit="1"/>
          </p:cNvSpPr>
          <p:nvPr>
            <p:ph type="sldImg"/>
          </p:nvPr>
        </p:nvSpPr>
        <p:spPr>
          <a:xfrm>
            <a:off x="1035050" y="790575"/>
            <a:ext cx="5057775" cy="3794125"/>
          </a:xfrm>
          <a:ln/>
        </p:spPr>
      </p:sp>
      <p:sp>
        <p:nvSpPr>
          <p:cNvPr id="58371"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035050" y="790575"/>
            <a:ext cx="5057775" cy="3794125"/>
          </a:xfrm>
          <a:ln/>
        </p:spPr>
      </p:sp>
      <p:sp>
        <p:nvSpPr>
          <p:cNvPr id="60418"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CED64397-F148-4BD9-8265-744901452F0B}"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27</a:t>
            </a:fld>
            <a:endParaRPr lang="en-GB" smtClean="0">
              <a:solidFill>
                <a:srgbClr val="000000"/>
              </a:solidFill>
              <a:latin typeface="Arial" charset="0"/>
              <a:ea typeface="ＭＳ Ｐゴシック"/>
              <a:cs typeface="ＭＳ Ｐゴシック"/>
            </a:endParaRPr>
          </a:p>
        </p:txBody>
      </p:sp>
      <p:sp>
        <p:nvSpPr>
          <p:cNvPr id="63490" name="Rectangle 2"/>
          <p:cNvSpPr>
            <a:spLocks noGrp="1" noRot="1" noChangeAspect="1" noChangeArrowheads="1" noTextEdit="1"/>
          </p:cNvSpPr>
          <p:nvPr>
            <p:ph type="sldImg"/>
          </p:nvPr>
        </p:nvSpPr>
        <p:spPr>
          <a:xfrm>
            <a:off x="1035050" y="790575"/>
            <a:ext cx="5057775" cy="3794125"/>
          </a:xfrm>
          <a:ln/>
        </p:spPr>
      </p:sp>
      <p:sp>
        <p:nvSpPr>
          <p:cNvPr id="63491"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E15B95-B916-4AE3-8DB9-8C960C49B19B}" type="slidenum">
              <a:rPr lang="en-GB"/>
              <a:pPr>
                <a:defRPr/>
              </a:pPr>
              <a:t>2</a:t>
            </a:fld>
            <a:endParaRPr lang="en-GB"/>
          </a:p>
        </p:txBody>
      </p:sp>
      <p:sp>
        <p:nvSpPr>
          <p:cNvPr id="20482" name="Rectangle 2"/>
          <p:cNvSpPr>
            <a:spLocks noGrp="1" noRot="1" noChangeAspect="1" noChangeArrowheads="1" noTextEdit="1"/>
          </p:cNvSpPr>
          <p:nvPr>
            <p:ph type="sldImg"/>
          </p:nvPr>
        </p:nvSpPr>
        <p:spPr>
          <a:xfrm>
            <a:off x="1035050" y="790575"/>
            <a:ext cx="5057775" cy="3794125"/>
          </a:xfrm>
          <a:ln/>
        </p:spPr>
      </p:sp>
      <p:sp>
        <p:nvSpPr>
          <p:cNvPr id="20483" name="Rectangle 3"/>
          <p:cNvSpPr>
            <a:spLocks noGrp="1" noChangeArrowheads="1"/>
          </p:cNvSpPr>
          <p:nvPr>
            <p:ph type="body" idx="1"/>
          </p:nvPr>
        </p:nvSpPr>
        <p:spPr>
          <a:noFill/>
        </p:spPr>
        <p:txBody>
          <a:bodyPr/>
          <a:lstStyle/>
          <a:p>
            <a:r>
              <a:rPr lang="en-GB" smtClean="0">
                <a:latin typeface="Times New Roman" pitchFamily="18" charset="0"/>
                <a:ea typeface="ＭＳ Ｐゴシック"/>
                <a:cs typeface="ＭＳ Ｐゴシック"/>
              </a:rPr>
              <a:t>It was in 2002 that I first came to the University of Manchester, met Robert Stevens, and first heard the “O” word.</a:t>
            </a:r>
          </a:p>
          <a:p>
            <a:r>
              <a:rPr lang="en-GB" smtClean="0">
                <a:latin typeface="Times New Roman" pitchFamily="18" charset="0"/>
                <a:ea typeface="ＭＳ Ｐゴシック"/>
                <a:cs typeface="ＭＳ Ｐゴシック"/>
              </a:rPr>
              <a:t>Before that time, I had been a respectable scientist in a world class biological research department.  Since then, I have been doomed to an existence dominated by predicates, axioms and disjoint classes, where crazed philosophers battle card-carrying pragmatists, and am shunned by my Zoology Department colleagues as some weird alien who is no longer part of the real world of research endeavour.</a:t>
            </a:r>
          </a:p>
          <a:p>
            <a:r>
              <a:rPr lang="en-GB" smtClean="0">
                <a:latin typeface="Times New Roman" pitchFamily="18" charset="0"/>
                <a:ea typeface="ＭＳ Ｐゴシック"/>
                <a:cs typeface="ＭＳ Ｐゴシック"/>
              </a:rPr>
              <a:t>Thank you, Manchester.  This seminar is my revenge! </a:t>
            </a:r>
          </a:p>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2267F483-F8D4-4882-A6F7-AA0FFD765A29}"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28</a:t>
            </a:fld>
            <a:endParaRPr lang="en-GB" smtClean="0">
              <a:solidFill>
                <a:srgbClr val="000000"/>
              </a:solidFill>
              <a:latin typeface="Arial" charset="0"/>
              <a:ea typeface="ＭＳ Ｐゴシック"/>
              <a:cs typeface="ＭＳ Ｐゴシック"/>
            </a:endParaRPr>
          </a:p>
        </p:txBody>
      </p:sp>
      <p:sp>
        <p:nvSpPr>
          <p:cNvPr id="65538" name="Rectangle 2"/>
          <p:cNvSpPr>
            <a:spLocks noGrp="1" noRot="1" noChangeAspect="1" noChangeArrowheads="1" noTextEdit="1"/>
          </p:cNvSpPr>
          <p:nvPr>
            <p:ph type="sldImg"/>
          </p:nvPr>
        </p:nvSpPr>
        <p:spPr>
          <a:xfrm>
            <a:off x="1035050" y="790575"/>
            <a:ext cx="5057775" cy="3794125"/>
          </a:xfrm>
          <a:ln/>
        </p:spPr>
      </p:sp>
      <p:sp>
        <p:nvSpPr>
          <p:cNvPr id="65539"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CADE22A2-2BCC-463F-8798-6D1D05697AD6}"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29</a:t>
            </a:fld>
            <a:endParaRPr lang="en-GB" smtClean="0">
              <a:solidFill>
                <a:srgbClr val="000000"/>
              </a:solidFill>
              <a:latin typeface="Arial" charset="0"/>
              <a:ea typeface="ＭＳ Ｐゴシック"/>
              <a:cs typeface="ＭＳ Ｐゴシック"/>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E5BEE822-B8E3-482F-B2FA-1D9CA7E46862}"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30</a:t>
            </a:fld>
            <a:endParaRPr lang="en-GB" smtClean="0">
              <a:solidFill>
                <a:srgbClr val="000000"/>
              </a:solidFill>
              <a:latin typeface="Arial" charset="0"/>
              <a:ea typeface="ＭＳ Ｐゴシック"/>
              <a:cs typeface="ＭＳ Ｐゴシック"/>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860A3096-C696-4D82-BFA7-D0DF5476B92B}"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31</a:t>
            </a:fld>
            <a:endParaRPr lang="en-GB" smtClean="0">
              <a:solidFill>
                <a:srgbClr val="000000"/>
              </a:solidFill>
              <a:latin typeface="Arial" charset="0"/>
              <a:ea typeface="ＭＳ Ｐゴシック"/>
              <a:cs typeface="ＭＳ Ｐゴシック"/>
            </a:endParaRPr>
          </a:p>
        </p:txBody>
      </p:sp>
      <p:sp>
        <p:nvSpPr>
          <p:cNvPr id="71682" name="Rectangle 2"/>
          <p:cNvSpPr>
            <a:spLocks noGrp="1" noRot="1" noChangeAspect="1" noChangeArrowheads="1" noTextEdit="1"/>
          </p:cNvSpPr>
          <p:nvPr>
            <p:ph type="sldImg"/>
          </p:nvPr>
        </p:nvSpPr>
        <p:spPr>
          <a:xfrm>
            <a:off x="1035050" y="790575"/>
            <a:ext cx="5057775" cy="3794125"/>
          </a:xfrm>
          <a:ln/>
        </p:spPr>
      </p:sp>
      <p:sp>
        <p:nvSpPr>
          <p:cNvPr id="71683"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937AC320-8D38-43BD-BC70-4B3DAE3BC16E}"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32</a:t>
            </a:fld>
            <a:endParaRPr lang="en-GB" smtClean="0">
              <a:solidFill>
                <a:srgbClr val="000000"/>
              </a:solidFill>
              <a:latin typeface="Arial" charset="0"/>
              <a:ea typeface="ＭＳ Ｐゴシック"/>
              <a:cs typeface="ＭＳ Ｐゴシック"/>
            </a:endParaRPr>
          </a:p>
        </p:txBody>
      </p:sp>
      <p:sp>
        <p:nvSpPr>
          <p:cNvPr id="73730" name="Rectangle 2"/>
          <p:cNvSpPr>
            <a:spLocks noGrp="1" noRot="1" noChangeAspect="1" noChangeArrowheads="1" noTextEdit="1"/>
          </p:cNvSpPr>
          <p:nvPr>
            <p:ph type="sldImg"/>
          </p:nvPr>
        </p:nvSpPr>
        <p:spPr>
          <a:xfrm>
            <a:off x="1035050" y="790575"/>
            <a:ext cx="5057775" cy="3794125"/>
          </a:xfrm>
          <a:ln/>
        </p:spPr>
      </p:sp>
      <p:sp>
        <p:nvSpPr>
          <p:cNvPr id="73731"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59103B98-9642-4AB0-A888-06D1CAB31D00}"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33</a:t>
            </a:fld>
            <a:endParaRPr lang="en-GB" smtClean="0">
              <a:solidFill>
                <a:srgbClr val="000000"/>
              </a:solidFill>
              <a:latin typeface="Arial" charset="0"/>
              <a:ea typeface="ＭＳ Ｐゴシック"/>
              <a:cs typeface="ＭＳ Ｐゴシック"/>
            </a:endParaRPr>
          </a:p>
        </p:txBody>
      </p:sp>
      <p:sp>
        <p:nvSpPr>
          <p:cNvPr id="75778" name="Rectangle 2"/>
          <p:cNvSpPr>
            <a:spLocks noGrp="1" noRot="1" noChangeAspect="1" noChangeArrowheads="1" noTextEdit="1"/>
          </p:cNvSpPr>
          <p:nvPr>
            <p:ph type="sldImg"/>
          </p:nvPr>
        </p:nvSpPr>
        <p:spPr>
          <a:xfrm>
            <a:off x="1035050" y="790575"/>
            <a:ext cx="5057775" cy="3794125"/>
          </a:xfrm>
          <a:ln/>
        </p:spPr>
      </p:sp>
      <p:sp>
        <p:nvSpPr>
          <p:cNvPr id="75779"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9FF0FFB1-6C16-43AE-A6DA-6EAC8B9E8823}"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34</a:t>
            </a:fld>
            <a:endParaRPr lang="en-GB" smtClean="0">
              <a:solidFill>
                <a:srgbClr val="000000"/>
              </a:solidFill>
              <a:latin typeface="Arial" charset="0"/>
              <a:ea typeface="ＭＳ Ｐゴシック"/>
              <a:cs typeface="ＭＳ Ｐゴシック"/>
            </a:endParaRPr>
          </a:p>
        </p:txBody>
      </p:sp>
      <p:sp>
        <p:nvSpPr>
          <p:cNvPr id="77826" name="Rectangle 2"/>
          <p:cNvSpPr>
            <a:spLocks noGrp="1" noRot="1" noChangeAspect="1" noChangeArrowheads="1" noTextEdit="1"/>
          </p:cNvSpPr>
          <p:nvPr>
            <p:ph type="sldImg"/>
          </p:nvPr>
        </p:nvSpPr>
        <p:spPr>
          <a:xfrm>
            <a:off x="1035050" y="790575"/>
            <a:ext cx="5057775" cy="3794125"/>
          </a:xfrm>
          <a:ln/>
        </p:spPr>
      </p:sp>
      <p:sp>
        <p:nvSpPr>
          <p:cNvPr id="77827"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7DCA0C23-3B09-47B1-8DD2-7F41BD82E2D2}"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35</a:t>
            </a:fld>
            <a:endParaRPr lang="en-GB" smtClean="0">
              <a:solidFill>
                <a:srgbClr val="000000"/>
              </a:solidFill>
              <a:latin typeface="Arial" charset="0"/>
              <a:ea typeface="ＭＳ Ｐゴシック"/>
              <a:cs typeface="ＭＳ Ｐゴシック"/>
            </a:endParaRPr>
          </a:p>
        </p:txBody>
      </p:sp>
      <p:sp>
        <p:nvSpPr>
          <p:cNvPr id="79874" name="Rectangle 2"/>
          <p:cNvSpPr>
            <a:spLocks noGrp="1" noRot="1" noChangeAspect="1" noChangeArrowheads="1" noTextEdit="1"/>
          </p:cNvSpPr>
          <p:nvPr>
            <p:ph type="sldImg"/>
          </p:nvPr>
        </p:nvSpPr>
        <p:spPr>
          <a:xfrm>
            <a:off x="1035050" y="790575"/>
            <a:ext cx="5057775" cy="3794125"/>
          </a:xfrm>
          <a:ln/>
        </p:spPr>
      </p:sp>
      <p:sp>
        <p:nvSpPr>
          <p:cNvPr id="79875"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66E006-259F-40A9-A1E8-5421645A71D6}" type="slidenum">
              <a:rPr lang="en-GB" smtClean="0"/>
              <a:pPr>
                <a:defRPr/>
              </a:pPr>
              <a:t>37</a:t>
            </a:fld>
            <a:endParaRPr lang="en-GB" smtClean="0"/>
          </a:p>
        </p:txBody>
      </p:sp>
      <p:sp>
        <p:nvSpPr>
          <p:cNvPr id="82946" name="Rectangle 2"/>
          <p:cNvSpPr>
            <a:spLocks noGrp="1" noRot="1" noChangeAspect="1" noChangeArrowheads="1" noTextEdit="1"/>
          </p:cNvSpPr>
          <p:nvPr>
            <p:ph type="sldImg"/>
          </p:nvPr>
        </p:nvSpPr>
        <p:spPr>
          <a:xfrm>
            <a:off x="1035050" y="790575"/>
            <a:ext cx="5057775" cy="3794125"/>
          </a:xfrm>
          <a:ln/>
        </p:spPr>
      </p:sp>
      <p:sp>
        <p:nvSpPr>
          <p:cNvPr id="10670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8C1E10-B2F4-47F6-AFC8-DBB2463AAD94}" type="slidenum">
              <a:rPr lang="en-GB"/>
              <a:pPr>
                <a:defRPr/>
              </a:pPr>
              <a:t>38</a:t>
            </a:fld>
            <a:endParaRPr lang="en-GB"/>
          </a:p>
        </p:txBody>
      </p:sp>
      <p:sp>
        <p:nvSpPr>
          <p:cNvPr id="84994" name="Rectangle 2"/>
          <p:cNvSpPr>
            <a:spLocks noGrp="1" noRot="1" noChangeAspect="1" noChangeArrowheads="1" noTextEdit="1"/>
          </p:cNvSpPr>
          <p:nvPr>
            <p:ph type="sldImg"/>
          </p:nvPr>
        </p:nvSpPr>
        <p:spPr>
          <a:xfrm>
            <a:off x="1035050" y="790575"/>
            <a:ext cx="5057775" cy="3794125"/>
          </a:xfrm>
          <a:ln/>
        </p:spPr>
      </p:sp>
      <p:sp>
        <p:nvSpPr>
          <p:cNvPr id="1164291" name="Rectangle 3"/>
          <p:cNvSpPr>
            <a:spLocks noGrp="1" noChangeArrowheads="1"/>
          </p:cNvSpPr>
          <p:nvPr>
            <p:ph type="body" idx="1"/>
          </p:nvPr>
        </p:nvSpPr>
        <p:spPr>
          <a:xfrm>
            <a:off x="962025" y="4899025"/>
            <a:ext cx="5205413" cy="4587875"/>
          </a:xfrm>
        </p:spPr>
        <p:txBody>
          <a:bodyPr/>
          <a:lstStyle/>
          <a:p>
            <a:pPr eaLnBrk="1" hangingPunct="1">
              <a:defRPr/>
            </a:pPr>
            <a:endParaRPr lang="en-GB">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9F62B3-D662-4A84-B2F0-56880E0E75A8}" type="slidenum">
              <a:rPr lang="en-GB"/>
              <a:pPr>
                <a:defRPr/>
              </a:pPr>
              <a:t>3</a:t>
            </a:fld>
            <a:endParaRPr lang="en-GB"/>
          </a:p>
        </p:txBody>
      </p:sp>
      <p:sp>
        <p:nvSpPr>
          <p:cNvPr id="22530" name="Rectangle 2"/>
          <p:cNvSpPr>
            <a:spLocks noGrp="1" noRot="1" noChangeAspect="1" noChangeArrowheads="1" noTextEdit="1"/>
          </p:cNvSpPr>
          <p:nvPr>
            <p:ph type="sldImg"/>
          </p:nvPr>
        </p:nvSpPr>
        <p:spPr>
          <a:xfrm>
            <a:off x="1035050" y="790575"/>
            <a:ext cx="5057775" cy="3794125"/>
          </a:xfrm>
          <a:ln/>
        </p:spPr>
      </p:sp>
      <p:sp>
        <p:nvSpPr>
          <p:cNvPr id="22531" name="Rectangle 3"/>
          <p:cNvSpPr>
            <a:spLocks noGrp="1" noChangeArrowheads="1"/>
          </p:cNvSpPr>
          <p:nvPr>
            <p:ph type="body" idx="1"/>
          </p:nvPr>
        </p:nvSpPr>
        <p:spPr>
          <a:noFill/>
        </p:spPr>
        <p:txBody>
          <a:bodyPr/>
          <a:lstStyle/>
          <a:p>
            <a:r>
              <a:rPr lang="en-GB" smtClean="0">
                <a:latin typeface="Times New Roman" pitchFamily="18" charset="0"/>
                <a:ea typeface="ＭＳ Ｐゴシック"/>
                <a:cs typeface="ＭＳ Ｐゴシック"/>
              </a:rPr>
              <a:t>The publication of research papers and data, and the citation of others' preceding work, are central social activities in the commmunication of scientific research results</a:t>
            </a:r>
          </a:p>
          <a:p>
            <a:r>
              <a:rPr lang="en-GB" smtClean="0">
                <a:latin typeface="Times New Roman" pitchFamily="18" charset="0"/>
                <a:ea typeface="ＭＳ Ｐゴシック"/>
                <a:cs typeface="ＭＳ Ｐゴシック"/>
              </a:rPr>
              <a:t>However, these activities have not been widely explored by ontologists, and a comprehensive suite of </a:t>
            </a:r>
            <a:r>
              <a:rPr lang="en-US" smtClean="0">
                <a:latin typeface="Times New Roman" pitchFamily="18" charset="0"/>
                <a:ea typeface="ＭＳ Ｐゴシック"/>
                <a:cs typeface="ＭＳ Ｐゴシック"/>
              </a:rPr>
              <a:t>public, open, and complementary ontologies for published entities and bibliographic citations has not been available </a:t>
            </a:r>
            <a:endParaRPr lang="en-GB" smtClean="0">
              <a:latin typeface="Times New Roman" pitchFamily="18" charset="0"/>
              <a:ea typeface="ＭＳ Ｐゴシック"/>
              <a:cs typeface="ＭＳ Ｐゴシック"/>
            </a:endParaRPr>
          </a:p>
          <a:p>
            <a:r>
              <a:rPr lang="en-GB" smtClean="0">
                <a:latin typeface="Times New Roman" pitchFamily="18" charset="0"/>
                <a:ea typeface="ＭＳ Ｐゴシック"/>
                <a:cs typeface="ＭＳ Ｐゴシック"/>
              </a:rPr>
              <a:t>In this talk, I will discuss how semantics can enhance these publication and citation activities</a:t>
            </a:r>
          </a:p>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52E57A8E-1ECD-4880-AB2E-EAD6CB83F114}"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45</a:t>
            </a:fld>
            <a:endParaRPr lang="en-GB" smtClean="0">
              <a:solidFill>
                <a:srgbClr val="000000"/>
              </a:solidFill>
              <a:latin typeface="Arial" charset="0"/>
              <a:ea typeface="ＭＳ Ｐゴシック"/>
              <a:cs typeface="ＭＳ Ｐゴシック"/>
            </a:endParaRPr>
          </a:p>
        </p:txBody>
      </p:sp>
      <p:sp>
        <p:nvSpPr>
          <p:cNvPr id="93186" name="Rectangle 2"/>
          <p:cNvSpPr>
            <a:spLocks noGrp="1" noRot="1" noChangeAspect="1" noChangeArrowheads="1" noTextEdit="1"/>
          </p:cNvSpPr>
          <p:nvPr>
            <p:ph type="sldImg"/>
          </p:nvPr>
        </p:nvSpPr>
        <p:spPr>
          <a:xfrm>
            <a:off x="1225550" y="790575"/>
            <a:ext cx="4676775" cy="3794125"/>
          </a:xfrm>
          <a:ln/>
        </p:spPr>
      </p:sp>
      <p:sp>
        <p:nvSpPr>
          <p:cNvPr id="93187" name="Rectangle 3"/>
          <p:cNvSpPr>
            <a:spLocks noGrp="1" noChangeArrowheads="1"/>
          </p:cNvSpPr>
          <p:nvPr>
            <p:ph type="body" idx="1"/>
          </p:nvPr>
        </p:nvSpPr>
        <p:spPr>
          <a:xfrm>
            <a:off x="962025" y="4900613"/>
            <a:ext cx="5205413" cy="4586287"/>
          </a:xfrm>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B2C3A0-D2B0-4C8A-AA2D-F02211452165}" type="slidenum">
              <a:rPr lang="en-GB"/>
              <a:pPr>
                <a:defRPr/>
              </a:pPr>
              <a:t>46</a:t>
            </a:fld>
            <a:endParaRPr lang="en-GB"/>
          </a:p>
        </p:txBody>
      </p:sp>
      <p:sp>
        <p:nvSpPr>
          <p:cNvPr id="95234" name="Rectangle 2"/>
          <p:cNvSpPr>
            <a:spLocks noGrp="1" noRot="1" noChangeAspect="1" noChangeArrowheads="1" noTextEdit="1"/>
          </p:cNvSpPr>
          <p:nvPr>
            <p:ph type="sldImg"/>
          </p:nvPr>
        </p:nvSpPr>
        <p:spPr>
          <a:xfrm>
            <a:off x="1035050" y="790575"/>
            <a:ext cx="5057775" cy="3794125"/>
          </a:xfrm>
          <a:ln/>
        </p:spPr>
      </p:sp>
      <p:sp>
        <p:nvSpPr>
          <p:cNvPr id="95235"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A6E09E-AE4F-450E-B10C-49958001D5C7}" type="slidenum">
              <a:rPr lang="en-GB"/>
              <a:pPr>
                <a:defRPr/>
              </a:pPr>
              <a:t>47</a:t>
            </a:fld>
            <a:endParaRPr lang="en-GB"/>
          </a:p>
        </p:txBody>
      </p:sp>
      <p:sp>
        <p:nvSpPr>
          <p:cNvPr id="97282" name="Rectangle 2"/>
          <p:cNvSpPr>
            <a:spLocks noGrp="1" noRot="1" noChangeAspect="1" noChangeArrowheads="1" noTextEdit="1"/>
          </p:cNvSpPr>
          <p:nvPr>
            <p:ph type="sldImg"/>
          </p:nvPr>
        </p:nvSpPr>
        <p:spPr>
          <a:xfrm>
            <a:off x="1035050" y="790575"/>
            <a:ext cx="5057775" cy="3794125"/>
          </a:xfrm>
          <a:ln/>
        </p:spPr>
      </p:sp>
      <p:sp>
        <p:nvSpPr>
          <p:cNvPr id="27422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1035050" y="790575"/>
            <a:ext cx="5057775" cy="3794125"/>
          </a:xfrm>
          <a:ln/>
        </p:spPr>
      </p:sp>
      <p:sp>
        <p:nvSpPr>
          <p:cNvPr id="99330"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35050" y="790575"/>
            <a:ext cx="5057775" cy="3794125"/>
          </a:xfrm>
          <a:ln/>
        </p:spPr>
      </p:sp>
      <p:sp>
        <p:nvSpPr>
          <p:cNvPr id="106498"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2305BBEC-6BE9-438D-91E0-7F675AD1CD9B}"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57</a:t>
            </a:fld>
            <a:endParaRPr lang="en-GB" smtClean="0">
              <a:solidFill>
                <a:srgbClr val="000000"/>
              </a:solidFill>
              <a:latin typeface="Arial" charset="0"/>
              <a:ea typeface="ＭＳ Ｐゴシック"/>
              <a:cs typeface="ＭＳ Ｐゴシック"/>
            </a:endParaRPr>
          </a:p>
        </p:txBody>
      </p:sp>
      <p:sp>
        <p:nvSpPr>
          <p:cNvPr id="110594" name="Rectangle 2"/>
          <p:cNvSpPr>
            <a:spLocks noGrp="1" noRot="1" noChangeAspect="1" noChangeArrowheads="1" noTextEdit="1"/>
          </p:cNvSpPr>
          <p:nvPr>
            <p:ph type="sldImg"/>
          </p:nvPr>
        </p:nvSpPr>
        <p:spPr>
          <a:xfrm>
            <a:off x="1035050" y="790575"/>
            <a:ext cx="5057775" cy="3794125"/>
          </a:xfrm>
          <a:ln/>
        </p:spPr>
      </p:sp>
      <p:sp>
        <p:nvSpPr>
          <p:cNvPr id="1077251" name="Rectangle 3"/>
          <p:cNvSpPr>
            <a:spLocks noGrp="1" noChangeArrowheads="1"/>
          </p:cNvSpPr>
          <p:nvPr>
            <p:ph type="body" idx="1"/>
          </p:nvPr>
        </p:nvSpPr>
        <p:spPr>
          <a:xfrm>
            <a:off x="962025" y="4899025"/>
            <a:ext cx="5205413" cy="4587875"/>
          </a:xfrm>
        </p:spPr>
        <p:txBody>
          <a:bodyPr/>
          <a:lstStyle/>
          <a:p>
            <a:pPr eaLnBrk="1" hangingPunct="1">
              <a:defRPr/>
            </a:pPr>
            <a:r>
              <a:rPr dirty="0" smtClean="0">
                <a:cs typeface="+mn-cs"/>
              </a:rPr>
              <a:t>I have illustrated tools and systems we have </a:t>
            </a:r>
            <a:r>
              <a:rPr smtClean="0">
                <a:cs typeface="+mn-cs"/>
              </a:rPr>
              <a:t>been working on </a:t>
            </a:r>
            <a:r>
              <a:rPr dirty="0" smtClean="0">
                <a:cs typeface="+mn-cs"/>
              </a:rPr>
              <a:t>that facilitate </a:t>
            </a:r>
            <a:r>
              <a:rPr b="1" dirty="0" smtClean="0">
                <a:cs typeface="+mn-cs"/>
              </a:rPr>
              <a:t>managing, publishing, describing and citing data</a:t>
            </a:r>
            <a:r>
              <a:rPr dirty="0" smtClean="0">
                <a:cs typeface="+mn-cs"/>
              </a:rPr>
              <a:t>.  These are all open source, and freely available for use. </a:t>
            </a:r>
          </a:p>
          <a:p>
            <a:pPr eaLnBrk="1" hangingPunct="1">
              <a:defRPr/>
            </a:pPr>
            <a:endParaRPr dirty="0" smtClean="0">
              <a:cs typeface="+mn-cs"/>
            </a:endParaRPr>
          </a:p>
          <a:p>
            <a:pPr eaLnBrk="1" hangingPunct="1">
              <a:defRPr/>
            </a:pPr>
            <a:r>
              <a:rPr dirty="0" smtClean="0">
                <a:cs typeface="+mn-cs"/>
              </a:rPr>
              <a:t>In particular, I would encourage </a:t>
            </a:r>
            <a:r>
              <a:rPr b="1" dirty="0" smtClean="0">
                <a:cs typeface="+mn-cs"/>
              </a:rPr>
              <a:t>Pro-Vice Chancellors for Research, IT managers and similar institutional decision-makers </a:t>
            </a:r>
            <a:r>
              <a:rPr dirty="0" smtClean="0">
                <a:cs typeface="+mn-cs"/>
              </a:rPr>
              <a:t>to contact me if you would like to explore the use of </a:t>
            </a:r>
            <a:r>
              <a:rPr b="1" dirty="0" smtClean="0">
                <a:cs typeface="+mn-cs"/>
              </a:rPr>
              <a:t>DataStage</a:t>
            </a:r>
            <a:r>
              <a:rPr dirty="0" smtClean="0">
                <a:cs typeface="+mn-cs"/>
              </a:rPr>
              <a:t> for your research groups’ local data management requirements, and </a:t>
            </a:r>
            <a:r>
              <a:rPr b="1" dirty="0" smtClean="0">
                <a:cs typeface="+mn-cs"/>
              </a:rPr>
              <a:t>DataBank</a:t>
            </a:r>
            <a:r>
              <a:rPr dirty="0" smtClean="0">
                <a:cs typeface="+mn-cs"/>
              </a:rPr>
              <a:t> as a solution to your institutional data repository requirements.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xfrm>
            <a:off x="1035050" y="790575"/>
            <a:ext cx="5057775" cy="3794125"/>
          </a:xfrm>
          <a:ln/>
        </p:spPr>
      </p:sp>
      <p:sp>
        <p:nvSpPr>
          <p:cNvPr id="115714"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xfrm>
            <a:off x="1035050" y="790575"/>
            <a:ext cx="5057775" cy="3794125"/>
          </a:xfrm>
          <a:ln/>
        </p:spPr>
      </p:sp>
      <p:sp>
        <p:nvSpPr>
          <p:cNvPr id="117762"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xfrm>
            <a:off x="1035050" y="790575"/>
            <a:ext cx="5057775" cy="3794125"/>
          </a:xfrm>
          <a:ln/>
        </p:spPr>
      </p:sp>
      <p:sp>
        <p:nvSpPr>
          <p:cNvPr id="119810"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xfrm>
            <a:off x="1035050" y="790575"/>
            <a:ext cx="5057775" cy="3794125"/>
          </a:xfrm>
          <a:ln/>
        </p:spPr>
      </p:sp>
      <p:sp>
        <p:nvSpPr>
          <p:cNvPr id="121858"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727D5F12-8111-4AE2-9FE6-1E7D779B8D27}"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4</a:t>
            </a:fld>
            <a:endParaRPr lang="en-GB" smtClean="0">
              <a:solidFill>
                <a:srgbClr val="000000"/>
              </a:solidFill>
              <a:latin typeface="Arial" charset="0"/>
              <a:ea typeface="ＭＳ Ｐゴシック"/>
              <a:cs typeface="ＭＳ Ｐゴシック"/>
            </a:endParaRPr>
          </a:p>
        </p:txBody>
      </p:sp>
      <p:sp>
        <p:nvSpPr>
          <p:cNvPr id="24578" name="Rectangle 2"/>
          <p:cNvSpPr>
            <a:spLocks noGrp="1" noRot="1" noChangeAspect="1" noChangeArrowheads="1" noTextEdit="1"/>
          </p:cNvSpPr>
          <p:nvPr>
            <p:ph type="sldImg"/>
          </p:nvPr>
        </p:nvSpPr>
        <p:spPr>
          <a:xfrm>
            <a:off x="1035050" y="790575"/>
            <a:ext cx="5057775" cy="3794125"/>
          </a:xfrm>
          <a:ln/>
        </p:spPr>
      </p:sp>
      <p:sp>
        <p:nvSpPr>
          <p:cNvPr id="24579"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xfrm>
            <a:off x="1035050" y="790575"/>
            <a:ext cx="5057775" cy="3794125"/>
          </a:xfrm>
          <a:ln/>
        </p:spPr>
      </p:sp>
      <p:sp>
        <p:nvSpPr>
          <p:cNvPr id="123906" name="Rectangle 3"/>
          <p:cNvSpPr>
            <a:spLocks noGrp="1" noChangeArrowheads="1"/>
          </p:cNvSpPr>
          <p:nvPr>
            <p:ph type="body" idx="1"/>
          </p:nvPr>
        </p:nvSpPr>
        <p:spPr>
          <a:noFill/>
        </p:spPr>
        <p:txBody>
          <a:bodyPr/>
          <a:lstStyle/>
          <a:p>
            <a:endParaRPr lang="en-GB" smtClean="0">
              <a:latin typeface="Times New Roman" pitchFamily="18"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1CF02588-3067-4B39-9169-37556D72CB00}"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5</a:t>
            </a:fld>
            <a:endParaRPr lang="en-GB" smtClean="0">
              <a:solidFill>
                <a:srgbClr val="000000"/>
              </a:solidFill>
              <a:latin typeface="Arial" charset="0"/>
              <a:ea typeface="ＭＳ Ｐゴシック"/>
              <a:cs typeface="ＭＳ Ｐゴシック"/>
            </a:endParaRPr>
          </a:p>
        </p:txBody>
      </p:sp>
      <p:sp>
        <p:nvSpPr>
          <p:cNvPr id="26626" name="Rectangle 2"/>
          <p:cNvSpPr>
            <a:spLocks noGrp="1" noRot="1" noChangeAspect="1" noChangeArrowheads="1" noTextEdit="1"/>
          </p:cNvSpPr>
          <p:nvPr>
            <p:ph type="sldImg"/>
          </p:nvPr>
        </p:nvSpPr>
        <p:spPr>
          <a:xfrm>
            <a:off x="1035050" y="790575"/>
            <a:ext cx="5057775" cy="3794125"/>
          </a:xfrm>
          <a:ln/>
        </p:spPr>
      </p:sp>
      <p:sp>
        <p:nvSpPr>
          <p:cNvPr id="26627"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ACB6C2FD-939F-4010-B96C-1FA18DF15D63}"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7</a:t>
            </a:fld>
            <a:endParaRPr lang="en-GB" smtClean="0">
              <a:solidFill>
                <a:srgbClr val="000000"/>
              </a:solidFill>
              <a:latin typeface="Arial" charset="0"/>
              <a:ea typeface="ＭＳ Ｐゴシック"/>
              <a:cs typeface="ＭＳ Ｐゴシック"/>
            </a:endParaRPr>
          </a:p>
        </p:txBody>
      </p:sp>
      <p:sp>
        <p:nvSpPr>
          <p:cNvPr id="29698" name="Rectangle 2"/>
          <p:cNvSpPr>
            <a:spLocks noGrp="1" noRot="1" noChangeAspect="1" noChangeArrowheads="1" noTextEdit="1"/>
          </p:cNvSpPr>
          <p:nvPr>
            <p:ph type="sldImg"/>
          </p:nvPr>
        </p:nvSpPr>
        <p:spPr>
          <a:xfrm>
            <a:off x="1225550" y="790575"/>
            <a:ext cx="4676775" cy="3794125"/>
          </a:xfrm>
          <a:ln/>
        </p:spPr>
      </p:sp>
      <p:sp>
        <p:nvSpPr>
          <p:cNvPr id="29699"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5A17F182-A0C9-40A5-9D31-E15BE07DD642}"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8</a:t>
            </a:fld>
            <a:endParaRPr lang="en-GB" smtClean="0">
              <a:solidFill>
                <a:srgbClr val="000000"/>
              </a:solidFill>
              <a:latin typeface="Arial" charset="0"/>
              <a:ea typeface="ＭＳ Ｐゴシック"/>
              <a:cs typeface="ＭＳ Ｐゴシック"/>
            </a:endParaRPr>
          </a:p>
        </p:txBody>
      </p:sp>
      <p:sp>
        <p:nvSpPr>
          <p:cNvPr id="31746" name="Rectangle 2"/>
          <p:cNvSpPr>
            <a:spLocks noGrp="1" noRot="1" noChangeAspect="1" noChangeArrowheads="1" noTextEdit="1"/>
          </p:cNvSpPr>
          <p:nvPr>
            <p:ph type="sldImg"/>
          </p:nvPr>
        </p:nvSpPr>
        <p:spPr>
          <a:xfrm>
            <a:off x="1035050" y="790575"/>
            <a:ext cx="5057775" cy="3794125"/>
          </a:xfrm>
          <a:ln/>
        </p:spPr>
      </p:sp>
      <p:sp>
        <p:nvSpPr>
          <p:cNvPr id="31747"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197673F0-0796-43AD-8819-594C136F137E}"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9</a:t>
            </a:fld>
            <a:endParaRPr lang="en-GB" smtClean="0">
              <a:solidFill>
                <a:srgbClr val="000000"/>
              </a:solidFill>
              <a:latin typeface="Arial" charset="0"/>
              <a:ea typeface="ＭＳ Ｐゴシック"/>
              <a:cs typeface="ＭＳ Ｐゴシック"/>
            </a:endParaRPr>
          </a:p>
        </p:txBody>
      </p:sp>
      <p:sp>
        <p:nvSpPr>
          <p:cNvPr id="33794" name="Rectangle 2"/>
          <p:cNvSpPr>
            <a:spLocks noGrp="1" noRot="1" noChangeArrowheads="1" noTextEdit="1"/>
          </p:cNvSpPr>
          <p:nvPr>
            <p:ph type="sldImg"/>
          </p:nvPr>
        </p:nvSpPr>
        <p:spPr>
          <a:xfrm>
            <a:off x="1225550" y="790575"/>
            <a:ext cx="4676775" cy="3794125"/>
          </a:xfrm>
          <a:ln/>
        </p:spPr>
      </p:sp>
      <p:sp>
        <p:nvSpPr>
          <p:cNvPr id="33795"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fld id="{5266E15C-E4C2-4431-8D7B-F3AED5B2FA40}" type="slidenum">
              <a:rPr lang="en-GB" smtClean="0">
                <a:solidFill>
                  <a:srgbClr val="000000"/>
                </a:solidFill>
                <a:latin typeface="Arial" charset="0"/>
                <a:ea typeface="ＭＳ Ｐゴシック"/>
                <a:cs typeface="ＭＳ Ｐゴシック"/>
              </a:rPr>
              <a:pPr>
                <a:tabLst>
                  <a:tab pos="0" algn="l"/>
                  <a:tab pos="989013" algn="l"/>
                  <a:tab pos="1979613" algn="l"/>
                  <a:tab pos="2968625" algn="l"/>
                  <a:tab pos="3960813" algn="l"/>
                  <a:tab pos="4951413" algn="l"/>
                  <a:tab pos="5940425" algn="l"/>
                  <a:tab pos="6931025" algn="l"/>
                  <a:tab pos="7923213" algn="l"/>
                  <a:tab pos="8913813" algn="l"/>
                  <a:tab pos="9904413" algn="l"/>
                  <a:tab pos="10895013" algn="l"/>
                </a:tabLst>
              </a:pPr>
              <a:t>10</a:t>
            </a:fld>
            <a:endParaRPr lang="en-GB" smtClean="0">
              <a:solidFill>
                <a:srgbClr val="000000"/>
              </a:solidFill>
              <a:latin typeface="Arial" charset="0"/>
              <a:ea typeface="ＭＳ Ｐゴシック"/>
              <a:cs typeface="ＭＳ Ｐゴシック"/>
            </a:endParaRPr>
          </a:p>
        </p:txBody>
      </p:sp>
      <p:sp>
        <p:nvSpPr>
          <p:cNvPr id="35842" name="Rectangle 2"/>
          <p:cNvSpPr>
            <a:spLocks noGrp="1" noRot="1" noChangeAspect="1" noChangeArrowheads="1" noTextEdit="1"/>
          </p:cNvSpPr>
          <p:nvPr>
            <p:ph type="sldImg"/>
          </p:nvPr>
        </p:nvSpPr>
        <p:spPr>
          <a:xfrm>
            <a:off x="1035050" y="790575"/>
            <a:ext cx="5057775" cy="3794125"/>
          </a:xfrm>
          <a:ln/>
        </p:spPr>
      </p:sp>
      <p:sp>
        <p:nvSpPr>
          <p:cNvPr id="35843" name="Rectangle 3"/>
          <p:cNvSpPr>
            <a:spLocks noGrp="1" noChangeArrowheads="1"/>
          </p:cNvSpPr>
          <p:nvPr>
            <p:ph type="body" idx="1"/>
          </p:nvPr>
        </p:nvSpPr>
        <p:spPr>
          <a:noFill/>
        </p:spPr>
        <p:txBody>
          <a:bodyPr/>
          <a:lstStyle/>
          <a:p>
            <a:pPr hangingPunct="1"/>
            <a:endParaRPr lang="de-DE" smtClean="0">
              <a:latin typeface="Arial"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35"/>
          <p:cNvSpPr txBox="1">
            <a:spLocks noChangeArrowheads="1"/>
          </p:cNvSpPr>
          <p:nvPr/>
        </p:nvSpPr>
        <p:spPr bwMode="auto">
          <a:xfrm>
            <a:off x="2987675" y="4652963"/>
            <a:ext cx="3960813" cy="12319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20000"/>
              </a:spcBef>
              <a:buClr>
                <a:schemeClr val="folHlink"/>
              </a:buClr>
              <a:buSzPct val="60000"/>
              <a:buFont typeface="Wingdings" charset="0"/>
              <a:buNone/>
              <a:defRPr/>
            </a:pPr>
            <a:r>
              <a:rPr lang="en-GB" sz="1600" dirty="0">
                <a:latin typeface="Arial"/>
                <a:ea typeface="ＭＳ Ｐゴシック" charset="0"/>
                <a:cs typeface="Arial"/>
              </a:rPr>
              <a:t>Image </a:t>
            </a:r>
            <a:r>
              <a:rPr lang="en-GB" sz="1600" dirty="0" err="1">
                <a:latin typeface="Arial"/>
                <a:ea typeface="ＭＳ Ｐゴシック" charset="0"/>
                <a:cs typeface="Arial"/>
              </a:rPr>
              <a:t>BioInformatics</a:t>
            </a:r>
            <a:r>
              <a:rPr lang="en-GB" sz="1600" dirty="0">
                <a:latin typeface="Arial"/>
                <a:ea typeface="ＭＳ Ｐゴシック" charset="0"/>
                <a:cs typeface="Arial"/>
              </a:rPr>
              <a:t> Research Group</a:t>
            </a:r>
          </a:p>
          <a:p>
            <a:pPr>
              <a:spcBef>
                <a:spcPct val="20000"/>
              </a:spcBef>
              <a:buClr>
                <a:schemeClr val="folHlink"/>
              </a:buClr>
              <a:buSzPct val="60000"/>
              <a:buFont typeface="Wingdings" charset="0"/>
              <a:buNone/>
              <a:defRPr/>
            </a:pPr>
            <a:r>
              <a:rPr lang="en-GB" sz="1600" dirty="0">
                <a:latin typeface="Arial"/>
                <a:ea typeface="ＭＳ Ｐゴシック" charset="0"/>
                <a:cs typeface="Arial"/>
              </a:rPr>
              <a:t>Department of Zoology</a:t>
            </a:r>
          </a:p>
          <a:p>
            <a:pPr>
              <a:spcBef>
                <a:spcPct val="20000"/>
              </a:spcBef>
              <a:buClr>
                <a:schemeClr val="folHlink"/>
              </a:buClr>
              <a:buSzPct val="60000"/>
              <a:buFont typeface="Wingdings" charset="0"/>
              <a:buNone/>
              <a:defRPr/>
            </a:pPr>
            <a:r>
              <a:rPr lang="en-GB" sz="1600" dirty="0">
                <a:latin typeface="Arial"/>
                <a:ea typeface="ＭＳ Ｐゴシック" charset="0"/>
                <a:cs typeface="Arial"/>
              </a:rPr>
              <a:t>University of Oxford, UK</a:t>
            </a:r>
          </a:p>
          <a:p>
            <a:pPr>
              <a:spcBef>
                <a:spcPct val="40000"/>
              </a:spcBef>
              <a:buClr>
                <a:schemeClr val="folHlink"/>
              </a:buClr>
              <a:buSzPct val="60000"/>
              <a:buFont typeface="Wingdings" charset="0"/>
              <a:buNone/>
              <a:defRPr/>
            </a:pPr>
            <a:r>
              <a:rPr lang="en-GB" sz="1400" dirty="0">
                <a:solidFill>
                  <a:srgbClr val="0033CC"/>
                </a:solidFill>
                <a:latin typeface="Arial"/>
                <a:ea typeface="ＭＳ Ｐゴシック" charset="0"/>
                <a:cs typeface="Arial"/>
              </a:rPr>
              <a:t>http:/</a:t>
            </a:r>
            <a:r>
              <a:rPr lang="en-GB" sz="1400" dirty="0" err="1">
                <a:solidFill>
                  <a:srgbClr val="0033CC"/>
                </a:solidFill>
                <a:latin typeface="Arial"/>
                <a:ea typeface="ＭＳ Ｐゴシック" charset="0"/>
                <a:cs typeface="Arial"/>
              </a:rPr>
              <a:t>ibrg.zoo.ox.ac.uk</a:t>
            </a:r>
            <a:r>
              <a:rPr lang="en-GB" sz="1400" dirty="0">
                <a:latin typeface="Arial"/>
                <a:ea typeface="ＭＳ Ｐゴシック" charset="0"/>
                <a:cs typeface="Arial"/>
              </a:rPr>
              <a:t> </a:t>
            </a:r>
          </a:p>
        </p:txBody>
      </p:sp>
      <p:sp>
        <p:nvSpPr>
          <p:cNvPr id="3" name="Text Box 1049"/>
          <p:cNvSpPr txBox="1">
            <a:spLocks noChangeArrowheads="1"/>
          </p:cNvSpPr>
          <p:nvPr/>
        </p:nvSpPr>
        <p:spPr bwMode="auto">
          <a:xfrm>
            <a:off x="1908175" y="981075"/>
            <a:ext cx="5400675" cy="92233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en-GB" sz="2000" dirty="0">
                <a:solidFill>
                  <a:srgbClr val="990099"/>
                </a:solidFill>
                <a:latin typeface="Arial"/>
                <a:ea typeface="ＭＳ Ｐゴシック" charset="0"/>
                <a:cs typeface="Arial"/>
              </a:rPr>
              <a:t>Scholarly Communication in the Web of Data</a:t>
            </a:r>
            <a:endParaRPr lang="en-GB" sz="2000" dirty="0">
              <a:solidFill>
                <a:srgbClr val="990099"/>
              </a:solidFill>
              <a:latin typeface="Arial"/>
              <a:ea typeface="ＭＳ Ｐゴシック" charset="0"/>
              <a:cs typeface="Arial"/>
            </a:endParaRPr>
          </a:p>
          <a:p>
            <a:pPr algn="ctr">
              <a:defRPr/>
            </a:pPr>
            <a:r>
              <a:rPr lang="en-GB" sz="1800" dirty="0" err="1">
                <a:solidFill>
                  <a:srgbClr val="0033CC"/>
                </a:solidFill>
                <a:latin typeface="Arial"/>
                <a:ea typeface="ＭＳ Ｐゴシック" charset="0"/>
                <a:cs typeface="Arial"/>
              </a:rPr>
              <a:t>Bürgerhaus</a:t>
            </a:r>
            <a:r>
              <a:rPr lang="en-GB" sz="1800" dirty="0">
                <a:solidFill>
                  <a:srgbClr val="0033CC"/>
                </a:solidFill>
                <a:latin typeface="Arial"/>
                <a:ea typeface="ＭＳ Ｐゴシック" charset="0"/>
                <a:cs typeface="Arial"/>
              </a:rPr>
              <a:t> </a:t>
            </a:r>
            <a:r>
              <a:rPr lang="en-GB" sz="1800" dirty="0" err="1">
                <a:solidFill>
                  <a:srgbClr val="0033CC"/>
                </a:solidFill>
                <a:latin typeface="Arial"/>
                <a:ea typeface="ＭＳ Ｐゴシック" charset="0"/>
                <a:cs typeface="Arial"/>
              </a:rPr>
              <a:t>Wilhelmsburg</a:t>
            </a:r>
            <a:r>
              <a:rPr lang="en-GB" sz="1800" dirty="0">
                <a:solidFill>
                  <a:srgbClr val="0033CC"/>
                </a:solidFill>
                <a:latin typeface="Arial"/>
                <a:ea typeface="ＭＳ Ｐゴシック" charset="0"/>
                <a:cs typeface="Arial"/>
              </a:rPr>
              <a:t>, Hamburg</a:t>
            </a:r>
          </a:p>
          <a:p>
            <a:pPr algn="ctr">
              <a:defRPr/>
            </a:pPr>
            <a:r>
              <a:rPr lang="en-GB" sz="1600" dirty="0">
                <a:latin typeface="Arial"/>
                <a:ea typeface="ＭＳ Ｐゴシック" charset="0"/>
                <a:cs typeface="Arial"/>
              </a:rPr>
              <a:t>30 </a:t>
            </a:r>
            <a:r>
              <a:rPr lang="en-GB" sz="1600" dirty="0">
                <a:latin typeface="Arial"/>
                <a:ea typeface="ＭＳ Ｐゴシック" charset="0"/>
                <a:cs typeface="Arial"/>
              </a:rPr>
              <a:t>November 2011</a:t>
            </a:r>
          </a:p>
        </p:txBody>
      </p:sp>
      <p:sp>
        <p:nvSpPr>
          <p:cNvPr id="4" name="Text Box 1050"/>
          <p:cNvSpPr txBox="1">
            <a:spLocks noChangeArrowheads="1"/>
          </p:cNvSpPr>
          <p:nvPr/>
        </p:nvSpPr>
        <p:spPr bwMode="auto">
          <a:xfrm>
            <a:off x="323850" y="2420938"/>
            <a:ext cx="8604250" cy="954087"/>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en-US" sz="2800" b="1" dirty="0">
                <a:solidFill>
                  <a:srgbClr val="990099"/>
                </a:solidFill>
                <a:latin typeface="Arial"/>
                <a:ea typeface="ＭＳ Ｐゴシック" charset="0"/>
                <a:cs typeface="Arial"/>
              </a:rPr>
              <a:t>The SPAR (Semantic Publishing and Referencing) Ontologies and the Open Citation Corpus</a:t>
            </a:r>
            <a:endParaRPr lang="en-US" sz="2800" b="1" dirty="0">
              <a:solidFill>
                <a:srgbClr val="990099"/>
              </a:solidFill>
              <a:latin typeface="Comic Sans MS" charset="0"/>
              <a:ea typeface="ＭＳ Ｐゴシック" charset="0"/>
              <a:cs typeface="+mn-cs"/>
            </a:endParaRPr>
          </a:p>
        </p:txBody>
      </p:sp>
      <p:sp>
        <p:nvSpPr>
          <p:cNvPr id="5" name="Text Box 1053"/>
          <p:cNvSpPr txBox="1">
            <a:spLocks noChangeArrowheads="1"/>
          </p:cNvSpPr>
          <p:nvPr/>
        </p:nvSpPr>
        <p:spPr bwMode="auto">
          <a:xfrm>
            <a:off x="1366838" y="6453188"/>
            <a:ext cx="6084887" cy="24447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spcBef>
                <a:spcPct val="60000"/>
              </a:spcBef>
              <a:defRPr/>
            </a:pPr>
            <a:r>
              <a:rPr lang="en-US" sz="800" dirty="0">
                <a:solidFill>
                  <a:srgbClr val="0033CC"/>
                </a:solidFill>
                <a:latin typeface="Arial"/>
                <a:ea typeface="ＭＳ Ｐゴシック" charset="0"/>
                <a:cs typeface="Arial"/>
              </a:rPr>
              <a:t>© David Shotton, 2011  </a:t>
            </a:r>
            <a:r>
              <a:rPr lang="en-GB" sz="800" dirty="0">
                <a:solidFill>
                  <a:srgbClr val="0033CC"/>
                </a:solidFill>
                <a:latin typeface="Arial"/>
                <a:ea typeface="ＭＳ Ｐゴシック" charset="0"/>
                <a:cs typeface="Arial"/>
              </a:rPr>
              <a:t>Published under the Creative Commons Attribution-</a:t>
            </a:r>
            <a:r>
              <a:rPr lang="en-GB" sz="800" dirty="0" err="1">
                <a:solidFill>
                  <a:srgbClr val="0033CC"/>
                </a:solidFill>
                <a:latin typeface="Arial"/>
                <a:ea typeface="ＭＳ Ｐゴシック" charset="0"/>
                <a:cs typeface="Arial"/>
              </a:rPr>
              <a:t>Noncommercial</a:t>
            </a:r>
            <a:r>
              <a:rPr lang="en-GB" sz="800" dirty="0">
                <a:solidFill>
                  <a:srgbClr val="0033CC"/>
                </a:solidFill>
                <a:latin typeface="Arial"/>
                <a:ea typeface="ＭＳ Ｐゴシック" charset="0"/>
                <a:cs typeface="Arial"/>
              </a:rPr>
              <a:t>-Share Alike 3.0 Licence</a:t>
            </a:r>
            <a:r>
              <a:rPr lang="en-US" sz="1000" dirty="0">
                <a:solidFill>
                  <a:srgbClr val="0033CC"/>
                </a:solidFill>
                <a:latin typeface="Arial"/>
                <a:ea typeface="ＭＳ Ｐゴシック" charset="0"/>
                <a:cs typeface="Arial"/>
              </a:rPr>
              <a:t>   </a:t>
            </a:r>
          </a:p>
        </p:txBody>
      </p:sp>
      <p:sp>
        <p:nvSpPr>
          <p:cNvPr id="6" name="Text Box 1054"/>
          <p:cNvSpPr txBox="1">
            <a:spLocks noChangeArrowheads="1"/>
          </p:cNvSpPr>
          <p:nvPr/>
        </p:nvSpPr>
        <p:spPr bwMode="auto">
          <a:xfrm>
            <a:off x="2987675" y="5876925"/>
            <a:ext cx="3562350" cy="3048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sz="1400" dirty="0">
                <a:solidFill>
                  <a:srgbClr val="CC3300"/>
                </a:solidFill>
                <a:latin typeface="Arial"/>
                <a:ea typeface="ＭＳ Ｐゴシック" charset="0"/>
                <a:cs typeface="Arial"/>
              </a:rPr>
              <a:t>e-mail: </a:t>
            </a:r>
            <a:r>
              <a:rPr lang="en-US" sz="1400" dirty="0" err="1">
                <a:solidFill>
                  <a:srgbClr val="CC3300"/>
                </a:solidFill>
                <a:latin typeface="Arial"/>
                <a:ea typeface="ＭＳ Ｐゴシック" charset="0"/>
                <a:cs typeface="Arial"/>
              </a:rPr>
              <a:t>david.shotton@zoo.ox.ac.uk</a:t>
            </a:r>
            <a:endParaRPr lang="en-US" sz="1000" dirty="0">
              <a:solidFill>
                <a:srgbClr val="0033CC"/>
              </a:solidFill>
              <a:latin typeface="Arial"/>
              <a:ea typeface="ＭＳ Ｐゴシック" charset="0"/>
              <a:cs typeface="Arial"/>
            </a:endParaRPr>
          </a:p>
        </p:txBody>
      </p:sp>
      <p:pic>
        <p:nvPicPr>
          <p:cNvPr id="7" name="Picture 1056"/>
          <p:cNvPicPr>
            <a:picLocks noChangeAspect="1" noChangeArrowheads="1"/>
          </p:cNvPicPr>
          <p:nvPr/>
        </p:nvPicPr>
        <p:blipFill>
          <a:blip r:embed="rId2"/>
          <a:srcRect/>
          <a:stretch>
            <a:fillRect/>
          </a:stretch>
        </p:blipFill>
        <p:spPr bwMode="auto">
          <a:xfrm>
            <a:off x="7621588" y="6394450"/>
            <a:ext cx="781050" cy="304800"/>
          </a:xfrm>
          <a:prstGeom prst="rect">
            <a:avLst/>
          </a:prstGeom>
          <a:noFill/>
          <a:ln w="9525">
            <a:noFill/>
            <a:miter lim="800000"/>
            <a:headEnd/>
            <a:tailEnd/>
          </a:ln>
        </p:spPr>
      </p:pic>
      <p:pic>
        <p:nvPicPr>
          <p:cNvPr id="8" name="Picture 1062" descr="IBRG Logo 240x240 pixels"/>
          <p:cNvPicPr>
            <a:picLocks noChangeAspect="1" noChangeArrowheads="1"/>
          </p:cNvPicPr>
          <p:nvPr/>
        </p:nvPicPr>
        <p:blipFill>
          <a:blip r:embed="rId3"/>
          <a:srcRect/>
          <a:stretch>
            <a:fillRect/>
          </a:stretch>
        </p:blipFill>
        <p:spPr bwMode="auto">
          <a:xfrm>
            <a:off x="539750" y="4149725"/>
            <a:ext cx="2087563" cy="2087563"/>
          </a:xfrm>
          <a:prstGeom prst="rect">
            <a:avLst/>
          </a:prstGeom>
          <a:noFill/>
          <a:ln w="9525">
            <a:noFill/>
            <a:miter lim="800000"/>
            <a:headEnd/>
            <a:tailEnd/>
          </a:ln>
        </p:spPr>
      </p:pic>
      <p:pic>
        <p:nvPicPr>
          <p:cNvPr id="9" name="Picture 12" descr="jisc white logo.gif"/>
          <p:cNvPicPr>
            <a:picLocks noChangeAspect="1"/>
          </p:cNvPicPr>
          <p:nvPr userDrawn="1"/>
        </p:nvPicPr>
        <p:blipFill>
          <a:blip r:embed="rId4"/>
          <a:srcRect/>
          <a:stretch>
            <a:fillRect/>
          </a:stretch>
        </p:blipFill>
        <p:spPr bwMode="auto">
          <a:xfrm>
            <a:off x="7451725" y="620713"/>
            <a:ext cx="1308100" cy="792162"/>
          </a:xfrm>
          <a:prstGeom prst="rect">
            <a:avLst/>
          </a:prstGeom>
          <a:noFill/>
          <a:ln w="9525">
            <a:noFill/>
            <a:miter lim="800000"/>
            <a:headEnd/>
            <a:tailEnd/>
          </a:ln>
        </p:spPr>
      </p:pic>
      <p:sp>
        <p:nvSpPr>
          <p:cNvPr id="10" name="Text Box 31"/>
          <p:cNvSpPr txBox="1">
            <a:spLocks noChangeArrowheads="1"/>
          </p:cNvSpPr>
          <p:nvPr userDrawn="1"/>
        </p:nvSpPr>
        <p:spPr bwMode="auto">
          <a:xfrm>
            <a:off x="2987675" y="4149725"/>
            <a:ext cx="4608513" cy="3683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GB" sz="1800" dirty="0">
                <a:latin typeface="Arial"/>
                <a:ea typeface="ＭＳ Ｐゴシック" charset="0"/>
                <a:cs typeface="Arial"/>
              </a:rPr>
              <a:t>David Shotton</a:t>
            </a:r>
          </a:p>
        </p:txBody>
      </p:sp>
      <p:pic>
        <p:nvPicPr>
          <p:cNvPr id="11" name="Picture 11"/>
          <p:cNvPicPr>
            <a:picLocks noChangeAspect="1"/>
          </p:cNvPicPr>
          <p:nvPr userDrawn="1"/>
        </p:nvPicPr>
        <p:blipFill>
          <a:blip r:embed="rId5"/>
          <a:srcRect/>
          <a:stretch>
            <a:fillRect/>
          </a:stretch>
        </p:blipFill>
        <p:spPr bwMode="auto">
          <a:xfrm>
            <a:off x="3492500" y="333375"/>
            <a:ext cx="2159000" cy="609600"/>
          </a:xfrm>
          <a:prstGeom prst="rect">
            <a:avLst/>
          </a:prstGeom>
          <a:noFill/>
          <a:ln w="9525">
            <a:noFill/>
            <a:miter lim="800000"/>
            <a:headEnd/>
            <a:tailEnd/>
          </a:ln>
        </p:spPr>
      </p:pic>
      <p:pic>
        <p:nvPicPr>
          <p:cNvPr id="12" name="Picture 12" descr="ox_small_cmyk_pos.eps"/>
          <p:cNvPicPr>
            <a:picLocks noChangeAspect="1"/>
          </p:cNvPicPr>
          <p:nvPr userDrawn="1"/>
        </p:nvPicPr>
        <p:blipFill>
          <a:blip r:embed="rId6"/>
          <a:srcRect/>
          <a:stretch>
            <a:fillRect/>
          </a:stretch>
        </p:blipFill>
        <p:spPr bwMode="auto">
          <a:xfrm>
            <a:off x="395288" y="404813"/>
            <a:ext cx="1227137" cy="12271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333375"/>
            <a:ext cx="2141538" cy="633571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95288" y="333375"/>
            <a:ext cx="6275387" cy="633571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281987" cy="465138"/>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395288" y="1196975"/>
            <a:ext cx="8569325" cy="547211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95288" y="1196975"/>
            <a:ext cx="420846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56150" y="1196975"/>
            <a:ext cx="420846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395288" y="1196975"/>
            <a:ext cx="8569325" cy="5472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1" name="Rectangle 29"/>
          <p:cNvSpPr>
            <a:spLocks noChangeArrowheads="1"/>
          </p:cNvSpPr>
          <p:nvPr/>
        </p:nvSpPr>
        <p:spPr bwMode="gray">
          <a:xfrm>
            <a:off x="395288" y="908050"/>
            <a:ext cx="8226425" cy="31750"/>
          </a:xfrm>
          <a:prstGeom prst="rect">
            <a:avLst/>
          </a:prstGeom>
          <a:gradFill rotWithShape="0">
            <a:gsLst>
              <a:gs pos="0">
                <a:schemeClr val="folHlink"/>
              </a:gs>
              <a:gs pos="100000">
                <a:srgbClr val="0033CC"/>
              </a:gs>
            </a:gsLst>
            <a:lin ang="0" scaled="1"/>
          </a:gradFill>
          <a:ln>
            <a:noFill/>
          </a:ln>
          <a:effectLst/>
          <a:extLst>
            <a:ext uri="{91240B29-F687-4f45-9708-019B960494DF}"/>
            <a:ext uri="{AF507438-7753-43e0-B8FC-AC1667EBCBE1}"/>
          </a:extLst>
        </p:spPr>
        <p:txBody>
          <a:bodyPr wrap="none" anchor="ctr"/>
          <a:lstStyle/>
          <a:p>
            <a:pPr algn="ctr">
              <a:defRPr/>
            </a:pPr>
            <a:endParaRPr kumimoji="1" lang="en-GB">
              <a:latin typeface="Tahoma" charset="0"/>
              <a:ea typeface="ＭＳ Ｐゴシック" charset="0"/>
              <a:cs typeface="+mn-cs"/>
            </a:endParaRPr>
          </a:p>
        </p:txBody>
      </p:sp>
      <p:sp>
        <p:nvSpPr>
          <p:cNvPr id="1028" name="Rectangle 30"/>
          <p:cNvSpPr>
            <a:spLocks noGrp="1" noChangeArrowheads="1"/>
          </p:cNvSpPr>
          <p:nvPr>
            <p:ph type="title"/>
          </p:nvPr>
        </p:nvSpPr>
        <p:spPr bwMode="auto">
          <a:xfrm>
            <a:off x="395288" y="333375"/>
            <a:ext cx="8281987" cy="465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64" r:id="rId13"/>
  </p:sldLayoutIdLst>
  <p:timing>
    <p:tnLst>
      <p:par>
        <p:cTn id="1" dur="indefinite" restart="never" nodeType="tmRoot"/>
      </p:par>
    </p:tnLst>
  </p:timing>
  <p:txStyles>
    <p:titleStyle>
      <a:lvl1pPr algn="l" rtl="0" eaLnBrk="0" fontAlgn="base" hangingPunct="0">
        <a:spcBef>
          <a:spcPct val="0"/>
        </a:spcBef>
        <a:spcAft>
          <a:spcPct val="0"/>
        </a:spcAft>
        <a:defRPr sz="2400">
          <a:solidFill>
            <a:srgbClr val="006600"/>
          </a:solidFill>
          <a:latin typeface="Arial"/>
          <a:ea typeface="+mj-ea"/>
          <a:cs typeface="ＭＳ Ｐゴシック" charset="0"/>
        </a:defRPr>
      </a:lvl1pPr>
      <a:lvl2pPr algn="l" rtl="0" eaLnBrk="0" fontAlgn="base" hangingPunct="0">
        <a:spcBef>
          <a:spcPct val="0"/>
        </a:spcBef>
        <a:spcAft>
          <a:spcPct val="0"/>
        </a:spcAft>
        <a:defRPr sz="2400">
          <a:solidFill>
            <a:srgbClr val="006600"/>
          </a:solidFill>
          <a:latin typeface="Arial" charset="0"/>
          <a:ea typeface="ＭＳ Ｐゴシック" charset="0"/>
          <a:cs typeface="ＭＳ Ｐゴシック" charset="0"/>
        </a:defRPr>
      </a:lvl2pPr>
      <a:lvl3pPr algn="l" rtl="0" eaLnBrk="0" fontAlgn="base" hangingPunct="0">
        <a:spcBef>
          <a:spcPct val="0"/>
        </a:spcBef>
        <a:spcAft>
          <a:spcPct val="0"/>
        </a:spcAft>
        <a:defRPr sz="2400">
          <a:solidFill>
            <a:srgbClr val="006600"/>
          </a:solidFill>
          <a:latin typeface="Arial" charset="0"/>
          <a:ea typeface="ＭＳ Ｐゴシック" charset="0"/>
          <a:cs typeface="ＭＳ Ｐゴシック" charset="0"/>
        </a:defRPr>
      </a:lvl3pPr>
      <a:lvl4pPr algn="l" rtl="0" eaLnBrk="0" fontAlgn="base" hangingPunct="0">
        <a:spcBef>
          <a:spcPct val="0"/>
        </a:spcBef>
        <a:spcAft>
          <a:spcPct val="0"/>
        </a:spcAft>
        <a:defRPr sz="2400">
          <a:solidFill>
            <a:srgbClr val="006600"/>
          </a:solidFill>
          <a:latin typeface="Arial" charset="0"/>
          <a:ea typeface="ＭＳ Ｐゴシック" charset="0"/>
          <a:cs typeface="ＭＳ Ｐゴシック" charset="0"/>
        </a:defRPr>
      </a:lvl4pPr>
      <a:lvl5pPr algn="l" rtl="0" eaLnBrk="0" fontAlgn="base" hangingPunct="0">
        <a:spcBef>
          <a:spcPct val="0"/>
        </a:spcBef>
        <a:spcAft>
          <a:spcPct val="0"/>
        </a:spcAft>
        <a:defRPr sz="2400">
          <a:solidFill>
            <a:srgbClr val="006600"/>
          </a:solidFill>
          <a:latin typeface="Arial" charset="0"/>
          <a:ea typeface="ＭＳ Ｐゴシック" charset="0"/>
          <a:cs typeface="ＭＳ Ｐゴシック" charset="0"/>
        </a:defRPr>
      </a:lvl5pPr>
      <a:lvl6pPr marL="457200" algn="l" rtl="0" fontAlgn="base">
        <a:spcBef>
          <a:spcPct val="0"/>
        </a:spcBef>
        <a:spcAft>
          <a:spcPct val="0"/>
        </a:spcAft>
        <a:defRPr sz="2400">
          <a:solidFill>
            <a:srgbClr val="006600"/>
          </a:solidFill>
          <a:latin typeface="Comic Sans MS" charset="0"/>
          <a:ea typeface="ＭＳ Ｐゴシック" charset="0"/>
        </a:defRPr>
      </a:lvl6pPr>
      <a:lvl7pPr marL="914400" algn="l" rtl="0" fontAlgn="base">
        <a:spcBef>
          <a:spcPct val="0"/>
        </a:spcBef>
        <a:spcAft>
          <a:spcPct val="0"/>
        </a:spcAft>
        <a:defRPr sz="2400">
          <a:solidFill>
            <a:srgbClr val="006600"/>
          </a:solidFill>
          <a:latin typeface="Comic Sans MS" charset="0"/>
          <a:ea typeface="ＭＳ Ｐゴシック" charset="0"/>
        </a:defRPr>
      </a:lvl7pPr>
      <a:lvl8pPr marL="1371600" algn="l" rtl="0" fontAlgn="base">
        <a:spcBef>
          <a:spcPct val="0"/>
        </a:spcBef>
        <a:spcAft>
          <a:spcPct val="0"/>
        </a:spcAft>
        <a:defRPr sz="2400">
          <a:solidFill>
            <a:srgbClr val="006600"/>
          </a:solidFill>
          <a:latin typeface="Comic Sans MS" charset="0"/>
          <a:ea typeface="ＭＳ Ｐゴシック" charset="0"/>
        </a:defRPr>
      </a:lvl8pPr>
      <a:lvl9pPr marL="1828800" algn="l" rtl="0" fontAlgn="base">
        <a:spcBef>
          <a:spcPct val="0"/>
        </a:spcBef>
        <a:spcAft>
          <a:spcPct val="0"/>
        </a:spcAft>
        <a:defRPr sz="2400">
          <a:solidFill>
            <a:srgbClr val="006600"/>
          </a:solidFill>
          <a:latin typeface="Comic Sans MS" charset="0"/>
          <a:ea typeface="ＭＳ Ｐゴシック" charset="0"/>
        </a:defRPr>
      </a:lvl9pPr>
    </p:titleStyle>
    <p:bodyStyle>
      <a:lvl1pPr marL="342900" indent="-342900" algn="l" rtl="0" eaLnBrk="0" fontAlgn="base" hangingPunct="0">
        <a:spcBef>
          <a:spcPct val="60000"/>
        </a:spcBef>
        <a:spcAft>
          <a:spcPct val="0"/>
        </a:spcAft>
        <a:buClr>
          <a:srgbClr val="0033CC"/>
        </a:buClr>
        <a:buSzPct val="60000"/>
        <a:buFont typeface="Wingdings" pitchFamily="2" charset="2"/>
        <a:buChar char="n"/>
        <a:defRPr>
          <a:solidFill>
            <a:schemeClr val="tx1"/>
          </a:solidFill>
          <a:latin typeface="Arial"/>
          <a:ea typeface="+mn-ea"/>
          <a:cs typeface="ＭＳ Ｐゴシック" charset="0"/>
        </a:defRPr>
      </a:lvl1pPr>
      <a:lvl2pPr marL="901700" indent="-279400" algn="l" rtl="0" eaLnBrk="0" fontAlgn="base" hangingPunct="0">
        <a:spcBef>
          <a:spcPct val="40000"/>
        </a:spcBef>
        <a:spcAft>
          <a:spcPct val="0"/>
        </a:spcAft>
        <a:buClr>
          <a:srgbClr val="339933"/>
        </a:buClr>
        <a:buSzPct val="80000"/>
        <a:buFont typeface="Wingdings" pitchFamily="2" charset="2"/>
        <a:buChar char="Ø"/>
        <a:defRPr>
          <a:solidFill>
            <a:schemeClr val="tx1"/>
          </a:solidFill>
          <a:latin typeface="Arial"/>
          <a:ea typeface="+mn-ea"/>
          <a:cs typeface="Arial"/>
        </a:defRPr>
      </a:lvl2pPr>
      <a:lvl3pPr marL="1435100" indent="-247650" algn="l" rtl="0" eaLnBrk="0" fontAlgn="base" hangingPunct="0">
        <a:spcBef>
          <a:spcPct val="40000"/>
        </a:spcBef>
        <a:spcAft>
          <a:spcPct val="0"/>
        </a:spcAft>
        <a:buClr>
          <a:schemeClr val="folHlink"/>
        </a:buClr>
        <a:buSzPct val="50000"/>
        <a:buFont typeface="Wingdings" pitchFamily="2" charset="2"/>
        <a:buChar char="n"/>
        <a:defRPr>
          <a:solidFill>
            <a:schemeClr val="tx1"/>
          </a:solidFill>
          <a:latin typeface="Arial"/>
          <a:ea typeface="Arial" charset="0"/>
          <a:cs typeface="Arial"/>
        </a:defRPr>
      </a:lvl3pPr>
      <a:lvl4pPr marL="1843088" indent="-228600" algn="l" rtl="0" eaLnBrk="0" fontAlgn="base" hangingPunct="0">
        <a:spcBef>
          <a:spcPct val="0"/>
        </a:spcBef>
        <a:spcAft>
          <a:spcPct val="0"/>
        </a:spcAft>
        <a:buClr>
          <a:schemeClr val="accent2"/>
        </a:buClr>
        <a:buSzPct val="55000"/>
        <a:buFont typeface="Wingdings" pitchFamily="2" charset="2"/>
        <a:buChar char="n"/>
        <a:defRPr sz="1600">
          <a:solidFill>
            <a:schemeClr val="tx1"/>
          </a:solidFill>
          <a:latin typeface="Arial"/>
          <a:ea typeface="Arial" charset="0"/>
          <a:cs typeface="Arial"/>
        </a:defRPr>
      </a:lvl4pPr>
      <a:lvl5pPr marL="2251075" indent="-228600" algn="l" rtl="0" eaLnBrk="0" fontAlgn="base" hangingPunct="0">
        <a:spcBef>
          <a:spcPct val="0"/>
        </a:spcBef>
        <a:spcAft>
          <a:spcPct val="0"/>
        </a:spcAft>
        <a:buClr>
          <a:schemeClr val="accent1"/>
        </a:buClr>
        <a:buSzPct val="50000"/>
        <a:buFont typeface="Wingdings" pitchFamily="2" charset="2"/>
        <a:buChar char="n"/>
        <a:defRPr sz="1600">
          <a:solidFill>
            <a:schemeClr val="tx1"/>
          </a:solidFill>
          <a:latin typeface="Arial"/>
          <a:ea typeface="Arial" charset="0"/>
          <a:cs typeface="Arial"/>
        </a:defRPr>
      </a:lvl5pPr>
      <a:lvl6pPr marL="2708275" indent="-228600" algn="l" rtl="0" fontAlgn="base">
        <a:spcBef>
          <a:spcPct val="0"/>
        </a:spcBef>
        <a:spcAft>
          <a:spcPct val="0"/>
        </a:spcAft>
        <a:buClr>
          <a:schemeClr val="accent1"/>
        </a:buClr>
        <a:buSzPct val="50000"/>
        <a:buFont typeface="Wingdings" charset="0"/>
        <a:buChar char="n"/>
        <a:defRPr sz="1600">
          <a:solidFill>
            <a:schemeClr val="tx1"/>
          </a:solidFill>
          <a:latin typeface="+mn-lt"/>
          <a:ea typeface="+mn-ea"/>
        </a:defRPr>
      </a:lvl6pPr>
      <a:lvl7pPr marL="3165475" indent="-228600" algn="l" rtl="0" fontAlgn="base">
        <a:spcBef>
          <a:spcPct val="0"/>
        </a:spcBef>
        <a:spcAft>
          <a:spcPct val="0"/>
        </a:spcAft>
        <a:buClr>
          <a:schemeClr val="accent1"/>
        </a:buClr>
        <a:buSzPct val="50000"/>
        <a:buFont typeface="Wingdings" charset="0"/>
        <a:buChar char="n"/>
        <a:defRPr sz="1600">
          <a:solidFill>
            <a:schemeClr val="tx1"/>
          </a:solidFill>
          <a:latin typeface="+mn-lt"/>
          <a:ea typeface="+mn-ea"/>
        </a:defRPr>
      </a:lvl7pPr>
      <a:lvl8pPr marL="3622675" indent="-228600" algn="l" rtl="0" fontAlgn="base">
        <a:spcBef>
          <a:spcPct val="0"/>
        </a:spcBef>
        <a:spcAft>
          <a:spcPct val="0"/>
        </a:spcAft>
        <a:buClr>
          <a:schemeClr val="accent1"/>
        </a:buClr>
        <a:buSzPct val="50000"/>
        <a:buFont typeface="Wingdings" charset="0"/>
        <a:buChar char="n"/>
        <a:defRPr sz="1600">
          <a:solidFill>
            <a:schemeClr val="tx1"/>
          </a:solidFill>
          <a:latin typeface="+mn-lt"/>
          <a:ea typeface="+mn-ea"/>
        </a:defRPr>
      </a:lvl8pPr>
      <a:lvl9pPr marL="4079875" indent="-228600" algn="l" rtl="0" fontAlgn="base">
        <a:spcBef>
          <a:spcPct val="0"/>
        </a:spcBef>
        <a:spcAft>
          <a:spcPct val="0"/>
        </a:spcAft>
        <a:buClr>
          <a:schemeClr val="accent1"/>
        </a:buClr>
        <a:buSzPct val="50000"/>
        <a:buFont typeface="Wingdings" charset="0"/>
        <a:buChar char="n"/>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purl.org/spar/doco"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2" Type="http://schemas.openxmlformats.org/officeDocument/2006/relationships/hyperlink" Target="http://dx.doi.org/10.1016/S0140-6736(11)60066-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opencitations.wordpress.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hangingPunct="1"/>
            <a:r>
              <a:rPr lang="de-DE" smtClean="0">
                <a:latin typeface="Arial" charset="0"/>
                <a:cs typeface="ＭＳ Ｐゴシック"/>
              </a:rPr>
              <a:t>Our semantic enhancements to </a:t>
            </a:r>
            <a:r>
              <a:rPr lang="en-US" smtClean="0">
                <a:latin typeface="Arial" charset="0"/>
                <a:cs typeface="ＭＳ Ｐゴシック"/>
              </a:rPr>
              <a:t>the Reis </a:t>
            </a:r>
            <a:r>
              <a:rPr lang="en-US" i="1" smtClean="0">
                <a:latin typeface="Arial" charset="0"/>
                <a:cs typeface="ＭＳ Ｐゴシック"/>
              </a:rPr>
              <a:t>et al.</a:t>
            </a:r>
            <a:r>
              <a:rPr lang="en-US" smtClean="0">
                <a:latin typeface="Arial" charset="0"/>
                <a:cs typeface="ＭＳ Ｐゴシック"/>
              </a:rPr>
              <a:t> paper</a:t>
            </a:r>
            <a:endParaRPr lang="de-DE" smtClean="0">
              <a:latin typeface="Arial" charset="0"/>
              <a:cs typeface="ＭＳ Ｐゴシック"/>
            </a:endParaRPr>
          </a:p>
        </p:txBody>
      </p:sp>
      <p:sp>
        <p:nvSpPr>
          <p:cNvPr id="34818" name="Rectangle 3"/>
          <p:cNvSpPr>
            <a:spLocks noGrp="1" noChangeArrowheads="1"/>
          </p:cNvSpPr>
          <p:nvPr>
            <p:ph type="body" idx="1"/>
          </p:nvPr>
        </p:nvSpPr>
        <p:spPr>
          <a:xfrm>
            <a:off x="323850" y="1052513"/>
            <a:ext cx="8640763" cy="5327650"/>
          </a:xfrm>
        </p:spPr>
        <p:txBody>
          <a:bodyPr/>
          <a:lstStyle/>
          <a:p>
            <a:pPr hangingPunct="1">
              <a:spcBef>
                <a:spcPct val="40000"/>
              </a:spcBef>
              <a:buFont typeface="Wingdings" pitchFamily="2" charset="2"/>
              <a:buNone/>
            </a:pPr>
            <a:r>
              <a:rPr lang="de-DE" smtClean="0">
                <a:solidFill>
                  <a:srgbClr val="CC0099"/>
                </a:solidFill>
                <a:latin typeface="Arial" charset="0"/>
                <a:cs typeface="ＭＳ Ｐゴシック"/>
              </a:rPr>
              <a:t>Better integration of the paper into the Web</a:t>
            </a:r>
          </a:p>
          <a:p>
            <a:pPr lvl="1">
              <a:spcBef>
                <a:spcPts val="600"/>
              </a:spcBef>
            </a:pPr>
            <a:r>
              <a:rPr lang="en-GB" smtClean="0">
                <a:latin typeface="Arial" charset="0"/>
                <a:cs typeface="Arial" charset="0"/>
              </a:rPr>
              <a:t>Provision of hyperlinks to relevant Web sites</a:t>
            </a:r>
          </a:p>
          <a:p>
            <a:pPr lvl="1">
              <a:spcBef>
                <a:spcPts val="600"/>
              </a:spcBef>
            </a:pPr>
            <a:r>
              <a:rPr lang="en-GB" smtClean="0">
                <a:latin typeface="Arial" charset="0"/>
                <a:cs typeface="Arial" charset="0"/>
              </a:rPr>
              <a:t>Live DOI links to full text of cited papers</a:t>
            </a:r>
          </a:p>
          <a:p>
            <a:pPr lvl="1">
              <a:spcBef>
                <a:spcPts val="600"/>
              </a:spcBef>
            </a:pPr>
            <a:r>
              <a:rPr lang="en-GB" smtClean="0">
                <a:latin typeface="Arial" charset="0"/>
                <a:cs typeface="Arial" charset="0"/>
              </a:rPr>
              <a:t>Machine-readable metadata and reference files (RDF N3 and RDFa)</a:t>
            </a:r>
          </a:p>
          <a:p>
            <a:pPr hangingPunct="1">
              <a:spcBef>
                <a:spcPct val="40000"/>
              </a:spcBef>
              <a:buFont typeface="Wingdings" pitchFamily="2" charset="2"/>
              <a:buNone/>
            </a:pPr>
            <a:r>
              <a:rPr lang="de-DE" smtClean="0">
                <a:solidFill>
                  <a:srgbClr val="CC0099"/>
                </a:solidFill>
                <a:latin typeface="Arial" charset="0"/>
                <a:cs typeface="ＭＳ Ｐゴシック"/>
              </a:rPr>
              <a:t>Additions to the paper</a:t>
            </a:r>
          </a:p>
          <a:p>
            <a:pPr lvl="1">
              <a:spcBef>
                <a:spcPts val="600"/>
              </a:spcBef>
            </a:pPr>
            <a:r>
              <a:rPr lang="en-GB" smtClean="0">
                <a:latin typeface="Arial" charset="0"/>
                <a:cs typeface="Arial" charset="0"/>
              </a:rPr>
              <a:t>The datasets in the table and figures downloadable in actionable form</a:t>
            </a:r>
          </a:p>
          <a:p>
            <a:pPr lvl="1">
              <a:spcBef>
                <a:spcPts val="600"/>
              </a:spcBef>
            </a:pPr>
            <a:r>
              <a:rPr lang="en-GB" smtClean="0">
                <a:latin typeface="Arial" charset="0"/>
                <a:cs typeface="Arial" charset="0"/>
              </a:rPr>
              <a:t>Semantic mark-up of terms in the text, with links to authorities</a:t>
            </a:r>
          </a:p>
          <a:p>
            <a:pPr lvl="1">
              <a:spcBef>
                <a:spcPts val="600"/>
              </a:spcBef>
            </a:pPr>
            <a:r>
              <a:rPr lang="en-GB" smtClean="0">
                <a:latin typeface="Arial" charset="0"/>
                <a:cs typeface="Arial" charset="0"/>
              </a:rPr>
              <a:t>Enhanced Portuguese Abstract;         Re-orderable reference list</a:t>
            </a:r>
          </a:p>
          <a:p>
            <a:pPr lvl="1">
              <a:spcBef>
                <a:spcPts val="600"/>
              </a:spcBef>
            </a:pPr>
            <a:r>
              <a:rPr lang="en-GB" smtClean="0">
                <a:latin typeface="Arial" charset="0"/>
                <a:cs typeface="Arial" charset="0"/>
              </a:rPr>
              <a:t>Interactive figures, and the Supporting Claims Tooltip </a:t>
            </a:r>
            <a:r>
              <a:rPr lang="en-GB" smtClean="0">
                <a:solidFill>
                  <a:srgbClr val="808080"/>
                </a:solidFill>
                <a:latin typeface="Arial" charset="0"/>
                <a:cs typeface="Arial" charset="0"/>
              </a:rPr>
              <a:t>(exemplars)</a:t>
            </a:r>
            <a:r>
              <a:rPr lang="en-GB" smtClean="0">
                <a:latin typeface="Arial" charset="0"/>
                <a:cs typeface="Arial" charset="0"/>
              </a:rPr>
              <a:t> </a:t>
            </a:r>
          </a:p>
          <a:p>
            <a:pPr hangingPunct="1">
              <a:spcBef>
                <a:spcPct val="40000"/>
              </a:spcBef>
              <a:buFont typeface="Wingdings" pitchFamily="2" charset="2"/>
              <a:buNone/>
            </a:pPr>
            <a:r>
              <a:rPr lang="de-DE" smtClean="0">
                <a:solidFill>
                  <a:srgbClr val="CC0099"/>
                </a:solidFill>
                <a:latin typeface="Arial" charset="0"/>
                <a:cs typeface="ＭＳ Ｐゴシック"/>
              </a:rPr>
              <a:t>Analysis of the content of the paper</a:t>
            </a:r>
            <a:r>
              <a:rPr lang="de-DE" b="1" smtClean="0">
                <a:latin typeface="Arial" charset="0"/>
                <a:cs typeface="ＭＳ Ｐゴシック"/>
              </a:rPr>
              <a:t> </a:t>
            </a:r>
          </a:p>
          <a:p>
            <a:pPr lvl="1">
              <a:spcBef>
                <a:spcPts val="600"/>
              </a:spcBef>
            </a:pPr>
            <a:r>
              <a:rPr lang="en-GB" smtClean="0">
                <a:latin typeface="Arial" charset="0"/>
                <a:cs typeface="Arial" charset="0"/>
              </a:rPr>
              <a:t>Document summarization, including tag cloud and study summary</a:t>
            </a:r>
          </a:p>
          <a:p>
            <a:pPr lvl="1">
              <a:spcBef>
                <a:spcPts val="600"/>
              </a:spcBef>
            </a:pPr>
            <a:r>
              <a:rPr lang="en-GB" smtClean="0">
                <a:latin typeface="Arial" charset="0"/>
                <a:cs typeface="Arial" charset="0"/>
              </a:rPr>
              <a:t>Citation frequency analysis and citation typing; marked-up references</a:t>
            </a:r>
          </a:p>
          <a:p>
            <a:pPr hangingPunct="1">
              <a:spcBef>
                <a:spcPct val="40000"/>
              </a:spcBef>
              <a:buFont typeface="Wingdings" pitchFamily="2" charset="2"/>
              <a:buNone/>
            </a:pPr>
            <a:r>
              <a:rPr lang="de-DE" smtClean="0">
                <a:solidFill>
                  <a:srgbClr val="CC0099"/>
                </a:solidFill>
                <a:latin typeface="Arial" charset="0"/>
                <a:cs typeface="ＭＳ Ｐゴシック"/>
              </a:rPr>
              <a:t>Data fusion (mashup) services</a:t>
            </a:r>
            <a:r>
              <a:rPr lang="de-DE" b="1" smtClean="0">
                <a:latin typeface="Arial" charset="0"/>
                <a:cs typeface="ＭＳ Ｐゴシック"/>
              </a:rPr>
              <a:t> </a:t>
            </a:r>
          </a:p>
          <a:p>
            <a:pPr lvl="1">
              <a:spcBef>
                <a:spcPts val="600"/>
              </a:spcBef>
            </a:pPr>
            <a:r>
              <a:rPr lang="en-GB" smtClean="0">
                <a:latin typeface="Arial" charset="0"/>
                <a:cs typeface="Arial" charset="0"/>
              </a:rPr>
              <a:t>Geo-temporal mashups with Google Maps</a:t>
            </a:r>
          </a:p>
          <a:p>
            <a:pPr lvl="1">
              <a:spcBef>
                <a:spcPts val="600"/>
              </a:spcBef>
            </a:pPr>
            <a:r>
              <a:rPr lang="en-GB" smtClean="0">
                <a:latin typeface="Arial" charset="0"/>
                <a:cs typeface="Arial" charset="0"/>
              </a:rPr>
              <a:t>Integration with relevant disease incidence data in other publications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latin typeface="Arial" charset="0"/>
                <a:cs typeface="ＭＳ Ｐゴシック"/>
              </a:rPr>
              <a:t>The Five Stars of Online Journal Articles</a:t>
            </a:r>
          </a:p>
        </p:txBody>
      </p:sp>
      <p:pic>
        <p:nvPicPr>
          <p:cNvPr id="6" name="Picture 5" descr="FiveStarsRatingRef4OriginalCondensed.png"/>
          <p:cNvPicPr>
            <a:picLocks noChangeAspect="1"/>
          </p:cNvPicPr>
          <p:nvPr/>
        </p:nvPicPr>
        <p:blipFill>
          <a:blip r:embed="rId2"/>
          <a:srcRect/>
          <a:stretch>
            <a:fillRect/>
          </a:stretch>
        </p:blipFill>
        <p:spPr bwMode="auto">
          <a:xfrm>
            <a:off x="1258888" y="5157788"/>
            <a:ext cx="1462087" cy="1420812"/>
          </a:xfrm>
          <a:prstGeom prst="rect">
            <a:avLst/>
          </a:prstGeom>
          <a:noFill/>
          <a:ln w="9525">
            <a:noFill/>
            <a:miter lim="800000"/>
            <a:headEnd/>
            <a:tailEnd/>
          </a:ln>
        </p:spPr>
      </p:pic>
      <p:pic>
        <p:nvPicPr>
          <p:cNvPr id="7" name="Picture 6" descr="FiveStarsRatingRef4EnhancedCondensed.png"/>
          <p:cNvPicPr>
            <a:picLocks noChangeAspect="1"/>
          </p:cNvPicPr>
          <p:nvPr/>
        </p:nvPicPr>
        <p:blipFill>
          <a:blip r:embed="rId3"/>
          <a:srcRect/>
          <a:stretch>
            <a:fillRect/>
          </a:stretch>
        </p:blipFill>
        <p:spPr bwMode="auto">
          <a:xfrm>
            <a:off x="3851275" y="5157788"/>
            <a:ext cx="1485900" cy="1366837"/>
          </a:xfrm>
          <a:prstGeom prst="rect">
            <a:avLst/>
          </a:prstGeom>
          <a:noFill/>
          <a:ln w="9525">
            <a:noFill/>
            <a:miter lim="800000"/>
            <a:headEnd/>
            <a:tailEnd/>
          </a:ln>
        </p:spPr>
      </p:pic>
      <p:pic>
        <p:nvPicPr>
          <p:cNvPr id="36868" name="Content Placeholder 8"/>
          <p:cNvPicPr>
            <a:picLocks noGrp="1" noChangeAspect="1"/>
          </p:cNvPicPr>
          <p:nvPr>
            <p:ph idx="1"/>
          </p:nvPr>
        </p:nvPicPr>
        <p:blipFill>
          <a:blip r:embed="rId4"/>
          <a:srcRect l="-12682" r="-12682"/>
          <a:stretch>
            <a:fillRect/>
          </a:stretch>
        </p:blipFill>
        <p:spPr>
          <a:xfrm>
            <a:off x="179388" y="1125538"/>
            <a:ext cx="4397375" cy="2806700"/>
          </a:xfrm>
        </p:spPr>
      </p:pic>
      <p:sp>
        <p:nvSpPr>
          <p:cNvPr id="5" name="Oval 4"/>
          <p:cNvSpPr>
            <a:spLocks noChangeArrowheads="1"/>
          </p:cNvSpPr>
          <p:nvPr/>
        </p:nvSpPr>
        <p:spPr bwMode="auto">
          <a:xfrm>
            <a:off x="2268538" y="2708275"/>
            <a:ext cx="1511300" cy="1441450"/>
          </a:xfrm>
          <a:prstGeom prst="ellipse">
            <a:avLst/>
          </a:prstGeom>
          <a:noFill/>
          <a:ln w="28575">
            <a:solidFill>
              <a:srgbClr val="FF0000"/>
            </a:solidFill>
            <a:miter lim="800000"/>
            <a:headEnd/>
            <a:tailEnd/>
          </a:ln>
        </p:spPr>
        <p:txBody>
          <a:bodyPr wrap="none"/>
          <a:lstStyle/>
          <a:p>
            <a:pPr algn="ctr"/>
            <a:endParaRPr lang="de-DE"/>
          </a:p>
        </p:txBody>
      </p:sp>
      <p:sp>
        <p:nvSpPr>
          <p:cNvPr id="10" name="Content Placeholder 2"/>
          <p:cNvSpPr txBox="1">
            <a:spLocks/>
          </p:cNvSpPr>
          <p:nvPr/>
        </p:nvSpPr>
        <p:spPr bwMode="auto">
          <a:xfrm>
            <a:off x="4787900" y="2420938"/>
            <a:ext cx="4105275" cy="2303462"/>
          </a:xfrm>
          <a:prstGeom prst="rect">
            <a:avLst/>
          </a:prstGeom>
          <a:noFill/>
          <a:ln w="9525">
            <a:noFill/>
            <a:miter lim="800000"/>
            <a:headEnd/>
            <a:tailEnd/>
          </a:ln>
        </p:spPr>
        <p:txBody>
          <a:bodyPr/>
          <a:lstStyle/>
          <a:p>
            <a:pPr eaLnBrk="0" hangingPunct="0">
              <a:spcBef>
                <a:spcPct val="60000"/>
              </a:spcBef>
              <a:buClr>
                <a:srgbClr val="0033CC"/>
              </a:buClr>
              <a:buSzPct val="60000"/>
              <a:buFont typeface="Wingdings" pitchFamily="2" charset="2"/>
              <a:buNone/>
            </a:pPr>
            <a:r>
              <a:rPr lang="en-US" sz="1400" b="1">
                <a:latin typeface="Arial" charset="0"/>
                <a:cs typeface="Arial" charset="0"/>
              </a:rPr>
              <a:t>Available datasets</a:t>
            </a:r>
            <a:endParaRPr lang="en-GB" sz="1400">
              <a:latin typeface="Arial" charset="0"/>
              <a:cs typeface="Arial" charset="0"/>
            </a:endParaRPr>
          </a:p>
          <a:p>
            <a:pPr eaLnBrk="0" hangingPunct="0">
              <a:spcBef>
                <a:spcPct val="60000"/>
              </a:spcBef>
              <a:buClr>
                <a:srgbClr val="0033CC"/>
              </a:buClr>
              <a:buSzPct val="60000"/>
              <a:buFont typeface="Wingdings" pitchFamily="2" charset="2"/>
              <a:buNone/>
            </a:pPr>
            <a:r>
              <a:rPr lang="en-US" sz="1400">
                <a:latin typeface="Arial" charset="0"/>
                <a:cs typeface="Arial" charset="0"/>
              </a:rPr>
              <a:t>0    No published data</a:t>
            </a:r>
            <a:endParaRPr lang="en-GB" sz="1400">
              <a:latin typeface="Arial" charset="0"/>
              <a:cs typeface="Arial" charset="0"/>
            </a:endParaRPr>
          </a:p>
          <a:p>
            <a:pPr eaLnBrk="0" hangingPunct="0">
              <a:spcBef>
                <a:spcPct val="60000"/>
              </a:spcBef>
              <a:buClr>
                <a:srgbClr val="0033CC"/>
              </a:buClr>
              <a:buSzPct val="60000"/>
              <a:buFont typeface="Wingdings" pitchFamily="2" charset="2"/>
              <a:buNone/>
            </a:pPr>
            <a:r>
              <a:rPr lang="en-US" sz="1400">
                <a:latin typeface="Arial" charset="0"/>
                <a:cs typeface="Arial" charset="0"/>
              </a:rPr>
              <a:t>1    Figures and tables available for download</a:t>
            </a:r>
            <a:endParaRPr lang="en-GB" sz="1400">
              <a:latin typeface="Arial" charset="0"/>
              <a:cs typeface="Arial" charset="0"/>
            </a:endParaRPr>
          </a:p>
          <a:p>
            <a:pPr eaLnBrk="0" hangingPunct="0">
              <a:spcBef>
                <a:spcPct val="60000"/>
              </a:spcBef>
              <a:buClr>
                <a:srgbClr val="0033CC"/>
              </a:buClr>
              <a:buSzPct val="60000"/>
              <a:buFont typeface="Wingdings" pitchFamily="2" charset="2"/>
              <a:buNone/>
            </a:pPr>
            <a:r>
              <a:rPr lang="en-US" sz="1400">
                <a:latin typeface="Arial" charset="0"/>
                <a:cs typeface="Arial" charset="0"/>
              </a:rPr>
              <a:t>2    Article data downloadable in actionable form </a:t>
            </a:r>
            <a:endParaRPr lang="en-GB" sz="1400">
              <a:latin typeface="Arial" charset="0"/>
              <a:cs typeface="Arial" charset="0"/>
            </a:endParaRPr>
          </a:p>
          <a:p>
            <a:pPr eaLnBrk="0" hangingPunct="0">
              <a:spcBef>
                <a:spcPct val="60000"/>
              </a:spcBef>
              <a:buClr>
                <a:srgbClr val="0033CC"/>
              </a:buClr>
              <a:buSzPct val="60000"/>
              <a:buFont typeface="Wingdings" pitchFamily="2" charset="2"/>
              <a:buNone/>
            </a:pPr>
            <a:r>
              <a:rPr lang="en-US" sz="1400">
                <a:latin typeface="Arial" charset="0"/>
                <a:cs typeface="Arial" charset="0"/>
              </a:rPr>
              <a:t>3    Underlying datasets available</a:t>
            </a:r>
            <a:endParaRPr lang="en-GB" sz="1400">
              <a:latin typeface="Arial" charset="0"/>
              <a:cs typeface="Arial" charset="0"/>
            </a:endParaRPr>
          </a:p>
          <a:p>
            <a:pPr eaLnBrk="0" hangingPunct="0">
              <a:spcBef>
                <a:spcPct val="60000"/>
              </a:spcBef>
              <a:buClr>
                <a:srgbClr val="0033CC"/>
              </a:buClr>
              <a:buSzPct val="60000"/>
              <a:buFont typeface="Wingdings" pitchFamily="2" charset="2"/>
              <a:buNone/>
            </a:pPr>
            <a:r>
              <a:rPr lang="en-US" sz="1400">
                <a:latin typeface="Arial" charset="0"/>
                <a:cs typeface="Arial" charset="0"/>
              </a:rPr>
              <a:t>4    Data available to peer-reviewers</a:t>
            </a:r>
            <a:endParaRPr lang="en-GB" sz="1400">
              <a:latin typeface="Arial" charset="0"/>
              <a:cs typeface="Arial" charset="0"/>
            </a:endParaRPr>
          </a:p>
          <a:p>
            <a:pPr eaLnBrk="0" hangingPunct="0">
              <a:spcBef>
                <a:spcPct val="60000"/>
              </a:spcBef>
              <a:buClr>
                <a:srgbClr val="0033CC"/>
              </a:buClr>
              <a:buSzPct val="60000"/>
              <a:buFont typeface="Wingdings" pitchFamily="2" charset="2"/>
              <a:buNone/>
            </a:pPr>
            <a:endParaRPr lang="en-US" sz="2500">
              <a:latin typeface="Arial" charset="0"/>
            </a:endParaRPr>
          </a:p>
        </p:txBody>
      </p:sp>
      <p:sp>
        <p:nvSpPr>
          <p:cNvPr id="11" name="Title 1"/>
          <p:cNvSpPr txBox="1">
            <a:spLocks/>
          </p:cNvSpPr>
          <p:nvPr/>
        </p:nvSpPr>
        <p:spPr bwMode="auto">
          <a:xfrm>
            <a:off x="250825" y="4581525"/>
            <a:ext cx="5329238" cy="503238"/>
          </a:xfrm>
          <a:prstGeom prst="rect">
            <a:avLst/>
          </a:prstGeom>
          <a:noFill/>
          <a:ln w="9525">
            <a:noFill/>
            <a:miter lim="800000"/>
            <a:headEnd/>
            <a:tailEnd/>
          </a:ln>
        </p:spPr>
        <p:txBody>
          <a:bodyPr anchor="b"/>
          <a:lstStyle/>
          <a:p>
            <a:pPr eaLnBrk="0" hangingPunct="0"/>
            <a:r>
              <a:rPr lang="en-US" sz="1400">
                <a:latin typeface="Arial" charset="0"/>
              </a:rPr>
              <a:t>e.g. Reis </a:t>
            </a:r>
            <a:r>
              <a:rPr lang="en-US" sz="1400" i="1">
                <a:latin typeface="Arial" charset="0"/>
              </a:rPr>
              <a:t>et al</a:t>
            </a:r>
            <a:r>
              <a:rPr lang="en-US" sz="1400">
                <a:latin typeface="Arial" charset="0"/>
              </a:rPr>
              <a:t>. (2008) </a:t>
            </a:r>
            <a:r>
              <a:rPr lang="en-US" sz="1400" i="1">
                <a:latin typeface="Arial" charset="0"/>
              </a:rPr>
              <a:t>PLoS Neglected Tropical Diseases </a:t>
            </a:r>
            <a:r>
              <a:rPr lang="en-US" sz="1400" b="1">
                <a:latin typeface="Arial" charset="0"/>
              </a:rPr>
              <a:t>2</a:t>
            </a:r>
            <a:r>
              <a:rPr lang="en-US" sz="1400">
                <a:latin typeface="Arial" charset="0"/>
              </a:rPr>
              <a:t>: e228</a:t>
            </a:r>
            <a:r>
              <a:rPr lang="en-GB" sz="1400">
                <a:latin typeface="Arial" charset="0"/>
              </a:rPr>
              <a:t> </a:t>
            </a:r>
            <a:endParaRPr lang="en-US" sz="1400">
              <a:latin typeface="Arial" charset="0"/>
            </a:endParaRPr>
          </a:p>
        </p:txBody>
      </p:sp>
      <p:sp>
        <p:nvSpPr>
          <p:cNvPr id="12" name="Content Placeholder 2"/>
          <p:cNvSpPr txBox="1">
            <a:spLocks/>
          </p:cNvSpPr>
          <p:nvPr/>
        </p:nvSpPr>
        <p:spPr bwMode="auto">
          <a:xfrm>
            <a:off x="323850" y="5589588"/>
            <a:ext cx="8108950" cy="566737"/>
          </a:xfrm>
          <a:prstGeom prst="rect">
            <a:avLst/>
          </a:prstGeom>
          <a:noFill/>
          <a:ln w="9525">
            <a:noFill/>
            <a:miter lim="800000"/>
            <a:headEnd/>
            <a:tailEnd/>
          </a:ln>
        </p:spPr>
        <p:txBody>
          <a:bodyPr/>
          <a:lstStyle/>
          <a:p>
            <a:pPr eaLnBrk="0" hangingPunct="0">
              <a:spcBef>
                <a:spcPct val="60000"/>
              </a:spcBef>
              <a:buClr>
                <a:srgbClr val="0033CC"/>
              </a:buClr>
              <a:buSzPct val="60000"/>
              <a:buFont typeface="Wingdings" pitchFamily="2" charset="2"/>
              <a:buNone/>
            </a:pPr>
            <a:r>
              <a:rPr lang="en-GB" sz="1400">
                <a:latin typeface="Arial" charset="0"/>
                <a:cs typeface="Arial" charset="0"/>
              </a:rPr>
              <a:t>before                                         and after                                       semantic enhancement</a:t>
            </a:r>
          </a:p>
          <a:p>
            <a:pPr eaLnBrk="0" hangingPunct="0">
              <a:spcBef>
                <a:spcPct val="60000"/>
              </a:spcBef>
              <a:buClr>
                <a:srgbClr val="0033CC"/>
              </a:buClr>
              <a:buSzPct val="60000"/>
              <a:buFont typeface="Wingdings" pitchFamily="2" charset="2"/>
              <a:buNone/>
            </a:pPr>
            <a:endParaRPr lang="en-US" sz="2500">
              <a:latin typeface="Arial" charset="0"/>
            </a:endParaRPr>
          </a:p>
        </p:txBody>
      </p:sp>
      <p:sp>
        <p:nvSpPr>
          <p:cNvPr id="36873" name="Title 1"/>
          <p:cNvSpPr txBox="1">
            <a:spLocks/>
          </p:cNvSpPr>
          <p:nvPr/>
        </p:nvSpPr>
        <p:spPr bwMode="auto">
          <a:xfrm>
            <a:off x="4427538" y="1268413"/>
            <a:ext cx="4608512" cy="1008062"/>
          </a:xfrm>
          <a:prstGeom prst="rect">
            <a:avLst/>
          </a:prstGeom>
          <a:noFill/>
          <a:ln w="9525">
            <a:noFill/>
            <a:miter lim="800000"/>
            <a:headEnd/>
            <a:tailEnd/>
          </a:ln>
        </p:spPr>
        <p:txBody>
          <a:bodyPr anchor="b"/>
          <a:lstStyle/>
          <a:p>
            <a:pPr eaLnBrk="0" hangingPunct="0"/>
            <a:r>
              <a:rPr lang="en-US" sz="1600">
                <a:solidFill>
                  <a:srgbClr val="0000FF"/>
                </a:solidFill>
                <a:latin typeface="Arial" charset="0"/>
              </a:rPr>
              <a:t>Shotton D (2011).  The Five Stars of Online Journal Articles – an article evaluation framework. Preprint available at </a:t>
            </a:r>
            <a:r>
              <a:rPr lang="en-US" sz="1600" i="1">
                <a:solidFill>
                  <a:srgbClr val="0000FF"/>
                </a:solidFill>
                <a:latin typeface="Arial" charset="0"/>
              </a:rPr>
              <a:t>Nature Preceedings - </a:t>
            </a:r>
            <a:r>
              <a:rPr lang="en-US" sz="1600">
                <a:solidFill>
                  <a:srgbClr val="0000FF"/>
                </a:solidFill>
                <a:latin typeface="Arial" charset="0"/>
              </a:rPr>
              <a:t>http://precedings.nature.com/</a:t>
            </a:r>
          </a:p>
        </p:txBody>
      </p:sp>
      <p:sp>
        <p:nvSpPr>
          <p:cNvPr id="14" name="Content Placeholder 2"/>
          <p:cNvSpPr txBox="1">
            <a:spLocks/>
          </p:cNvSpPr>
          <p:nvPr/>
        </p:nvSpPr>
        <p:spPr bwMode="auto">
          <a:xfrm>
            <a:off x="5724525" y="6021388"/>
            <a:ext cx="3135313" cy="681037"/>
          </a:xfrm>
          <a:prstGeom prst="rect">
            <a:avLst/>
          </a:prstGeom>
          <a:noFill/>
          <a:ln w="9525">
            <a:noFill/>
            <a:miter lim="800000"/>
            <a:headEnd/>
            <a:tailEnd/>
          </a:ln>
        </p:spPr>
        <p:txBody>
          <a:bodyPr/>
          <a:lstStyle/>
          <a:p>
            <a:pPr eaLnBrk="0" hangingPunct="0">
              <a:spcBef>
                <a:spcPct val="60000"/>
              </a:spcBef>
              <a:buClr>
                <a:srgbClr val="0033CC"/>
              </a:buClr>
              <a:buSzPct val="60000"/>
              <a:buFont typeface="Wingdings" pitchFamily="2" charset="2"/>
              <a:buNone/>
            </a:pPr>
            <a:r>
              <a:rPr lang="en-US" sz="1600">
                <a:solidFill>
                  <a:srgbClr val="0000FF"/>
                </a:solidFill>
                <a:latin typeface="Arial" charset="0"/>
              </a:rPr>
              <a:t>http://dx.doi.org/10.1371/journal.pntd.0000228.x001</a:t>
            </a:r>
            <a:endParaRPr lang="en-US" sz="1600">
              <a:solidFill>
                <a:srgbClr val="0000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latin typeface="Arial" charset="0"/>
                <a:cs typeface="ＭＳ Ｐゴシック"/>
              </a:rPr>
              <a:t>The Force11 White Paper</a:t>
            </a:r>
          </a:p>
        </p:txBody>
      </p:sp>
      <p:sp>
        <p:nvSpPr>
          <p:cNvPr id="37890" name="Content Placeholder 2"/>
          <p:cNvSpPr txBox="1">
            <a:spLocks/>
          </p:cNvSpPr>
          <p:nvPr/>
        </p:nvSpPr>
        <p:spPr bwMode="auto">
          <a:xfrm>
            <a:off x="395288" y="5732463"/>
            <a:ext cx="8569325" cy="936625"/>
          </a:xfrm>
          <a:prstGeom prst="rect">
            <a:avLst/>
          </a:prstGeom>
          <a:noFill/>
          <a:ln w="9525">
            <a:noFill/>
            <a:miter lim="800000"/>
            <a:headEnd/>
            <a:tailEnd/>
          </a:ln>
        </p:spPr>
        <p:txBody>
          <a:bodyPr/>
          <a:lstStyle/>
          <a:p>
            <a:pPr marL="342900" indent="-342900" eaLnBrk="0" hangingPunct="0">
              <a:spcBef>
                <a:spcPct val="60000"/>
              </a:spcBef>
              <a:buClr>
                <a:srgbClr val="0033CC"/>
              </a:buClr>
              <a:buSzPct val="60000"/>
              <a:buFont typeface="Wingdings" pitchFamily="2" charset="2"/>
              <a:buChar char="n"/>
            </a:pPr>
            <a:r>
              <a:rPr lang="en-US" sz="2000">
                <a:latin typeface="Arial" charset="0"/>
              </a:rPr>
              <a:t>Available at the Force11 Web site:      </a:t>
            </a:r>
            <a:r>
              <a:rPr lang="en-US" sz="2000">
                <a:solidFill>
                  <a:srgbClr val="0000FF"/>
                </a:solidFill>
                <a:latin typeface="Arial" charset="0"/>
              </a:rPr>
              <a:t>http://www.force11.org/</a:t>
            </a:r>
          </a:p>
        </p:txBody>
      </p:sp>
      <p:pic>
        <p:nvPicPr>
          <p:cNvPr id="37891" name="Picture 5"/>
          <p:cNvPicPr>
            <a:picLocks noChangeAspect="1"/>
          </p:cNvPicPr>
          <p:nvPr/>
        </p:nvPicPr>
        <p:blipFill>
          <a:blip r:embed="rId2"/>
          <a:srcRect/>
          <a:stretch>
            <a:fillRect/>
          </a:stretch>
        </p:blipFill>
        <p:spPr bwMode="auto">
          <a:xfrm>
            <a:off x="0" y="1384300"/>
            <a:ext cx="9144000" cy="407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124075" y="3573463"/>
            <a:ext cx="5903913" cy="901700"/>
          </a:xfrm>
        </p:spPr>
        <p:txBody>
          <a:bodyPr/>
          <a:lstStyle/>
          <a:p>
            <a:pPr hangingPunct="1"/>
            <a:r>
              <a:rPr lang="en-US" smtClean="0">
                <a:latin typeface="Arial" charset="0"/>
                <a:cs typeface="ＭＳ Ｐゴシック"/>
              </a:rPr>
              <a:t>The importance of citations</a:t>
            </a:r>
            <a:br>
              <a:rPr lang="en-US" smtClean="0">
                <a:latin typeface="Arial" charset="0"/>
                <a:cs typeface="ＭＳ Ｐゴシック"/>
              </a:rPr>
            </a:br>
            <a:r>
              <a:rPr lang="en-US" smtClean="0">
                <a:latin typeface="Arial" charset="0"/>
                <a:cs typeface="ＭＳ Ｐゴシック"/>
              </a:rPr>
              <a:t/>
            </a:r>
            <a:br>
              <a:rPr lang="en-US" smtClean="0">
                <a:latin typeface="Arial" charset="0"/>
                <a:cs typeface="ＭＳ Ｐゴシック"/>
              </a:rPr>
            </a:br>
            <a:r>
              <a:rPr lang="en-US" smtClean="0">
                <a:latin typeface="Arial" charset="0"/>
                <a:cs typeface="ＭＳ Ｐゴシック"/>
              </a:rPr>
              <a:t>and </a:t>
            </a:r>
            <a:br>
              <a:rPr lang="en-US" smtClean="0">
                <a:latin typeface="Arial" charset="0"/>
                <a:cs typeface="ＭＳ Ｐゴシック"/>
              </a:rPr>
            </a:br>
            <a:r>
              <a:rPr lang="en-US" smtClean="0">
                <a:latin typeface="Arial" charset="0"/>
                <a:cs typeface="ＭＳ Ｐゴシック"/>
              </a:rPr>
              <a:t/>
            </a:r>
            <a:br>
              <a:rPr lang="en-US" smtClean="0">
                <a:latin typeface="Arial" charset="0"/>
                <a:cs typeface="ＭＳ Ｐゴシック"/>
              </a:rPr>
            </a:br>
            <a:r>
              <a:rPr lang="en-US" smtClean="0">
                <a:latin typeface="Arial" charset="0"/>
                <a:cs typeface="ＭＳ Ｐゴシック"/>
              </a:rPr>
              <a:t>CiTO, the Citation Typing Ontology</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68313" y="333375"/>
            <a:ext cx="8208962" cy="465138"/>
          </a:xfrm>
        </p:spPr>
        <p:txBody>
          <a:bodyPr/>
          <a:lstStyle/>
          <a:p>
            <a:pPr hangingPunct="1"/>
            <a:r>
              <a:rPr lang="de-DE" smtClean="0">
                <a:latin typeface="Arial" charset="0"/>
                <a:cs typeface="ＭＳ Ｐゴシック"/>
              </a:rPr>
              <a:t>What is a citation?</a:t>
            </a:r>
          </a:p>
        </p:txBody>
      </p:sp>
      <p:sp>
        <p:nvSpPr>
          <p:cNvPr id="39938" name="Rectangle 3"/>
          <p:cNvSpPr>
            <a:spLocks noGrp="1" noChangeArrowheads="1"/>
          </p:cNvSpPr>
          <p:nvPr>
            <p:ph type="body" idx="1"/>
          </p:nvPr>
        </p:nvSpPr>
        <p:spPr>
          <a:xfrm>
            <a:off x="323850" y="1052513"/>
            <a:ext cx="8640763" cy="863600"/>
          </a:xfrm>
        </p:spPr>
        <p:txBody>
          <a:bodyPr/>
          <a:lstStyle/>
          <a:p>
            <a:pPr hangingPunct="1">
              <a:buClr>
                <a:srgbClr val="000090"/>
              </a:buClr>
            </a:pPr>
            <a:r>
              <a:rPr lang="de-DE" smtClean="0">
                <a:latin typeface="Arial" charset="0"/>
                <a:cs typeface="ＭＳ Ｐゴシック"/>
              </a:rPr>
              <a:t>The </a:t>
            </a:r>
            <a:r>
              <a:rPr lang="de-DE" smtClean="0">
                <a:solidFill>
                  <a:srgbClr val="0000FF"/>
                </a:solidFill>
                <a:latin typeface="Arial" charset="0"/>
                <a:cs typeface="ＭＳ Ｐゴシック"/>
              </a:rPr>
              <a:t>performative act of citing</a:t>
            </a:r>
            <a:r>
              <a:rPr lang="de-DE" smtClean="0">
                <a:latin typeface="Arial" charset="0"/>
                <a:cs typeface="ＭＳ Ｐゴシック"/>
              </a:rPr>
              <a:t> a previously published work as being of relevance to the current work, made by including a </a:t>
            </a:r>
            <a:r>
              <a:rPr lang="de-DE" smtClean="0">
                <a:solidFill>
                  <a:srgbClr val="0000FF"/>
                </a:solidFill>
                <a:latin typeface="Arial" charset="0"/>
                <a:cs typeface="ＭＳ Ｐゴシック"/>
              </a:rPr>
              <a:t>reference</a:t>
            </a:r>
            <a:r>
              <a:rPr lang="de-DE" smtClean="0">
                <a:latin typeface="Arial" charset="0"/>
                <a:cs typeface="ＭＳ Ｐゴシック"/>
              </a:rPr>
              <a:t> in the paper’s </a:t>
            </a:r>
            <a:r>
              <a:rPr lang="de-DE" smtClean="0">
                <a:solidFill>
                  <a:srgbClr val="0000FF"/>
                </a:solidFill>
                <a:latin typeface="Arial" charset="0"/>
                <a:cs typeface="ＭＳ Ｐゴシック"/>
              </a:rPr>
              <a:t>reference list</a:t>
            </a:r>
          </a:p>
        </p:txBody>
      </p:sp>
      <p:sp>
        <p:nvSpPr>
          <p:cNvPr id="1102854" name="Rectangle 6"/>
          <p:cNvSpPr>
            <a:spLocks noChangeArrowheads="1"/>
          </p:cNvSpPr>
          <p:nvPr/>
        </p:nvSpPr>
        <p:spPr bwMode="auto">
          <a:xfrm>
            <a:off x="539750" y="1844675"/>
            <a:ext cx="8064500" cy="465138"/>
          </a:xfrm>
          <a:prstGeom prst="rect">
            <a:avLst/>
          </a:prstGeom>
          <a:noFill/>
          <a:ln w="9525">
            <a:noFill/>
            <a:miter lim="800000"/>
            <a:headEnd/>
            <a:tailEnd/>
          </a:ln>
        </p:spPr>
        <p:txBody>
          <a:bodyPr anchor="b"/>
          <a:lstStyle/>
          <a:p>
            <a:r>
              <a:rPr lang="en-GB">
                <a:solidFill>
                  <a:srgbClr val="006600"/>
                </a:solidFill>
                <a:latin typeface="Arial" charset="0"/>
                <a:cs typeface="Arial" charset="0"/>
              </a:rPr>
              <a:t>Why are reference lists important?</a:t>
            </a:r>
          </a:p>
        </p:txBody>
      </p:sp>
      <p:sp>
        <p:nvSpPr>
          <p:cNvPr id="1102855" name="Rectangle 7"/>
          <p:cNvSpPr>
            <a:spLocks noChangeArrowheads="1"/>
          </p:cNvSpPr>
          <p:nvPr/>
        </p:nvSpPr>
        <p:spPr bwMode="auto">
          <a:xfrm>
            <a:off x="395288" y="2347913"/>
            <a:ext cx="8569325" cy="792162"/>
          </a:xfrm>
          <a:prstGeom prst="rect">
            <a:avLst/>
          </a:prstGeom>
          <a:noFill/>
          <a:ln w="9525">
            <a:noFill/>
            <a:miter lim="800000"/>
            <a:headEnd/>
            <a:tailEnd/>
          </a:ln>
        </p:spPr>
        <p:txBody>
          <a:bodyPr/>
          <a:lstStyle/>
          <a:p>
            <a:pPr marL="342900" indent="-342900">
              <a:spcBef>
                <a:spcPct val="30000"/>
              </a:spcBef>
              <a:buClr>
                <a:srgbClr val="000090"/>
              </a:buClr>
              <a:buSzPct val="60000"/>
              <a:buFont typeface="Wingdings" pitchFamily="2" charset="2"/>
              <a:buChar char="n"/>
            </a:pPr>
            <a:r>
              <a:rPr lang="en-GB" sz="1800">
                <a:latin typeface="Arial" charset="0"/>
                <a:cs typeface="Arial" charset="0"/>
              </a:rPr>
              <a:t>A reference list is a work of scholarship by an author</a:t>
            </a:r>
          </a:p>
          <a:p>
            <a:pPr marL="342900" indent="-342900">
              <a:spcBef>
                <a:spcPct val="30000"/>
              </a:spcBef>
              <a:buClr>
                <a:srgbClr val="000090"/>
              </a:buClr>
              <a:buSzPct val="60000"/>
              <a:buFont typeface="Wingdings" pitchFamily="2" charset="2"/>
              <a:buChar char="n"/>
            </a:pPr>
            <a:r>
              <a:rPr lang="en-GB" sz="1800">
                <a:latin typeface="Arial" charset="0"/>
                <a:cs typeface="Arial" charset="0"/>
              </a:rPr>
              <a:t>Reference lists are integral components of the scholarly record</a:t>
            </a:r>
          </a:p>
        </p:txBody>
      </p:sp>
      <p:sp>
        <p:nvSpPr>
          <p:cNvPr id="1102856" name="Rectangle 8"/>
          <p:cNvSpPr>
            <a:spLocks noChangeArrowheads="1"/>
          </p:cNvSpPr>
          <p:nvPr/>
        </p:nvSpPr>
        <p:spPr bwMode="auto">
          <a:xfrm>
            <a:off x="539750" y="3213100"/>
            <a:ext cx="7586663" cy="465138"/>
          </a:xfrm>
          <a:prstGeom prst="rect">
            <a:avLst/>
          </a:prstGeom>
          <a:noFill/>
          <a:ln w="9525">
            <a:noFill/>
            <a:miter lim="800000"/>
            <a:headEnd/>
            <a:tailEnd/>
          </a:ln>
        </p:spPr>
        <p:txBody>
          <a:bodyPr anchor="b"/>
          <a:lstStyle/>
          <a:p>
            <a:r>
              <a:rPr lang="en-GB">
                <a:solidFill>
                  <a:srgbClr val="006600"/>
                </a:solidFill>
                <a:latin typeface="Arial" charset="0"/>
                <a:cs typeface="Arial" charset="0"/>
              </a:rPr>
              <a:t>Why are citations important?</a:t>
            </a:r>
          </a:p>
        </p:txBody>
      </p:sp>
      <p:sp>
        <p:nvSpPr>
          <p:cNvPr id="1102857" name="Rectangle 9"/>
          <p:cNvSpPr>
            <a:spLocks noChangeArrowheads="1"/>
          </p:cNvSpPr>
          <p:nvPr/>
        </p:nvSpPr>
        <p:spPr bwMode="auto">
          <a:xfrm>
            <a:off x="400050" y="3716338"/>
            <a:ext cx="8491538" cy="935037"/>
          </a:xfrm>
          <a:prstGeom prst="rect">
            <a:avLst/>
          </a:prstGeom>
          <a:noFill/>
          <a:ln w="9525">
            <a:noFill/>
            <a:miter lim="800000"/>
            <a:headEnd/>
            <a:tailEnd/>
          </a:ln>
        </p:spPr>
        <p:txBody>
          <a:bodyPr/>
          <a:lstStyle/>
          <a:p>
            <a:pPr marL="342900" indent="-342900">
              <a:spcBef>
                <a:spcPct val="30000"/>
              </a:spcBef>
              <a:buClr>
                <a:srgbClr val="000090"/>
              </a:buClr>
              <a:buSzPct val="60000"/>
              <a:buFont typeface="Wingdings" pitchFamily="2" charset="2"/>
              <a:buChar char="n"/>
            </a:pPr>
            <a:r>
              <a:rPr lang="en-GB" sz="1800">
                <a:latin typeface="Arial" charset="0"/>
                <a:cs typeface="Arial" charset="0"/>
              </a:rPr>
              <a:t>Citations unify the whole world of scholarship into a giant citation network </a:t>
            </a:r>
          </a:p>
          <a:p>
            <a:pPr marL="342900" indent="-342900">
              <a:spcBef>
                <a:spcPct val="30000"/>
              </a:spcBef>
              <a:buClr>
                <a:srgbClr val="000090"/>
              </a:buClr>
              <a:buSzPct val="60000"/>
              <a:buFont typeface="Wingdings" pitchFamily="2" charset="2"/>
              <a:buChar char="n"/>
            </a:pPr>
            <a:r>
              <a:rPr lang="en-GB" sz="1800">
                <a:latin typeface="Arial" charset="0"/>
                <a:cs typeface="Arial" charset="0"/>
              </a:rPr>
              <a:t>Sir Isaac Newton: </a:t>
            </a:r>
          </a:p>
          <a:p>
            <a:pPr marL="742950" lvl="1" indent="-285750">
              <a:spcBef>
                <a:spcPct val="30000"/>
              </a:spcBef>
              <a:buClr>
                <a:srgbClr val="339933"/>
              </a:buClr>
              <a:buFont typeface="Wingdings" pitchFamily="2" charset="2"/>
              <a:buChar char="Ø"/>
            </a:pPr>
            <a:r>
              <a:rPr lang="en-GB" sz="1800">
                <a:latin typeface="Arial" charset="0"/>
                <a:cs typeface="Arial" charset="0"/>
              </a:rPr>
              <a:t>"</a:t>
            </a:r>
            <a:r>
              <a:rPr lang="en-GB" sz="1800">
                <a:solidFill>
                  <a:srgbClr val="0000FF"/>
                </a:solidFill>
                <a:latin typeface="Arial" charset="0"/>
                <a:cs typeface="Arial" charset="0"/>
              </a:rPr>
              <a:t>If I have seen a little further, it is by standing on the shoulders of Giants</a:t>
            </a:r>
            <a:r>
              <a:rPr lang="en-GB" sz="1800">
                <a:latin typeface="Arial" charset="0"/>
                <a:cs typeface="Arial" charset="0"/>
              </a:rPr>
              <a:t>"</a:t>
            </a:r>
          </a:p>
          <a:p>
            <a:pPr marL="342900" indent="-342900">
              <a:spcBef>
                <a:spcPct val="30000"/>
              </a:spcBef>
              <a:buClr>
                <a:schemeClr val="folHlink"/>
              </a:buClr>
              <a:buSzPct val="60000"/>
              <a:buFont typeface="Wingdings" pitchFamily="2" charset="2"/>
              <a:buChar char="n"/>
            </a:pPr>
            <a:endParaRPr lang="en-GB" sz="1800">
              <a:latin typeface="Arial" charset="0"/>
              <a:cs typeface="Arial" charset="0"/>
            </a:endParaRPr>
          </a:p>
        </p:txBody>
      </p:sp>
      <p:sp>
        <p:nvSpPr>
          <p:cNvPr id="1102859" name="Rectangle 11"/>
          <p:cNvSpPr>
            <a:spLocks noChangeArrowheads="1"/>
          </p:cNvSpPr>
          <p:nvPr/>
        </p:nvSpPr>
        <p:spPr bwMode="auto">
          <a:xfrm>
            <a:off x="539750" y="5084763"/>
            <a:ext cx="7297738" cy="465137"/>
          </a:xfrm>
          <a:prstGeom prst="rect">
            <a:avLst/>
          </a:prstGeom>
          <a:noFill/>
          <a:ln w="9525">
            <a:noFill/>
            <a:miter lim="800000"/>
            <a:headEnd/>
            <a:tailEnd/>
          </a:ln>
        </p:spPr>
        <p:txBody>
          <a:bodyPr anchor="b"/>
          <a:lstStyle/>
          <a:p>
            <a:r>
              <a:rPr lang="en-GB">
                <a:solidFill>
                  <a:srgbClr val="006600"/>
                </a:solidFill>
                <a:latin typeface="Arial" charset="0"/>
                <a:cs typeface="Arial" charset="0"/>
              </a:rPr>
              <a:t>How is the present situation imperfect?</a:t>
            </a:r>
          </a:p>
        </p:txBody>
      </p:sp>
      <p:sp>
        <p:nvSpPr>
          <p:cNvPr id="1102860" name="Rectangle 12"/>
          <p:cNvSpPr>
            <a:spLocks noChangeArrowheads="1"/>
          </p:cNvSpPr>
          <p:nvPr/>
        </p:nvSpPr>
        <p:spPr bwMode="auto">
          <a:xfrm>
            <a:off x="374650" y="5588000"/>
            <a:ext cx="8569325" cy="865188"/>
          </a:xfrm>
          <a:prstGeom prst="rect">
            <a:avLst/>
          </a:prstGeom>
          <a:noFill/>
          <a:ln w="9525">
            <a:noFill/>
            <a:miter lim="800000"/>
            <a:headEnd/>
            <a:tailEnd/>
          </a:ln>
        </p:spPr>
        <p:txBody>
          <a:bodyPr/>
          <a:lstStyle/>
          <a:p>
            <a:pPr marL="342900" indent="-342900">
              <a:spcBef>
                <a:spcPct val="30000"/>
              </a:spcBef>
              <a:buClr>
                <a:srgbClr val="000090"/>
              </a:buClr>
              <a:buSzPct val="60000"/>
              <a:buFont typeface="Wingdings" pitchFamily="2" charset="2"/>
              <a:buChar char="n"/>
            </a:pPr>
            <a:r>
              <a:rPr lang="en-GB" sz="1800">
                <a:latin typeface="Arial" charset="0"/>
                <a:cs typeface="Arial" charset="0"/>
              </a:rPr>
              <a:t>Citations are scattered through the literature, so are difficult to study together</a:t>
            </a:r>
          </a:p>
          <a:p>
            <a:pPr marL="342900" indent="-342900">
              <a:spcBef>
                <a:spcPct val="30000"/>
              </a:spcBef>
              <a:buClr>
                <a:srgbClr val="000090"/>
              </a:buClr>
              <a:buSzPct val="60000"/>
              <a:buFont typeface="Wingdings" pitchFamily="2" charset="2"/>
              <a:buChar char="n"/>
            </a:pPr>
            <a:r>
              <a:rPr lang="en-GB" sz="1800">
                <a:latin typeface="Arial" charset="0"/>
                <a:cs typeface="Arial" charset="0"/>
              </a:rPr>
              <a:t>Often hidden behind subscription firewalls of commercial companies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28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28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28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28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28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2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4" grpId="0"/>
      <p:bldP spid="1102855" grpId="0"/>
      <p:bldP spid="1102856" grpId="0"/>
      <p:bldP spid="1102857" grpId="0"/>
      <p:bldP spid="1102859" grpId="0"/>
      <p:bldP spid="11028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hangingPunct="1"/>
            <a:r>
              <a:rPr lang="de-DE" smtClean="0">
                <a:latin typeface="Arial" charset="0"/>
                <a:cs typeface="ＭＳ Ｐゴシック"/>
              </a:rPr>
              <a:t>Our semantic enhancements to th</a:t>
            </a:r>
            <a:r>
              <a:rPr lang="en-GB" smtClean="0">
                <a:latin typeface="Arial" charset="0"/>
                <a:cs typeface="ＭＳ Ｐゴシック"/>
              </a:rPr>
              <a:t>e Reis </a:t>
            </a:r>
            <a:r>
              <a:rPr lang="en-GB" i="1" smtClean="0">
                <a:latin typeface="Arial" charset="0"/>
                <a:cs typeface="ＭＳ Ｐゴシック"/>
              </a:rPr>
              <a:t>et al.</a:t>
            </a:r>
            <a:r>
              <a:rPr lang="de-DE" smtClean="0">
                <a:latin typeface="Arial" charset="0"/>
                <a:cs typeface="ＭＳ Ｐゴシック"/>
              </a:rPr>
              <a:t> paper</a:t>
            </a:r>
          </a:p>
        </p:txBody>
      </p:sp>
      <p:sp>
        <p:nvSpPr>
          <p:cNvPr id="2718723" name="Rectangle 3"/>
          <p:cNvSpPr txBox="1">
            <a:spLocks noGrp="1" noChangeArrowheads="1"/>
          </p:cNvSpPr>
          <p:nvPr>
            <p:ph type="body" idx="1"/>
          </p:nvPr>
        </p:nvSpPr>
        <p:spPr>
          <a:xfrm>
            <a:off x="323850" y="1052513"/>
            <a:ext cx="8640763" cy="5327650"/>
          </a:xfrm>
        </p:spPr>
        <p:txBody>
          <a:bodyPr/>
          <a:lstStyle/>
          <a:p>
            <a:pPr hangingPunct="1">
              <a:spcBef>
                <a:spcPct val="40000"/>
              </a:spcBef>
              <a:buFont typeface="Wingdings" charset="0"/>
              <a:buNone/>
              <a:defRPr/>
            </a:pPr>
            <a:r>
              <a:rPr dirty="0">
                <a:solidFill>
                  <a:schemeClr val="bg2">
                    <a:lumMod val="75000"/>
                  </a:schemeClr>
                </a:solidFill>
                <a:latin typeface="Arial" charset="0"/>
              </a:rPr>
              <a:t>Better integration of the paper into the Web</a:t>
            </a:r>
          </a:p>
          <a:p>
            <a:pPr lvl="1">
              <a:spcBef>
                <a:spcPts val="600"/>
              </a:spcBef>
              <a:buFont typeface="Wingdings" charset="0"/>
              <a:buChar char="Ø"/>
              <a:defRPr/>
            </a:pPr>
            <a:r>
              <a:rPr lang="en-GB" dirty="0">
                <a:solidFill>
                  <a:schemeClr val="bg2">
                    <a:lumMod val="75000"/>
                  </a:schemeClr>
                </a:solidFill>
                <a:latin typeface="Arial" charset="0"/>
                <a:cs typeface="Arial" charset="0"/>
              </a:rPr>
              <a:t>Provision of hyperlinks to relevant Web sites</a:t>
            </a:r>
          </a:p>
          <a:p>
            <a:pPr lvl="1">
              <a:spcBef>
                <a:spcPts val="600"/>
              </a:spcBef>
              <a:buFont typeface="Wingdings" charset="0"/>
              <a:buChar char="Ø"/>
              <a:defRPr/>
            </a:pPr>
            <a:r>
              <a:rPr lang="en-GB" dirty="0">
                <a:solidFill>
                  <a:schemeClr val="bg2">
                    <a:lumMod val="75000"/>
                  </a:schemeClr>
                </a:solidFill>
                <a:latin typeface="Arial" charset="0"/>
                <a:cs typeface="Arial" charset="0"/>
              </a:rPr>
              <a:t>Live DOI links to full text of cited papers</a:t>
            </a:r>
          </a:p>
          <a:p>
            <a:pPr lvl="1">
              <a:spcBef>
                <a:spcPts val="600"/>
              </a:spcBef>
              <a:buFont typeface="Wingdings" charset="0"/>
              <a:buChar char="Ø"/>
              <a:defRPr/>
            </a:pPr>
            <a:r>
              <a:rPr lang="en-GB" dirty="0">
                <a:solidFill>
                  <a:schemeClr val="bg2">
                    <a:lumMod val="75000"/>
                  </a:schemeClr>
                </a:solidFill>
                <a:latin typeface="Arial" charset="0"/>
                <a:cs typeface="Arial" charset="0"/>
              </a:rPr>
              <a:t>Machine-readable metadata and reference files (RDF N3 and RDFa)</a:t>
            </a:r>
          </a:p>
          <a:p>
            <a:pPr hangingPunct="1">
              <a:spcBef>
                <a:spcPct val="40000"/>
              </a:spcBef>
              <a:buFont typeface="Wingdings" charset="0"/>
              <a:buNone/>
              <a:defRPr/>
            </a:pPr>
            <a:r>
              <a:rPr dirty="0">
                <a:solidFill>
                  <a:schemeClr val="bg2">
                    <a:lumMod val="75000"/>
                  </a:schemeClr>
                </a:solidFill>
                <a:latin typeface="Arial" charset="0"/>
              </a:rPr>
              <a:t>Additions to the paper</a:t>
            </a:r>
          </a:p>
          <a:p>
            <a:pPr lvl="1">
              <a:spcBef>
                <a:spcPts val="600"/>
              </a:spcBef>
              <a:buFont typeface="Wingdings" charset="0"/>
              <a:buChar char="Ø"/>
              <a:defRPr/>
            </a:pPr>
            <a:r>
              <a:rPr lang="en-GB" dirty="0">
                <a:solidFill>
                  <a:schemeClr val="bg2">
                    <a:lumMod val="75000"/>
                  </a:schemeClr>
                </a:solidFill>
                <a:latin typeface="Arial" charset="0"/>
                <a:cs typeface="Arial" charset="0"/>
              </a:rPr>
              <a:t>The datasets in the table and figures downloadable in actionable form</a:t>
            </a:r>
          </a:p>
          <a:p>
            <a:pPr lvl="1">
              <a:spcBef>
                <a:spcPts val="600"/>
              </a:spcBef>
              <a:buFont typeface="Wingdings" charset="0"/>
              <a:buChar char="Ø"/>
              <a:defRPr/>
            </a:pPr>
            <a:r>
              <a:rPr lang="en-GB" dirty="0">
                <a:solidFill>
                  <a:schemeClr val="bg2">
                    <a:lumMod val="75000"/>
                  </a:schemeClr>
                </a:solidFill>
                <a:latin typeface="Arial" charset="0"/>
                <a:cs typeface="Arial" charset="0"/>
              </a:rPr>
              <a:t>Semantic mark-up of terms in the text, with links to authorities</a:t>
            </a:r>
          </a:p>
          <a:p>
            <a:pPr lvl="1">
              <a:spcBef>
                <a:spcPts val="600"/>
              </a:spcBef>
              <a:buFont typeface="Wingdings" charset="0"/>
              <a:buChar char="Ø"/>
              <a:defRPr/>
            </a:pPr>
            <a:r>
              <a:rPr lang="en-GB" dirty="0">
                <a:solidFill>
                  <a:schemeClr val="bg2">
                    <a:lumMod val="75000"/>
                  </a:schemeClr>
                </a:solidFill>
                <a:latin typeface="Arial" charset="0"/>
                <a:cs typeface="Arial" charset="0"/>
              </a:rPr>
              <a:t>Enhanced Portuguese Abstract;         Re-orderable reference list</a:t>
            </a:r>
          </a:p>
          <a:p>
            <a:pPr lvl="1">
              <a:spcBef>
                <a:spcPts val="600"/>
              </a:spcBef>
              <a:buFont typeface="Wingdings" charset="0"/>
              <a:buChar char="Ø"/>
              <a:defRPr/>
            </a:pPr>
            <a:r>
              <a:rPr lang="en-GB" dirty="0">
                <a:solidFill>
                  <a:schemeClr val="bg2">
                    <a:lumMod val="75000"/>
                  </a:schemeClr>
                </a:solidFill>
                <a:latin typeface="Arial" charset="0"/>
                <a:cs typeface="Arial" charset="0"/>
              </a:rPr>
              <a:t>Interactive figures, and the Supporting Claims Tooltip (exemplars) </a:t>
            </a:r>
          </a:p>
          <a:p>
            <a:pPr hangingPunct="1">
              <a:spcBef>
                <a:spcPct val="40000"/>
              </a:spcBef>
              <a:buFont typeface="Wingdings" charset="0"/>
              <a:buNone/>
              <a:defRPr/>
            </a:pPr>
            <a:r>
              <a:rPr dirty="0">
                <a:solidFill>
                  <a:schemeClr val="bg2">
                    <a:lumMod val="75000"/>
                  </a:schemeClr>
                </a:solidFill>
                <a:latin typeface="Arial" charset="0"/>
              </a:rPr>
              <a:t>Analysis of the content of the paper</a:t>
            </a:r>
            <a:r>
              <a:rPr b="1" dirty="0">
                <a:solidFill>
                  <a:schemeClr val="bg2">
                    <a:lumMod val="75000"/>
                  </a:schemeClr>
                </a:solidFill>
                <a:latin typeface="Arial" charset="0"/>
              </a:rPr>
              <a:t> </a:t>
            </a:r>
          </a:p>
          <a:p>
            <a:pPr lvl="1">
              <a:spcBef>
                <a:spcPts val="600"/>
              </a:spcBef>
              <a:buFont typeface="Wingdings" charset="0"/>
              <a:buChar char="Ø"/>
              <a:defRPr/>
            </a:pPr>
            <a:r>
              <a:rPr lang="en-GB" dirty="0">
                <a:solidFill>
                  <a:schemeClr val="bg2">
                    <a:lumMod val="75000"/>
                  </a:schemeClr>
                </a:solidFill>
                <a:latin typeface="Arial" charset="0"/>
                <a:cs typeface="Arial" charset="0"/>
              </a:rPr>
              <a:t>Document summarization, including tag cloud and study summary</a:t>
            </a:r>
          </a:p>
          <a:p>
            <a:pPr lvl="1">
              <a:spcBef>
                <a:spcPts val="600"/>
              </a:spcBef>
              <a:buFont typeface="Wingdings" charset="0"/>
              <a:buChar char="Ø"/>
              <a:defRPr/>
            </a:pPr>
            <a:r>
              <a:rPr lang="en-GB" dirty="0" smtClean="0">
                <a:solidFill>
                  <a:srgbClr val="0000FF"/>
                </a:solidFill>
                <a:latin typeface="Arial" charset="0"/>
                <a:cs typeface="Arial" charset="0"/>
              </a:rPr>
              <a:t>Citation </a:t>
            </a:r>
            <a:r>
              <a:rPr lang="en-GB" dirty="0">
                <a:solidFill>
                  <a:srgbClr val="0000FF"/>
                </a:solidFill>
                <a:latin typeface="Arial" charset="0"/>
                <a:cs typeface="Arial" charset="0"/>
              </a:rPr>
              <a:t>frequency </a:t>
            </a:r>
            <a:r>
              <a:rPr lang="en-GB" dirty="0" smtClean="0">
                <a:solidFill>
                  <a:srgbClr val="0000FF"/>
                </a:solidFill>
                <a:latin typeface="Arial" charset="0"/>
                <a:cs typeface="Arial" charset="0"/>
              </a:rPr>
              <a:t>analysis and </a:t>
            </a:r>
            <a:r>
              <a:rPr lang="en-GB" dirty="0">
                <a:solidFill>
                  <a:srgbClr val="0000FF"/>
                </a:solidFill>
                <a:latin typeface="Arial" charset="0"/>
                <a:cs typeface="Arial" charset="0"/>
              </a:rPr>
              <a:t>citation </a:t>
            </a:r>
            <a:r>
              <a:rPr lang="en-GB" dirty="0" smtClean="0">
                <a:solidFill>
                  <a:srgbClr val="0000FF"/>
                </a:solidFill>
                <a:latin typeface="Arial" charset="0"/>
                <a:cs typeface="Arial" charset="0"/>
              </a:rPr>
              <a:t>typing; marked-up references</a:t>
            </a:r>
            <a:endParaRPr lang="en-GB" dirty="0">
              <a:solidFill>
                <a:srgbClr val="0000FF"/>
              </a:solidFill>
              <a:latin typeface="Arial" charset="0"/>
              <a:cs typeface="Arial" charset="0"/>
            </a:endParaRPr>
          </a:p>
          <a:p>
            <a:pPr hangingPunct="1">
              <a:spcBef>
                <a:spcPct val="40000"/>
              </a:spcBef>
              <a:buFont typeface="Wingdings" charset="0"/>
              <a:buNone/>
              <a:defRPr/>
            </a:pPr>
            <a:r>
              <a:rPr dirty="0">
                <a:solidFill>
                  <a:srgbClr val="909090"/>
                </a:solidFill>
                <a:latin typeface="Arial" charset="0"/>
              </a:rPr>
              <a:t>Data fusion (mashup) services</a:t>
            </a:r>
            <a:r>
              <a:rPr b="1" dirty="0">
                <a:solidFill>
                  <a:srgbClr val="909090"/>
                </a:solidFill>
                <a:latin typeface="Arial" charset="0"/>
              </a:rPr>
              <a:t> </a:t>
            </a:r>
          </a:p>
          <a:p>
            <a:pPr lvl="1">
              <a:spcBef>
                <a:spcPts val="600"/>
              </a:spcBef>
              <a:buFont typeface="Wingdings" charset="0"/>
              <a:buChar char="Ø"/>
              <a:defRPr/>
            </a:pPr>
            <a:r>
              <a:rPr lang="en-GB" dirty="0">
                <a:solidFill>
                  <a:srgbClr val="909090"/>
                </a:solidFill>
                <a:latin typeface="Arial" charset="0"/>
                <a:cs typeface="Arial" charset="0"/>
              </a:rPr>
              <a:t>Geo-temporal mashups with Google Maps</a:t>
            </a:r>
          </a:p>
          <a:p>
            <a:pPr lvl="1">
              <a:spcBef>
                <a:spcPts val="600"/>
              </a:spcBef>
              <a:buFont typeface="Wingdings" charset="0"/>
              <a:buChar char="Ø"/>
              <a:defRPr/>
            </a:pPr>
            <a:r>
              <a:rPr lang="en-GB" dirty="0">
                <a:solidFill>
                  <a:srgbClr val="909090"/>
                </a:solidFill>
                <a:latin typeface="Arial" charset="0"/>
                <a:cs typeface="Arial" charset="0"/>
              </a:rPr>
              <a:t>Integration with relevant disease incidence data in other publications</a:t>
            </a:r>
          </a:p>
        </p:txBody>
      </p:sp>
      <p:sp>
        <p:nvSpPr>
          <p:cNvPr id="41987" name="Oval 3"/>
          <p:cNvSpPr>
            <a:spLocks noChangeArrowheads="1"/>
          </p:cNvSpPr>
          <p:nvPr/>
        </p:nvSpPr>
        <p:spPr bwMode="auto">
          <a:xfrm>
            <a:off x="539750" y="4868863"/>
            <a:ext cx="8353425" cy="576262"/>
          </a:xfrm>
          <a:prstGeom prst="ellipse">
            <a:avLst/>
          </a:prstGeom>
          <a:noFill/>
          <a:ln w="38100">
            <a:solidFill>
              <a:srgbClr val="FF0000"/>
            </a:solidFill>
            <a:miter lim="800000"/>
            <a:headEnd/>
            <a:tailEnd/>
          </a:ln>
        </p:spPr>
        <p:txBody>
          <a:bodyPr wrap="none"/>
          <a:lstStyle/>
          <a:p>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GB" smtClean="0">
                <a:latin typeface="Arial" charset="0"/>
                <a:cs typeface="ＭＳ Ｐゴシック"/>
              </a:rPr>
              <a:t>The annotated reference list</a:t>
            </a:r>
          </a:p>
        </p:txBody>
      </p:sp>
      <p:sp>
        <p:nvSpPr>
          <p:cNvPr id="44034" name="Rectangle 3"/>
          <p:cNvSpPr>
            <a:spLocks noGrp="1" noChangeArrowheads="1"/>
          </p:cNvSpPr>
          <p:nvPr>
            <p:ph type="body" idx="1"/>
          </p:nvPr>
        </p:nvSpPr>
        <p:spPr>
          <a:xfrm>
            <a:off x="323850" y="5084763"/>
            <a:ext cx="8569325" cy="1365250"/>
          </a:xfrm>
        </p:spPr>
        <p:txBody>
          <a:bodyPr/>
          <a:lstStyle/>
          <a:p>
            <a:r>
              <a:rPr lang="en-GB" smtClean="0">
                <a:latin typeface="Arial" charset="0"/>
                <a:cs typeface="ＭＳ Ｐゴシック"/>
              </a:rPr>
              <a:t>The first three references from the reference list of our enhance version of Reis </a:t>
            </a:r>
            <a:r>
              <a:rPr lang="en-GB" i="1" smtClean="0">
                <a:latin typeface="Arial" charset="0"/>
                <a:cs typeface="ＭＳ Ｐゴシック"/>
              </a:rPr>
              <a:t>et al</a:t>
            </a:r>
            <a:r>
              <a:rPr lang="en-GB" smtClean="0">
                <a:latin typeface="Arial" charset="0"/>
                <a:cs typeface="ＭＳ Ｐゴシック"/>
              </a:rPr>
              <a:t>. (2008), with the citation typing display turned on</a:t>
            </a:r>
          </a:p>
          <a:p>
            <a:r>
              <a:rPr lang="en-GB" smtClean="0">
                <a:latin typeface="Arial" charset="0"/>
                <a:cs typeface="ＭＳ Ｐゴシック"/>
              </a:rPr>
              <a:t>The latest version of </a:t>
            </a:r>
            <a:r>
              <a:rPr lang="en-GB" smtClean="0">
                <a:solidFill>
                  <a:srgbClr val="B01088"/>
                </a:solidFill>
                <a:latin typeface="Arial" charset="0"/>
                <a:cs typeface="ＭＳ Ｐゴシック"/>
              </a:rPr>
              <a:t>CiTO, the Citation Typing Ontology </a:t>
            </a:r>
            <a:r>
              <a:rPr lang="en-GB" smtClean="0">
                <a:latin typeface="Arial" charset="0"/>
                <a:cs typeface="ＭＳ Ｐゴシック"/>
              </a:rPr>
              <a:t>is as                      	</a:t>
            </a:r>
            <a:r>
              <a:rPr lang="en-GB" smtClean="0">
                <a:solidFill>
                  <a:srgbClr val="0000FF"/>
                </a:solidFill>
                <a:latin typeface="Arial" charset="0"/>
                <a:cs typeface="ＭＳ Ｐゴシック"/>
              </a:rPr>
              <a:t>http://purl.org/spar/cito/</a:t>
            </a:r>
          </a:p>
        </p:txBody>
      </p:sp>
      <p:pic>
        <p:nvPicPr>
          <p:cNvPr id="44035" name="Picture 4"/>
          <p:cNvPicPr>
            <a:picLocks noChangeAspect="1" noChangeArrowheads="1"/>
          </p:cNvPicPr>
          <p:nvPr/>
        </p:nvPicPr>
        <p:blipFill>
          <a:blip r:embed="rId3"/>
          <a:srcRect/>
          <a:stretch>
            <a:fillRect/>
          </a:stretch>
        </p:blipFill>
        <p:spPr bwMode="auto">
          <a:xfrm>
            <a:off x="179388" y="1557338"/>
            <a:ext cx="8780462" cy="3200400"/>
          </a:xfrm>
          <a:prstGeom prst="rect">
            <a:avLst/>
          </a:prstGeom>
          <a:noFill/>
          <a:ln w="9525">
            <a:solidFill>
              <a:srgbClr val="0000CC"/>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11188" y="333375"/>
            <a:ext cx="7600950" cy="465138"/>
          </a:xfrm>
        </p:spPr>
        <p:txBody>
          <a:bodyPr/>
          <a:lstStyle/>
          <a:p>
            <a:r>
              <a:rPr lang="en-GB" smtClean="0">
                <a:latin typeface="Arial" charset="0"/>
                <a:cs typeface="ＭＳ Ｐゴシック"/>
              </a:rPr>
              <a:t>Uses of CiTO, the citation typing ontology   </a:t>
            </a:r>
          </a:p>
        </p:txBody>
      </p:sp>
      <p:sp>
        <p:nvSpPr>
          <p:cNvPr id="1020931" name="Rectangle 3"/>
          <p:cNvSpPr>
            <a:spLocks noGrp="1" noChangeArrowheads="1"/>
          </p:cNvSpPr>
          <p:nvPr>
            <p:ph type="body" idx="1"/>
          </p:nvPr>
        </p:nvSpPr>
        <p:spPr>
          <a:xfrm>
            <a:off x="323850" y="1125538"/>
            <a:ext cx="8569325" cy="5400675"/>
          </a:xfrm>
        </p:spPr>
        <p:txBody>
          <a:bodyPr/>
          <a:lstStyle/>
          <a:p>
            <a:r>
              <a:rPr lang="en-GB" smtClean="0">
                <a:latin typeface="Arial" charset="0"/>
                <a:cs typeface="ＭＳ Ｐゴシック"/>
              </a:rPr>
              <a:t>To  permit the </a:t>
            </a:r>
            <a:r>
              <a:rPr lang="en-GB" smtClean="0">
                <a:solidFill>
                  <a:srgbClr val="CC0099"/>
                </a:solidFill>
                <a:latin typeface="Arial" charset="0"/>
                <a:cs typeface="ＭＳ Ｐゴシック"/>
              </a:rPr>
              <a:t>existence of a citation</a:t>
            </a:r>
            <a:r>
              <a:rPr lang="en-GB" smtClean="0">
                <a:latin typeface="Arial" charset="0"/>
                <a:cs typeface="ＭＳ Ｐゴシック"/>
              </a:rPr>
              <a:t> between a citing work and a cited work to be recorded in RDF</a:t>
            </a:r>
          </a:p>
          <a:p>
            <a:pPr>
              <a:buFont typeface="Wingdings" pitchFamily="2" charset="2"/>
              <a:buNone/>
            </a:pPr>
            <a:r>
              <a:rPr lang="en-GB" sz="1600" smtClean="0">
                <a:latin typeface="Arial" charset="0"/>
                <a:cs typeface="ＭＳ Ｐゴシック"/>
              </a:rPr>
              <a:t>		</a:t>
            </a:r>
            <a:r>
              <a:rPr lang="en-GB" sz="1600" smtClean="0">
                <a:latin typeface="Courier New" pitchFamily="49" charset="0"/>
                <a:cs typeface="ＭＳ Ｐゴシック"/>
              </a:rPr>
              <a:t>&lt;http://example1.com/citingwork&gt; </a:t>
            </a:r>
            <a:r>
              <a:rPr lang="en-GB" b="1" smtClean="0">
                <a:solidFill>
                  <a:srgbClr val="0000FF"/>
                </a:solidFill>
                <a:latin typeface="Courier New" pitchFamily="49" charset="0"/>
                <a:cs typeface="ＭＳ Ｐゴシック"/>
              </a:rPr>
              <a:t>cito:cites</a:t>
            </a:r>
            <a:r>
              <a:rPr lang="en-GB" sz="1600" smtClean="0">
                <a:solidFill>
                  <a:srgbClr val="3366FF"/>
                </a:solidFill>
                <a:latin typeface="Courier New" pitchFamily="49" charset="0"/>
                <a:cs typeface="ＭＳ Ｐゴシック"/>
              </a:rPr>
              <a:t> </a:t>
            </a:r>
          </a:p>
          <a:p>
            <a:pPr>
              <a:spcBef>
                <a:spcPct val="0"/>
              </a:spcBef>
              <a:buFont typeface="Wingdings" pitchFamily="2" charset="2"/>
              <a:buNone/>
            </a:pPr>
            <a:r>
              <a:rPr lang="en-GB" sz="1600" smtClean="0">
                <a:latin typeface="Courier New" pitchFamily="49" charset="0"/>
                <a:cs typeface="ＭＳ Ｐゴシック"/>
              </a:rPr>
              <a:t>	                              &lt;http://example2.com/citedwork&gt; .</a:t>
            </a:r>
            <a:r>
              <a:rPr lang="en-GB" smtClean="0">
                <a:latin typeface="Courier New" pitchFamily="49" charset="0"/>
                <a:cs typeface="ＭＳ Ｐゴシック"/>
              </a:rPr>
              <a:t> </a:t>
            </a:r>
          </a:p>
          <a:p>
            <a:pPr lvl="1"/>
            <a:r>
              <a:rPr lang="en-GB" smtClean="0">
                <a:latin typeface="Arial" charset="0"/>
                <a:cs typeface="Arial" charset="0"/>
              </a:rPr>
              <a:t>Even this simple statement that a citation exists opens significant possibilities, for example in enabling the easy creation of </a:t>
            </a:r>
            <a:r>
              <a:rPr lang="en-GB" smtClean="0">
                <a:solidFill>
                  <a:srgbClr val="CC0099"/>
                </a:solidFill>
                <a:latin typeface="Arial" charset="0"/>
                <a:cs typeface="Arial" charset="0"/>
              </a:rPr>
              <a:t>citation networks</a:t>
            </a:r>
            <a:r>
              <a:rPr lang="en-GB" smtClean="0">
                <a:latin typeface="Arial" charset="0"/>
                <a:cs typeface="Arial" charset="0"/>
              </a:rPr>
              <a:t> simply by combining the RDF citation lists from several papers</a:t>
            </a:r>
          </a:p>
          <a:p>
            <a:pPr>
              <a:spcBef>
                <a:spcPts val="1238"/>
              </a:spcBef>
            </a:pPr>
            <a:r>
              <a:rPr lang="en-GB" smtClean="0">
                <a:latin typeface="Arial" charset="0"/>
                <a:cs typeface="ＭＳ Ｐゴシック"/>
              </a:rPr>
              <a:t>To  permit the </a:t>
            </a:r>
            <a:r>
              <a:rPr lang="en-GB" smtClean="0">
                <a:solidFill>
                  <a:srgbClr val="CC0099"/>
                </a:solidFill>
                <a:latin typeface="Arial" charset="0"/>
                <a:cs typeface="ＭＳ Ｐゴシック"/>
              </a:rPr>
              <a:t>nature of the citation</a:t>
            </a:r>
            <a:r>
              <a:rPr lang="en-GB" smtClean="0">
                <a:latin typeface="Arial" charset="0"/>
                <a:cs typeface="ＭＳ Ｐゴシック"/>
              </a:rPr>
              <a:t> between a citing work and a cited work to be characterized, </a:t>
            </a:r>
          </a:p>
          <a:p>
            <a:pPr lvl="1"/>
            <a:r>
              <a:rPr lang="en-GB" smtClean="0">
                <a:solidFill>
                  <a:srgbClr val="CC0099"/>
                </a:solidFill>
                <a:latin typeface="Arial" charset="0"/>
                <a:cs typeface="Arial" charset="0"/>
              </a:rPr>
              <a:t>both factually </a:t>
            </a:r>
          </a:p>
          <a:p>
            <a:pPr lvl="2">
              <a:spcBef>
                <a:spcPct val="0"/>
              </a:spcBef>
            </a:pPr>
            <a:r>
              <a:rPr lang="en-GB" i="1" smtClean="0">
                <a:solidFill>
                  <a:srgbClr val="0000FF"/>
                </a:solidFill>
                <a:latin typeface="Arial" charset="0"/>
                <a:cs typeface="Arial" charset="0"/>
              </a:rPr>
              <a:t>reviews,  sharesAuthorsWith,  usesMethodIn</a:t>
            </a:r>
            <a:r>
              <a:rPr lang="en-GB" smtClean="0">
                <a:latin typeface="Arial" charset="0"/>
                <a:cs typeface="Arial" charset="0"/>
              </a:rPr>
              <a:t>,  etc</a:t>
            </a:r>
            <a:r>
              <a:rPr lang="en-GB" sz="1600" smtClean="0">
                <a:latin typeface="Arial" charset="0"/>
                <a:cs typeface="Arial" charset="0"/>
              </a:rPr>
              <a:t> </a:t>
            </a:r>
          </a:p>
          <a:p>
            <a:pPr lvl="1"/>
            <a:r>
              <a:rPr lang="en-GB" smtClean="0">
                <a:solidFill>
                  <a:srgbClr val="CC0099"/>
                </a:solidFill>
                <a:latin typeface="Arial" charset="0"/>
                <a:cs typeface="Arial" charset="0"/>
              </a:rPr>
              <a:t>and rhetorically</a:t>
            </a:r>
          </a:p>
          <a:p>
            <a:pPr lvl="2">
              <a:spcBef>
                <a:spcPct val="0"/>
              </a:spcBef>
            </a:pPr>
            <a:r>
              <a:rPr lang="en-GB" i="1" smtClean="0">
                <a:solidFill>
                  <a:srgbClr val="0000FF"/>
                </a:solidFill>
                <a:latin typeface="Arial" charset="0"/>
                <a:cs typeface="Arial" charset="0"/>
              </a:rPr>
              <a:t>confirms,  corrects,  refutes</a:t>
            </a:r>
            <a:r>
              <a:rPr lang="en-GB" smtClean="0">
                <a:latin typeface="Arial" charset="0"/>
                <a:cs typeface="Arial" charset="0"/>
              </a:rPr>
              <a:t>,  etc</a:t>
            </a:r>
          </a:p>
          <a:p>
            <a:pPr>
              <a:spcBef>
                <a:spcPts val="1238"/>
              </a:spcBef>
            </a:pPr>
            <a:r>
              <a:rPr lang="en-GB" smtClean="0">
                <a:latin typeface="Arial" charset="0"/>
                <a:cs typeface="ＭＳ Ｐゴシック"/>
              </a:rPr>
              <a:t>CiTO is now part of </a:t>
            </a:r>
            <a:r>
              <a:rPr lang="en-GB" smtClean="0">
                <a:solidFill>
                  <a:srgbClr val="B01088"/>
                </a:solidFill>
                <a:latin typeface="Arial" charset="0"/>
                <a:cs typeface="ＭＳ Ｐゴシック"/>
              </a:rPr>
              <a:t>SPAR - Semantic Publishing and Referencing Ontologies</a:t>
            </a:r>
            <a:r>
              <a:rPr lang="en-GB" smtClean="0">
                <a:latin typeface="Arial" charset="0"/>
                <a:cs typeface="ＭＳ Ｐゴシック"/>
              </a:rPr>
              <a:t>, a suite of eight generic OWL 2 DL ontologies covering all scholarly publishing</a:t>
            </a:r>
          </a:p>
          <a:p>
            <a:pPr lvl="1"/>
            <a:r>
              <a:rPr lang="en-GB" smtClean="0">
                <a:latin typeface="Arial" charset="0"/>
                <a:cs typeface="Arial" charset="0"/>
              </a:rPr>
              <a:t>Available from </a:t>
            </a:r>
            <a:r>
              <a:rPr lang="en-GB" smtClean="0">
                <a:solidFill>
                  <a:srgbClr val="0000FF"/>
                </a:solidFill>
                <a:latin typeface="Arial" charset="0"/>
                <a:cs typeface="Arial" charset="0"/>
              </a:rPr>
              <a:t>http://purl.org/spar/</a:t>
            </a:r>
          </a:p>
          <a:p>
            <a:endParaRPr lang="en-GB" i="1" smtClean="0">
              <a:solidFill>
                <a:srgbClr val="0000CC"/>
              </a:solidFill>
              <a:latin typeface="Arial" charset="0"/>
              <a:cs typeface="ＭＳ Ｐゴシック"/>
            </a:endParaRPr>
          </a:p>
          <a:p>
            <a:endParaRPr lang="en-GB" smtClean="0">
              <a:latin typeface="Arial" charset="0"/>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09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09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09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09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093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09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09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hangingPunct="1"/>
            <a:r>
              <a:rPr lang="de-DE" smtClean="0">
                <a:latin typeface="Arial" charset="0"/>
                <a:cs typeface="ＭＳ Ｐゴシック"/>
              </a:rPr>
              <a:t>Clustering of CiTO relationships by similarity</a:t>
            </a:r>
          </a:p>
        </p:txBody>
      </p:sp>
      <p:grpSp>
        <p:nvGrpSpPr>
          <p:cNvPr id="48130" name="Group 4"/>
          <p:cNvGrpSpPr>
            <a:grpSpLocks/>
          </p:cNvGrpSpPr>
          <p:nvPr/>
        </p:nvGrpSpPr>
        <p:grpSpPr bwMode="auto">
          <a:xfrm>
            <a:off x="1042988" y="1052513"/>
            <a:ext cx="7418387" cy="5499100"/>
            <a:chOff x="657" y="527"/>
            <a:chExt cx="4673" cy="3464"/>
          </a:xfrm>
        </p:grpSpPr>
        <p:sp>
          <p:nvSpPr>
            <p:cNvPr id="48131" name="Oval 5"/>
            <p:cNvSpPr>
              <a:spLocks noChangeArrowheads="1"/>
            </p:cNvSpPr>
            <p:nvPr/>
          </p:nvSpPr>
          <p:spPr bwMode="auto">
            <a:xfrm>
              <a:off x="658" y="527"/>
              <a:ext cx="4672" cy="2358"/>
            </a:xfrm>
            <a:prstGeom prst="ellipse">
              <a:avLst/>
            </a:prstGeom>
            <a:solidFill>
              <a:srgbClr val="C4EFF4">
                <a:alpha val="56078"/>
              </a:srgbClr>
            </a:solidFill>
            <a:ln w="9525">
              <a:solidFill>
                <a:schemeClr val="tx1"/>
              </a:solidFill>
              <a:round/>
              <a:headEnd/>
              <a:tailEnd/>
            </a:ln>
          </p:spPr>
          <p:txBody>
            <a:bodyPr wrap="none" anchor="ctr"/>
            <a:lstStyle/>
            <a:p>
              <a:endParaRPr lang="de-DE">
                <a:cs typeface="Arial" charset="0"/>
              </a:endParaRPr>
            </a:p>
          </p:txBody>
        </p:sp>
        <p:sp>
          <p:nvSpPr>
            <p:cNvPr id="48132" name="Oval 6"/>
            <p:cNvSpPr>
              <a:spLocks noChangeArrowheads="1"/>
            </p:cNvSpPr>
            <p:nvPr/>
          </p:nvSpPr>
          <p:spPr bwMode="auto">
            <a:xfrm>
              <a:off x="658" y="2023"/>
              <a:ext cx="4672" cy="1968"/>
            </a:xfrm>
            <a:prstGeom prst="ellipse">
              <a:avLst/>
            </a:prstGeom>
            <a:solidFill>
              <a:srgbClr val="F8DCF0">
                <a:alpha val="54117"/>
              </a:srgbClr>
            </a:solidFill>
            <a:ln w="9525">
              <a:solidFill>
                <a:schemeClr val="tx1"/>
              </a:solidFill>
              <a:round/>
              <a:headEnd/>
              <a:tailEnd/>
            </a:ln>
          </p:spPr>
          <p:txBody>
            <a:bodyPr wrap="none" anchor="ctr"/>
            <a:lstStyle/>
            <a:p>
              <a:endParaRPr lang="de-DE">
                <a:cs typeface="Arial" charset="0"/>
              </a:endParaRPr>
            </a:p>
          </p:txBody>
        </p:sp>
        <p:sp>
          <p:nvSpPr>
            <p:cNvPr id="48133" name="Text Box 7"/>
            <p:cNvSpPr txBox="1">
              <a:spLocks noChangeArrowheads="1"/>
            </p:cNvSpPr>
            <p:nvPr/>
          </p:nvSpPr>
          <p:spPr bwMode="auto">
            <a:xfrm>
              <a:off x="1066" y="1071"/>
              <a:ext cx="749" cy="996"/>
            </a:xfrm>
            <a:prstGeom prst="rect">
              <a:avLst/>
            </a:prstGeom>
            <a:noFill/>
            <a:ln w="9525">
              <a:noFill/>
              <a:miter lim="800000"/>
              <a:headEnd/>
              <a:tailEnd/>
            </a:ln>
          </p:spPr>
          <p:txBody>
            <a:bodyPr wrap="none">
              <a:spAutoFit/>
            </a:bodyPr>
            <a:lstStyle/>
            <a:p>
              <a:r>
                <a:rPr lang="en-GB" sz="1400" b="1" i="1">
                  <a:solidFill>
                    <a:srgbClr val="339933"/>
                  </a:solidFill>
                  <a:cs typeface="Arial" charset="0"/>
                </a:rPr>
                <a:t>Positive</a:t>
              </a:r>
            </a:p>
            <a:p>
              <a:endParaRPr lang="en-GB" sz="1400" b="1">
                <a:solidFill>
                  <a:srgbClr val="339933"/>
                </a:solidFill>
                <a:cs typeface="Arial" charset="0"/>
              </a:endParaRPr>
            </a:p>
            <a:p>
              <a:r>
                <a:rPr lang="en-GB" sz="1400" b="1">
                  <a:solidFill>
                    <a:srgbClr val="339933"/>
                  </a:solidFill>
                  <a:cs typeface="Arial" charset="0"/>
                </a:rPr>
                <a:t>Agrees with</a:t>
              </a:r>
            </a:p>
            <a:p>
              <a:r>
                <a:rPr lang="en-GB" sz="1400" b="1">
                  <a:solidFill>
                    <a:srgbClr val="339933"/>
                  </a:solidFill>
                  <a:cs typeface="Arial" charset="0"/>
                </a:rPr>
                <a:t>Confirms</a:t>
              </a:r>
            </a:p>
            <a:p>
              <a:endParaRPr lang="en-GB" sz="1400" b="1">
                <a:solidFill>
                  <a:srgbClr val="339933"/>
                </a:solidFill>
                <a:cs typeface="Arial" charset="0"/>
              </a:endParaRPr>
            </a:p>
            <a:p>
              <a:r>
                <a:rPr lang="en-GB" sz="1400" b="1">
                  <a:solidFill>
                    <a:srgbClr val="339933"/>
                  </a:solidFill>
                  <a:cs typeface="Arial" charset="0"/>
                </a:rPr>
                <a:t>Credits </a:t>
              </a:r>
            </a:p>
            <a:p>
              <a:r>
                <a:rPr lang="en-GB" sz="1400" b="1">
                  <a:solidFill>
                    <a:srgbClr val="339933"/>
                  </a:solidFill>
                  <a:cs typeface="Arial" charset="0"/>
                </a:rPr>
                <a:t>Supports</a:t>
              </a:r>
            </a:p>
          </p:txBody>
        </p:sp>
        <p:sp>
          <p:nvSpPr>
            <p:cNvPr id="48134" name="Text Box 8"/>
            <p:cNvSpPr txBox="1">
              <a:spLocks noChangeArrowheads="1"/>
            </p:cNvSpPr>
            <p:nvPr/>
          </p:nvSpPr>
          <p:spPr bwMode="auto">
            <a:xfrm>
              <a:off x="2154" y="663"/>
              <a:ext cx="941" cy="1398"/>
            </a:xfrm>
            <a:prstGeom prst="rect">
              <a:avLst/>
            </a:prstGeom>
            <a:noFill/>
            <a:ln w="9525">
              <a:noFill/>
              <a:miter lim="800000"/>
              <a:headEnd/>
              <a:tailEnd/>
            </a:ln>
          </p:spPr>
          <p:txBody>
            <a:bodyPr wrap="none">
              <a:spAutoFit/>
            </a:bodyPr>
            <a:lstStyle/>
            <a:p>
              <a:r>
                <a:rPr lang="en-GB" sz="1400" b="1" i="1">
                  <a:solidFill>
                    <a:srgbClr val="3333FF"/>
                  </a:solidFill>
                  <a:cs typeface="Arial" charset="0"/>
                </a:rPr>
                <a:t>Neutral</a:t>
              </a:r>
            </a:p>
            <a:p>
              <a:endParaRPr lang="en-GB" sz="1400" b="1">
                <a:solidFill>
                  <a:srgbClr val="3333FF"/>
                </a:solidFill>
                <a:cs typeface="Arial" charset="0"/>
              </a:endParaRPr>
            </a:p>
            <a:p>
              <a:r>
                <a:rPr lang="en-GB" sz="1400" b="1">
                  <a:solidFill>
                    <a:srgbClr val="3333FF"/>
                  </a:solidFill>
                  <a:cs typeface="Arial" charset="0"/>
                </a:rPr>
                <a:t>Cites</a:t>
              </a:r>
            </a:p>
            <a:p>
              <a:r>
                <a:rPr lang="en-GB" sz="1400" b="1">
                  <a:solidFill>
                    <a:srgbClr val="3333FF"/>
                  </a:solidFill>
                  <a:cs typeface="Arial" charset="0"/>
                </a:rPr>
                <a:t>Cites as related</a:t>
              </a:r>
            </a:p>
            <a:p>
              <a:endParaRPr lang="en-GB" sz="1400" b="1">
                <a:solidFill>
                  <a:srgbClr val="3333FF"/>
                </a:solidFill>
                <a:cs typeface="Arial" charset="0"/>
              </a:endParaRPr>
            </a:p>
            <a:p>
              <a:r>
                <a:rPr lang="en-GB" sz="1400" b="1">
                  <a:solidFill>
                    <a:srgbClr val="3333FF"/>
                  </a:solidFill>
                  <a:cs typeface="Arial" charset="0"/>
                </a:rPr>
                <a:t>Discusses</a:t>
              </a:r>
            </a:p>
            <a:p>
              <a:r>
                <a:rPr lang="en-GB" sz="1400" b="1">
                  <a:solidFill>
                    <a:srgbClr val="3333FF"/>
                  </a:solidFill>
                  <a:cs typeface="Arial" charset="0"/>
                </a:rPr>
                <a:t>Reviews</a:t>
              </a:r>
            </a:p>
            <a:p>
              <a:endParaRPr lang="en-GB" sz="1400" b="1">
                <a:solidFill>
                  <a:srgbClr val="3333FF"/>
                </a:solidFill>
                <a:cs typeface="Arial" charset="0"/>
              </a:endParaRPr>
            </a:p>
            <a:p>
              <a:r>
                <a:rPr lang="en-GB" sz="1400" b="1">
                  <a:solidFill>
                    <a:srgbClr val="3333FF"/>
                  </a:solidFill>
                  <a:cs typeface="Arial" charset="0"/>
                </a:rPr>
                <a:t>Extends</a:t>
              </a:r>
            </a:p>
            <a:p>
              <a:endParaRPr lang="en-GB" sz="1400">
                <a:solidFill>
                  <a:srgbClr val="3333FF"/>
                </a:solidFill>
                <a:cs typeface="Arial" charset="0"/>
              </a:endParaRPr>
            </a:p>
          </p:txBody>
        </p:sp>
        <p:sp>
          <p:nvSpPr>
            <p:cNvPr id="48135" name="Text Box 9"/>
            <p:cNvSpPr txBox="1">
              <a:spLocks noChangeArrowheads="1"/>
            </p:cNvSpPr>
            <p:nvPr/>
          </p:nvSpPr>
          <p:spPr bwMode="auto">
            <a:xfrm>
              <a:off x="3425" y="753"/>
              <a:ext cx="904" cy="1130"/>
            </a:xfrm>
            <a:prstGeom prst="rect">
              <a:avLst/>
            </a:prstGeom>
            <a:noFill/>
            <a:ln w="9525">
              <a:noFill/>
              <a:miter lim="800000"/>
              <a:headEnd/>
              <a:tailEnd/>
            </a:ln>
          </p:spPr>
          <p:txBody>
            <a:bodyPr wrap="none">
              <a:spAutoFit/>
            </a:bodyPr>
            <a:lstStyle/>
            <a:p>
              <a:r>
                <a:rPr lang="en-GB" sz="1400" b="1" i="1">
                  <a:solidFill>
                    <a:srgbClr val="CC0000"/>
                  </a:solidFill>
                  <a:cs typeface="Arial" charset="0"/>
                </a:rPr>
                <a:t>Negative</a:t>
              </a:r>
            </a:p>
            <a:p>
              <a:endParaRPr lang="en-GB" sz="1400" b="1">
                <a:solidFill>
                  <a:srgbClr val="CC0000"/>
                </a:solidFill>
                <a:cs typeface="Arial" charset="0"/>
              </a:endParaRPr>
            </a:p>
            <a:p>
              <a:r>
                <a:rPr lang="en-GB" sz="1400" b="1">
                  <a:solidFill>
                    <a:srgbClr val="CC0000"/>
                  </a:solidFill>
                  <a:cs typeface="Arial" charset="0"/>
                </a:rPr>
                <a:t>Corrects</a:t>
              </a:r>
            </a:p>
            <a:p>
              <a:r>
                <a:rPr lang="en-GB" sz="1400" b="1">
                  <a:solidFill>
                    <a:srgbClr val="CC0000"/>
                  </a:solidFill>
                  <a:cs typeface="Arial" charset="0"/>
                </a:rPr>
                <a:t>Qualifies</a:t>
              </a:r>
            </a:p>
            <a:p>
              <a:endParaRPr lang="en-GB" sz="1400" b="1">
                <a:solidFill>
                  <a:srgbClr val="CC0000"/>
                </a:solidFill>
                <a:cs typeface="Arial" charset="0"/>
              </a:endParaRPr>
            </a:p>
            <a:p>
              <a:r>
                <a:rPr lang="en-GB" sz="1400" b="1">
                  <a:solidFill>
                    <a:srgbClr val="CC0000"/>
                  </a:solidFill>
                  <a:cs typeface="Arial" charset="0"/>
                </a:rPr>
                <a:t>Disagrees with</a:t>
              </a:r>
            </a:p>
            <a:p>
              <a:r>
                <a:rPr lang="en-GB" sz="1400" b="1">
                  <a:solidFill>
                    <a:srgbClr val="CC0000"/>
                  </a:solidFill>
                  <a:cs typeface="Arial" charset="0"/>
                </a:rPr>
                <a:t>Disputes</a:t>
              </a:r>
            </a:p>
            <a:p>
              <a:r>
                <a:rPr lang="en-GB" sz="1400" b="1">
                  <a:solidFill>
                    <a:srgbClr val="CC0000"/>
                  </a:solidFill>
                  <a:cs typeface="Arial" charset="0"/>
                </a:rPr>
                <a:t>Refutes</a:t>
              </a:r>
            </a:p>
          </p:txBody>
        </p:sp>
        <p:sp>
          <p:nvSpPr>
            <p:cNvPr id="48136" name="Text Box 10"/>
            <p:cNvSpPr txBox="1">
              <a:spLocks noChangeArrowheads="1"/>
            </p:cNvSpPr>
            <p:nvPr/>
          </p:nvSpPr>
          <p:spPr bwMode="auto">
            <a:xfrm>
              <a:off x="4495" y="1429"/>
              <a:ext cx="612" cy="460"/>
            </a:xfrm>
            <a:prstGeom prst="rect">
              <a:avLst/>
            </a:prstGeom>
            <a:noFill/>
            <a:ln w="9525">
              <a:noFill/>
              <a:miter lim="800000"/>
              <a:headEnd/>
              <a:tailEnd/>
            </a:ln>
          </p:spPr>
          <p:txBody>
            <a:bodyPr wrap="none">
              <a:spAutoFit/>
            </a:bodyPr>
            <a:lstStyle/>
            <a:p>
              <a:r>
                <a:rPr lang="en-GB" sz="1400" b="1">
                  <a:solidFill>
                    <a:srgbClr val="CC0000"/>
                  </a:solidFill>
                  <a:cs typeface="Arial" charset="0"/>
                </a:rPr>
                <a:t>Critiques</a:t>
              </a:r>
            </a:p>
            <a:p>
              <a:r>
                <a:rPr lang="en-GB" sz="1400" b="1">
                  <a:solidFill>
                    <a:srgbClr val="CC0000"/>
                  </a:solidFill>
                  <a:cs typeface="Arial" charset="0"/>
                </a:rPr>
                <a:t>Parodies</a:t>
              </a:r>
            </a:p>
            <a:p>
              <a:r>
                <a:rPr lang="en-GB" sz="1400" b="1">
                  <a:solidFill>
                    <a:srgbClr val="CC0000"/>
                  </a:solidFill>
                  <a:cs typeface="Arial" charset="0"/>
                </a:rPr>
                <a:t>Ridicules</a:t>
              </a:r>
            </a:p>
          </p:txBody>
        </p:sp>
        <p:sp>
          <p:nvSpPr>
            <p:cNvPr id="48137" name="Text Box 11"/>
            <p:cNvSpPr txBox="1">
              <a:spLocks noChangeArrowheads="1"/>
            </p:cNvSpPr>
            <p:nvPr/>
          </p:nvSpPr>
          <p:spPr bwMode="auto">
            <a:xfrm>
              <a:off x="1701" y="2341"/>
              <a:ext cx="1052" cy="326"/>
            </a:xfrm>
            <a:prstGeom prst="rect">
              <a:avLst/>
            </a:prstGeom>
            <a:noFill/>
            <a:ln w="9525">
              <a:noFill/>
              <a:miter lim="800000"/>
              <a:headEnd/>
              <a:tailEnd/>
            </a:ln>
          </p:spPr>
          <p:txBody>
            <a:bodyPr wrap="none">
              <a:spAutoFit/>
            </a:bodyPr>
            <a:lstStyle/>
            <a:p>
              <a:r>
                <a:rPr lang="en-GB" sz="1400" b="1">
                  <a:solidFill>
                    <a:srgbClr val="990099"/>
                  </a:solidFill>
                  <a:cs typeface="Arial" charset="0"/>
                </a:rPr>
                <a:t>Cites as authority</a:t>
              </a:r>
            </a:p>
            <a:p>
              <a:r>
                <a:rPr lang="en-GB" sz="1400" b="1">
                  <a:solidFill>
                    <a:srgbClr val="990099"/>
                  </a:solidFill>
                  <a:cs typeface="Arial" charset="0"/>
                </a:rPr>
                <a:t>Cites as evidence</a:t>
              </a:r>
            </a:p>
          </p:txBody>
        </p:sp>
        <p:sp>
          <p:nvSpPr>
            <p:cNvPr id="48138" name="Text Box 12"/>
            <p:cNvSpPr txBox="1">
              <a:spLocks noChangeArrowheads="1"/>
            </p:cNvSpPr>
            <p:nvPr/>
          </p:nvSpPr>
          <p:spPr bwMode="auto">
            <a:xfrm>
              <a:off x="2971" y="2338"/>
              <a:ext cx="1480" cy="326"/>
            </a:xfrm>
            <a:prstGeom prst="rect">
              <a:avLst/>
            </a:prstGeom>
            <a:noFill/>
            <a:ln w="9525">
              <a:noFill/>
              <a:miter lim="800000"/>
              <a:headEnd/>
              <a:tailEnd/>
            </a:ln>
          </p:spPr>
          <p:txBody>
            <a:bodyPr wrap="none">
              <a:spAutoFit/>
            </a:bodyPr>
            <a:lstStyle/>
            <a:p>
              <a:r>
                <a:rPr lang="en-GB" sz="1400" b="1">
                  <a:solidFill>
                    <a:srgbClr val="990099"/>
                  </a:solidFill>
                  <a:cs typeface="Arial" charset="0"/>
                </a:rPr>
                <a:t>Obtains background from</a:t>
              </a:r>
            </a:p>
            <a:p>
              <a:r>
                <a:rPr lang="en-GB" sz="1400" b="1">
                  <a:solidFill>
                    <a:srgbClr val="990099"/>
                  </a:solidFill>
                  <a:cs typeface="Arial" charset="0"/>
                </a:rPr>
                <a:t>Obtains support from</a:t>
              </a:r>
            </a:p>
          </p:txBody>
        </p:sp>
        <p:sp>
          <p:nvSpPr>
            <p:cNvPr id="48139" name="Text Box 13"/>
            <p:cNvSpPr txBox="1">
              <a:spLocks noChangeArrowheads="1"/>
            </p:cNvSpPr>
            <p:nvPr/>
          </p:nvSpPr>
          <p:spPr bwMode="auto">
            <a:xfrm>
              <a:off x="2382" y="2114"/>
              <a:ext cx="1400" cy="192"/>
            </a:xfrm>
            <a:prstGeom prst="rect">
              <a:avLst/>
            </a:prstGeom>
            <a:noFill/>
            <a:ln w="9525">
              <a:noFill/>
              <a:miter lim="800000"/>
              <a:headEnd/>
              <a:tailEnd/>
            </a:ln>
          </p:spPr>
          <p:txBody>
            <a:bodyPr wrap="none">
              <a:spAutoFit/>
            </a:bodyPr>
            <a:lstStyle/>
            <a:p>
              <a:r>
                <a:rPr lang="en-GB" sz="1400" b="1">
                  <a:solidFill>
                    <a:srgbClr val="990099"/>
                  </a:solidFill>
                  <a:cs typeface="Arial" charset="0"/>
                </a:rPr>
                <a:t>Contains assertion from</a:t>
              </a:r>
            </a:p>
          </p:txBody>
        </p:sp>
        <p:sp>
          <p:nvSpPr>
            <p:cNvPr id="48140" name="Text Box 14"/>
            <p:cNvSpPr txBox="1">
              <a:spLocks noChangeArrowheads="1"/>
            </p:cNvSpPr>
            <p:nvPr/>
          </p:nvSpPr>
          <p:spPr bwMode="auto">
            <a:xfrm>
              <a:off x="1026" y="2791"/>
              <a:ext cx="1214" cy="862"/>
            </a:xfrm>
            <a:prstGeom prst="rect">
              <a:avLst/>
            </a:prstGeom>
            <a:noFill/>
            <a:ln w="9525">
              <a:noFill/>
              <a:miter lim="800000"/>
              <a:headEnd/>
              <a:tailEnd/>
            </a:ln>
          </p:spPr>
          <p:txBody>
            <a:bodyPr wrap="none">
              <a:spAutoFit/>
            </a:bodyPr>
            <a:lstStyle/>
            <a:p>
              <a:r>
                <a:rPr lang="en-GB" sz="1400" b="1">
                  <a:solidFill>
                    <a:srgbClr val="000099"/>
                  </a:solidFill>
                  <a:cs typeface="Arial" charset="0"/>
                </a:rPr>
                <a:t>Uses data from</a:t>
              </a:r>
            </a:p>
            <a:p>
              <a:r>
                <a:rPr lang="en-GB" sz="1400" b="1">
                  <a:solidFill>
                    <a:srgbClr val="000099"/>
                  </a:solidFill>
                  <a:cs typeface="Arial" charset="0"/>
                </a:rPr>
                <a:t>Uses method in</a:t>
              </a:r>
            </a:p>
            <a:p>
              <a:endParaRPr lang="en-GB" sz="1400" b="1">
                <a:solidFill>
                  <a:srgbClr val="000099"/>
                </a:solidFill>
                <a:cs typeface="Arial" charset="0"/>
              </a:endParaRPr>
            </a:p>
            <a:p>
              <a:r>
                <a:rPr lang="en-GB" sz="1400" b="1">
                  <a:solidFill>
                    <a:srgbClr val="000099"/>
                  </a:solidFill>
                  <a:cs typeface="Arial" charset="0"/>
                </a:rPr>
                <a:t>Cites as data source</a:t>
              </a:r>
            </a:p>
            <a:p>
              <a:r>
                <a:rPr lang="en-GB" sz="1400" b="1">
                  <a:solidFill>
                    <a:srgbClr val="000099"/>
                  </a:solidFill>
                  <a:cs typeface="Arial" charset="0"/>
                </a:rPr>
                <a:t>Cites for information</a:t>
              </a:r>
            </a:p>
            <a:p>
              <a:endParaRPr lang="en-GB" sz="1400">
                <a:solidFill>
                  <a:srgbClr val="000099"/>
                </a:solidFill>
                <a:cs typeface="Arial" charset="0"/>
              </a:endParaRPr>
            </a:p>
          </p:txBody>
        </p:sp>
        <p:sp>
          <p:nvSpPr>
            <p:cNvPr id="48141" name="Text Box 15"/>
            <p:cNvSpPr txBox="1">
              <a:spLocks noChangeArrowheads="1"/>
            </p:cNvSpPr>
            <p:nvPr/>
          </p:nvSpPr>
          <p:spPr bwMode="auto">
            <a:xfrm>
              <a:off x="2381" y="2976"/>
              <a:ext cx="1386" cy="862"/>
            </a:xfrm>
            <a:prstGeom prst="rect">
              <a:avLst/>
            </a:prstGeom>
            <a:noFill/>
            <a:ln w="9525">
              <a:noFill/>
              <a:miter lim="800000"/>
              <a:headEnd/>
              <a:tailEnd/>
            </a:ln>
          </p:spPr>
          <p:txBody>
            <a:bodyPr wrap="none">
              <a:spAutoFit/>
            </a:bodyPr>
            <a:lstStyle/>
            <a:p>
              <a:r>
                <a:rPr lang="en-GB" sz="1400" b="1">
                  <a:solidFill>
                    <a:srgbClr val="000099"/>
                  </a:solidFill>
                  <a:cs typeface="Arial" charset="0"/>
                </a:rPr>
                <a:t>Documents</a:t>
              </a:r>
            </a:p>
            <a:p>
              <a:r>
                <a:rPr lang="en-GB" sz="1400" b="1">
                  <a:solidFill>
                    <a:srgbClr val="000099"/>
                  </a:solidFill>
                  <a:cs typeface="Arial" charset="0"/>
                </a:rPr>
                <a:t>Updates</a:t>
              </a:r>
            </a:p>
            <a:p>
              <a:endParaRPr lang="en-GB" sz="1400" b="1">
                <a:solidFill>
                  <a:srgbClr val="000099"/>
                </a:solidFill>
                <a:cs typeface="Arial" charset="0"/>
              </a:endParaRPr>
            </a:p>
            <a:p>
              <a:r>
                <a:rPr lang="en-GB" sz="1400" b="1">
                  <a:solidFill>
                    <a:srgbClr val="000099"/>
                  </a:solidFill>
                  <a:cs typeface="Arial" charset="0"/>
                </a:rPr>
                <a:t>Includes excerpt from</a:t>
              </a:r>
            </a:p>
            <a:p>
              <a:r>
                <a:rPr lang="en-GB" sz="1400" b="1">
                  <a:solidFill>
                    <a:srgbClr val="000099"/>
                  </a:solidFill>
                  <a:cs typeface="Arial" charset="0"/>
                </a:rPr>
                <a:t>Includes quotation from</a:t>
              </a:r>
            </a:p>
            <a:p>
              <a:r>
                <a:rPr lang="en-GB" sz="1400" b="1">
                  <a:solidFill>
                    <a:srgbClr val="000099"/>
                  </a:solidFill>
                  <a:cs typeface="Arial" charset="0"/>
                </a:rPr>
                <a:t>Plagiarizes</a:t>
              </a:r>
            </a:p>
          </p:txBody>
        </p:sp>
        <p:sp>
          <p:nvSpPr>
            <p:cNvPr id="48142" name="Text Box 16"/>
            <p:cNvSpPr txBox="1">
              <a:spLocks noChangeArrowheads="1"/>
            </p:cNvSpPr>
            <p:nvPr/>
          </p:nvSpPr>
          <p:spPr bwMode="auto">
            <a:xfrm>
              <a:off x="3696" y="2886"/>
              <a:ext cx="1629" cy="594"/>
            </a:xfrm>
            <a:prstGeom prst="rect">
              <a:avLst/>
            </a:prstGeom>
            <a:noFill/>
            <a:ln w="9525">
              <a:noFill/>
              <a:miter lim="800000"/>
              <a:headEnd/>
              <a:tailEnd/>
            </a:ln>
          </p:spPr>
          <p:txBody>
            <a:bodyPr wrap="none">
              <a:spAutoFit/>
            </a:bodyPr>
            <a:lstStyle/>
            <a:p>
              <a:r>
                <a:rPr lang="en-GB" sz="1400" b="1">
                  <a:solidFill>
                    <a:srgbClr val="000099"/>
                  </a:solidFill>
                  <a:cs typeface="Arial" charset="0"/>
                </a:rPr>
                <a:t>Cites as metadata document</a:t>
              </a:r>
            </a:p>
            <a:p>
              <a:r>
                <a:rPr lang="en-GB" sz="1400" b="1">
                  <a:solidFill>
                    <a:srgbClr val="000099"/>
                  </a:solidFill>
                  <a:cs typeface="Arial" charset="0"/>
                </a:rPr>
                <a:t>Cites as source document</a:t>
              </a:r>
            </a:p>
            <a:p>
              <a:endParaRPr lang="en-GB" sz="1400" b="1">
                <a:solidFill>
                  <a:srgbClr val="000099"/>
                </a:solidFill>
                <a:cs typeface="Arial" charset="0"/>
              </a:endParaRPr>
            </a:p>
            <a:p>
              <a:r>
                <a:rPr lang="en-GB" sz="1400" b="1">
                  <a:solidFill>
                    <a:srgbClr val="000099"/>
                  </a:solidFill>
                  <a:cs typeface="Arial" charset="0"/>
                </a:rPr>
                <a:t>Shares authors with</a:t>
              </a:r>
            </a:p>
          </p:txBody>
        </p:sp>
        <p:sp>
          <p:nvSpPr>
            <p:cNvPr id="48143" name="Text Box 17"/>
            <p:cNvSpPr txBox="1">
              <a:spLocks noChangeArrowheads="1"/>
            </p:cNvSpPr>
            <p:nvPr/>
          </p:nvSpPr>
          <p:spPr bwMode="auto">
            <a:xfrm>
              <a:off x="657" y="572"/>
              <a:ext cx="662" cy="192"/>
            </a:xfrm>
            <a:prstGeom prst="rect">
              <a:avLst/>
            </a:prstGeom>
            <a:noFill/>
            <a:ln w="9525">
              <a:noFill/>
              <a:miter lim="800000"/>
              <a:headEnd/>
              <a:tailEnd/>
            </a:ln>
          </p:spPr>
          <p:txBody>
            <a:bodyPr wrap="none">
              <a:spAutoFit/>
            </a:bodyPr>
            <a:lstStyle/>
            <a:p>
              <a:r>
                <a:rPr lang="en-GB" sz="1400" b="1" i="1">
                  <a:cs typeface="Arial" charset="0"/>
                </a:rPr>
                <a:t>Rhetorical</a:t>
              </a:r>
            </a:p>
          </p:txBody>
        </p:sp>
        <p:sp>
          <p:nvSpPr>
            <p:cNvPr id="48144" name="Text Box 18"/>
            <p:cNvSpPr txBox="1">
              <a:spLocks noChangeArrowheads="1"/>
            </p:cNvSpPr>
            <p:nvPr/>
          </p:nvSpPr>
          <p:spPr bwMode="auto">
            <a:xfrm>
              <a:off x="657" y="3748"/>
              <a:ext cx="506" cy="192"/>
            </a:xfrm>
            <a:prstGeom prst="rect">
              <a:avLst/>
            </a:prstGeom>
            <a:noFill/>
            <a:ln w="9525">
              <a:noFill/>
              <a:miter lim="800000"/>
              <a:headEnd/>
              <a:tailEnd/>
            </a:ln>
          </p:spPr>
          <p:txBody>
            <a:bodyPr wrap="none">
              <a:spAutoFit/>
            </a:bodyPr>
            <a:lstStyle/>
            <a:p>
              <a:r>
                <a:rPr lang="en-GB" sz="1400" b="1" i="1">
                  <a:cs typeface="Arial" charset="0"/>
                </a:rPr>
                <a:t>Factual</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GB" smtClean="0">
                <a:latin typeface="Arial" charset="0"/>
                <a:cs typeface="ＭＳ Ｐゴシック"/>
              </a:rPr>
              <a:t>Tools that use CiTO</a:t>
            </a:r>
          </a:p>
        </p:txBody>
      </p:sp>
      <p:sp>
        <p:nvSpPr>
          <p:cNvPr id="1177603" name="Rectangle 3"/>
          <p:cNvSpPr>
            <a:spLocks noGrp="1" noChangeArrowheads="1"/>
          </p:cNvSpPr>
          <p:nvPr>
            <p:ph type="body" idx="1"/>
          </p:nvPr>
        </p:nvSpPr>
        <p:spPr>
          <a:xfrm>
            <a:off x="323850" y="4221163"/>
            <a:ext cx="3240088" cy="2636837"/>
          </a:xfrm>
        </p:spPr>
        <p:txBody>
          <a:bodyPr/>
          <a:lstStyle/>
          <a:p>
            <a:r>
              <a:rPr lang="en-GB" smtClean="0">
                <a:latin typeface="Arial" charset="0"/>
                <a:cs typeface="ＭＳ Ｐゴシック"/>
              </a:rPr>
              <a:t>Egon Willighagen’s use in CiteULike</a:t>
            </a:r>
          </a:p>
          <a:p>
            <a:r>
              <a:rPr lang="en-GB" smtClean="0">
                <a:latin typeface="Arial" charset="0"/>
                <a:cs typeface="ＭＳ Ｐゴシック"/>
              </a:rPr>
              <a:t>Martin Fenner’s plugin for WordPress blogs</a:t>
            </a:r>
          </a:p>
          <a:p>
            <a:r>
              <a:rPr lang="en-GB" smtClean="0">
                <a:latin typeface="Arial" charset="0"/>
                <a:cs typeface="ＭＳ Ｐゴシック"/>
              </a:rPr>
              <a:t>Martin is now working with Digital Science to use CiTO within social media</a:t>
            </a:r>
          </a:p>
          <a:p>
            <a:endParaRPr lang="en-GB" smtClean="0">
              <a:latin typeface="Arial" charset="0"/>
              <a:cs typeface="ＭＳ Ｐゴシック"/>
            </a:endParaRPr>
          </a:p>
        </p:txBody>
      </p:sp>
      <p:pic>
        <p:nvPicPr>
          <p:cNvPr id="50179" name="Picture 4"/>
          <p:cNvPicPr>
            <a:picLocks noChangeAspect="1" noChangeArrowheads="1"/>
          </p:cNvPicPr>
          <p:nvPr/>
        </p:nvPicPr>
        <p:blipFill>
          <a:blip r:embed="rId3"/>
          <a:srcRect/>
          <a:stretch>
            <a:fillRect/>
          </a:stretch>
        </p:blipFill>
        <p:spPr bwMode="auto">
          <a:xfrm>
            <a:off x="250825" y="1268413"/>
            <a:ext cx="8642350" cy="2705100"/>
          </a:xfrm>
          <a:prstGeom prst="rect">
            <a:avLst/>
          </a:prstGeom>
          <a:noFill/>
          <a:ln w="9525">
            <a:solidFill>
              <a:srgbClr val="0000FF"/>
            </a:solidFill>
            <a:miter lim="800000"/>
            <a:headEnd/>
            <a:tailEnd/>
          </a:ln>
        </p:spPr>
      </p:pic>
      <p:pic>
        <p:nvPicPr>
          <p:cNvPr id="1177605" name="Picture 5"/>
          <p:cNvPicPr>
            <a:picLocks noChangeAspect="1" noChangeArrowheads="1"/>
          </p:cNvPicPr>
          <p:nvPr/>
        </p:nvPicPr>
        <p:blipFill>
          <a:blip r:embed="rId4"/>
          <a:srcRect/>
          <a:stretch>
            <a:fillRect/>
          </a:stretch>
        </p:blipFill>
        <p:spPr bwMode="auto">
          <a:xfrm>
            <a:off x="3851275" y="2828925"/>
            <a:ext cx="6565900" cy="4029075"/>
          </a:xfrm>
          <a:prstGeom prst="rect">
            <a:avLst/>
          </a:prstGeom>
          <a:noFill/>
          <a:ln w="9525">
            <a:solidFill>
              <a:srgbClr val="0000FF"/>
            </a:solidFill>
            <a:miter lim="800000"/>
            <a:headEnd/>
            <a:tailEnd/>
          </a:ln>
        </p:spPr>
      </p:pic>
      <p:sp>
        <p:nvSpPr>
          <p:cNvPr id="50181" name="Oval 6"/>
          <p:cNvSpPr>
            <a:spLocks noChangeArrowheads="1"/>
          </p:cNvSpPr>
          <p:nvPr/>
        </p:nvSpPr>
        <p:spPr bwMode="auto">
          <a:xfrm>
            <a:off x="0" y="3357563"/>
            <a:ext cx="3313113" cy="863600"/>
          </a:xfrm>
          <a:prstGeom prst="ellipse">
            <a:avLst/>
          </a:prstGeom>
          <a:noFill/>
          <a:ln w="38100">
            <a:solidFill>
              <a:schemeClr val="folHlink"/>
            </a:solidFill>
            <a:miter lim="800000"/>
            <a:headEnd/>
            <a:tailEnd/>
          </a:ln>
        </p:spPr>
        <p:txBody>
          <a:bodyPr wrap="none" anchor="ctr"/>
          <a:lstStyle/>
          <a:p>
            <a:endParaRPr lang="de-DE"/>
          </a:p>
        </p:txBody>
      </p:sp>
      <p:sp>
        <p:nvSpPr>
          <p:cNvPr id="1177607" name="Oval 7"/>
          <p:cNvSpPr>
            <a:spLocks noChangeArrowheads="1"/>
          </p:cNvSpPr>
          <p:nvPr/>
        </p:nvSpPr>
        <p:spPr bwMode="auto">
          <a:xfrm>
            <a:off x="4211638" y="4292600"/>
            <a:ext cx="2305050" cy="2232025"/>
          </a:xfrm>
          <a:prstGeom prst="ellipse">
            <a:avLst/>
          </a:prstGeom>
          <a:noFill/>
          <a:ln w="38100">
            <a:solidFill>
              <a:schemeClr val="folHlink"/>
            </a:solidFill>
            <a:miter lim="800000"/>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0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7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250825" y="836613"/>
            <a:ext cx="8497888" cy="215900"/>
          </a:xfrm>
          <a:prstGeom prst="rect">
            <a:avLst/>
          </a:prstGeom>
          <a:solidFill>
            <a:schemeClr val="bg1"/>
          </a:solidFill>
          <a:ln w="9525" algn="ctr">
            <a:noFill/>
            <a:miter lim="800000"/>
            <a:headEnd/>
            <a:tailEnd/>
          </a:ln>
        </p:spPr>
        <p:txBody>
          <a:bodyPr wrap="none"/>
          <a:lstStyle/>
          <a:p>
            <a:pPr algn="ctr"/>
            <a:endParaRPr lang="de-DE"/>
          </a:p>
        </p:txBody>
      </p:sp>
      <p:pic>
        <p:nvPicPr>
          <p:cNvPr id="19458" name="Picture 6"/>
          <p:cNvPicPr>
            <a:picLocks noChangeAspect="1" noChangeArrowheads="1"/>
          </p:cNvPicPr>
          <p:nvPr/>
        </p:nvPicPr>
        <p:blipFill>
          <a:blip r:embed="rId3"/>
          <a:srcRect/>
          <a:stretch>
            <a:fillRect/>
          </a:stretch>
        </p:blipFill>
        <p:spPr bwMode="auto">
          <a:xfrm>
            <a:off x="1403350" y="0"/>
            <a:ext cx="6229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916238" y="2565400"/>
            <a:ext cx="5688012" cy="901700"/>
          </a:xfrm>
        </p:spPr>
        <p:txBody>
          <a:bodyPr/>
          <a:lstStyle/>
          <a:p>
            <a:pPr hangingPunct="1"/>
            <a:r>
              <a:rPr lang="en-US" smtClean="0">
                <a:latin typeface="Arial" charset="0"/>
                <a:cs typeface="ＭＳ Ｐゴシック"/>
              </a:rPr>
              <a:t>The SPAR Ontologies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6"/>
          <p:cNvPicPr>
            <a:picLocks noChangeAspect="1" noChangeArrowheads="1"/>
          </p:cNvPicPr>
          <p:nvPr/>
        </p:nvPicPr>
        <p:blipFill>
          <a:blip r:embed="rId3"/>
          <a:srcRect/>
          <a:stretch>
            <a:fillRect/>
          </a:stretch>
        </p:blipFill>
        <p:spPr bwMode="auto">
          <a:xfrm>
            <a:off x="900113" y="1052513"/>
            <a:ext cx="7535862" cy="5653087"/>
          </a:xfrm>
          <a:prstGeom prst="rect">
            <a:avLst/>
          </a:prstGeom>
          <a:noFill/>
          <a:ln w="9525">
            <a:noFill/>
            <a:miter lim="800000"/>
            <a:headEnd/>
            <a:tailEnd/>
          </a:ln>
        </p:spPr>
      </p:pic>
      <p:sp>
        <p:nvSpPr>
          <p:cNvPr id="53250" name="Rectangle 1"/>
          <p:cNvSpPr>
            <a:spLocks noChangeArrowheads="1"/>
          </p:cNvSpPr>
          <p:nvPr/>
        </p:nvSpPr>
        <p:spPr bwMode="auto">
          <a:xfrm>
            <a:off x="5795963" y="1341438"/>
            <a:ext cx="2736850" cy="368300"/>
          </a:xfrm>
          <a:prstGeom prst="rect">
            <a:avLst/>
          </a:prstGeom>
          <a:noFill/>
          <a:ln w="9525">
            <a:noFill/>
            <a:miter lim="800000"/>
            <a:headEnd/>
            <a:tailEnd/>
          </a:ln>
        </p:spPr>
        <p:txBody>
          <a:bodyPr>
            <a:spAutoFit/>
          </a:bodyPr>
          <a:lstStyle/>
          <a:p>
            <a:pPr marL="342900" indent="-342900" algn="ctr">
              <a:spcBef>
                <a:spcPct val="30000"/>
              </a:spcBef>
              <a:buClr>
                <a:schemeClr val="folHlink"/>
              </a:buClr>
              <a:buSzPct val="60000"/>
              <a:buFont typeface="Wingdings" pitchFamily="2" charset="2"/>
              <a:buNone/>
            </a:pPr>
            <a:r>
              <a:rPr lang="en-GB" sz="1800">
                <a:solidFill>
                  <a:srgbClr val="0000FF"/>
                </a:solidFill>
              </a:rPr>
              <a:t>http://purl.org/spar/</a:t>
            </a:r>
          </a:p>
        </p:txBody>
      </p:sp>
      <p:sp>
        <p:nvSpPr>
          <p:cNvPr id="53251" name="Rectangle 2"/>
          <p:cNvSpPr>
            <a:spLocks noGrp="1" noChangeArrowheads="1"/>
          </p:cNvSpPr>
          <p:nvPr>
            <p:ph type="title"/>
          </p:nvPr>
        </p:nvSpPr>
        <p:spPr>
          <a:xfrm>
            <a:off x="539750" y="333375"/>
            <a:ext cx="8229600" cy="465138"/>
          </a:xfrm>
        </p:spPr>
        <p:txBody>
          <a:bodyPr/>
          <a:lstStyle/>
          <a:p>
            <a:pPr eaLnBrk="1" hangingPunct="1"/>
            <a:r>
              <a:rPr lang="en-GB" smtClean="0">
                <a:latin typeface="Arial" charset="0"/>
                <a:cs typeface="Arial" charset="0"/>
              </a:rPr>
              <a:t>SPAR – Semantic Publishing and Referencing Ontologies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latin typeface="Arial" charset="0"/>
                <a:cs typeface="ＭＳ Ｐゴシック"/>
              </a:rPr>
              <a:t>The SPAR Ontologies</a:t>
            </a:r>
            <a:endParaRPr lang="en-US" smtClean="0">
              <a:solidFill>
                <a:srgbClr val="FF0000"/>
              </a:solidFill>
              <a:latin typeface="Arial" charset="0"/>
              <a:cs typeface="ＭＳ Ｐゴシック"/>
            </a:endParaRPr>
          </a:p>
        </p:txBody>
      </p:sp>
      <p:sp>
        <p:nvSpPr>
          <p:cNvPr id="55298" name="Content Placeholder 2"/>
          <p:cNvSpPr>
            <a:spLocks noGrp="1"/>
          </p:cNvSpPr>
          <p:nvPr>
            <p:ph idx="1"/>
          </p:nvPr>
        </p:nvSpPr>
        <p:spPr>
          <a:xfrm>
            <a:off x="363538" y="1052513"/>
            <a:ext cx="8748712" cy="5472112"/>
          </a:xfrm>
        </p:spPr>
        <p:txBody>
          <a:bodyPr/>
          <a:lstStyle/>
          <a:p>
            <a:r>
              <a:rPr lang="en-US" smtClean="0">
                <a:latin typeface="Arial" charset="0"/>
                <a:cs typeface="ＭＳ Ｐゴシック"/>
              </a:rPr>
              <a:t>These SPAR ontologies are described at </a:t>
            </a:r>
            <a:r>
              <a:rPr lang="en-US" smtClean="0">
                <a:solidFill>
                  <a:srgbClr val="0000FF"/>
                </a:solidFill>
                <a:latin typeface="Arial" charset="0"/>
                <a:cs typeface="ＭＳ Ｐゴシック"/>
              </a:rPr>
              <a:t>http://purl.org/spar/ </a:t>
            </a:r>
            <a:r>
              <a:rPr lang="en-US" smtClean="0">
                <a:latin typeface="Arial" charset="0"/>
                <a:cs typeface="ＭＳ Ｐゴシック"/>
              </a:rPr>
              <a:t>and in my blog </a:t>
            </a:r>
            <a:r>
              <a:rPr lang="en-US" smtClean="0">
                <a:solidFill>
                  <a:srgbClr val="B01088"/>
                </a:solidFill>
                <a:latin typeface="Arial" charset="0"/>
                <a:cs typeface="ＭＳ Ｐゴシック"/>
              </a:rPr>
              <a:t>Open Citations and Semantic Publishing </a:t>
            </a:r>
            <a:r>
              <a:rPr lang="en-US" smtClean="0">
                <a:latin typeface="Arial" charset="0"/>
                <a:cs typeface="ＭＳ Ｐゴシック"/>
              </a:rPr>
              <a:t>at  </a:t>
            </a:r>
            <a:r>
              <a:rPr lang="en-US" smtClean="0">
                <a:solidFill>
                  <a:srgbClr val="0000FF"/>
                </a:solidFill>
                <a:latin typeface="Arial" charset="0"/>
                <a:cs typeface="ＭＳ Ｐゴシック"/>
              </a:rPr>
              <a:t>http://opencitations.wordpress.com</a:t>
            </a:r>
          </a:p>
          <a:p>
            <a:endParaRPr lang="en-US" smtClean="0">
              <a:latin typeface="Arial" charset="0"/>
              <a:cs typeface="ＭＳ Ｐゴシック"/>
            </a:endParaRPr>
          </a:p>
          <a:p>
            <a:pPr marL="622300" lvl="1" indent="0">
              <a:buFont typeface="Wingdings" pitchFamily="2" charset="2"/>
              <a:buNone/>
            </a:pPr>
            <a:r>
              <a:rPr lang="en-GB" b="1" smtClean="0">
                <a:latin typeface="Arial" charset="0"/>
                <a:cs typeface="Arial" charset="0"/>
              </a:rPr>
              <a:t>CiTO, the Citation Typing Ontology</a:t>
            </a:r>
            <a:r>
              <a:rPr lang="en-GB" smtClean="0">
                <a:latin typeface="Arial" charset="0"/>
                <a:cs typeface="Arial" charset="0"/>
              </a:rPr>
              <a:t>    </a:t>
            </a:r>
            <a:r>
              <a:rPr lang="en-GB" u="sng" smtClean="0">
                <a:solidFill>
                  <a:srgbClr val="0000FF"/>
                </a:solidFill>
                <a:latin typeface="Arial" charset="0"/>
                <a:cs typeface="Arial" charset="0"/>
              </a:rPr>
              <a:t>http://purl.org/spar/cito</a:t>
            </a:r>
            <a:endParaRPr lang="en-GB" smtClean="0">
              <a:solidFill>
                <a:srgbClr val="0000FF"/>
              </a:solidFill>
              <a:latin typeface="Arial" charset="0"/>
              <a:cs typeface="Arial" charset="0"/>
            </a:endParaRPr>
          </a:p>
          <a:p>
            <a:pPr marL="622300" lvl="1" indent="0">
              <a:spcBef>
                <a:spcPct val="0"/>
              </a:spcBef>
              <a:buFont typeface="Wingdings" pitchFamily="2" charset="2"/>
              <a:buNone/>
            </a:pPr>
            <a:r>
              <a:rPr lang="en-GB" smtClean="0">
                <a:latin typeface="Arial" charset="0"/>
                <a:cs typeface="Arial" charset="0"/>
              </a:rPr>
              <a:t>enable characterization of the nature or type of citations, both factually and rhetorically </a:t>
            </a:r>
          </a:p>
          <a:p>
            <a:pPr marL="622300" lvl="1" indent="0">
              <a:buFont typeface="Wingdings" pitchFamily="2" charset="2"/>
              <a:buNone/>
            </a:pPr>
            <a:endParaRPr lang="en-GB" smtClean="0">
              <a:latin typeface="Arial" charset="0"/>
              <a:cs typeface="Arial" charset="0"/>
            </a:endParaRPr>
          </a:p>
          <a:p>
            <a:pPr marL="622300" lvl="1" indent="0">
              <a:buFont typeface="Wingdings" pitchFamily="2" charset="2"/>
              <a:buNone/>
            </a:pPr>
            <a:r>
              <a:rPr lang="en-GB" b="1" smtClean="0">
                <a:latin typeface="Arial" charset="0"/>
                <a:cs typeface="Arial" charset="0"/>
              </a:rPr>
              <a:t>FaBiO, the FRBR-aligned Bibliographic Ontology  </a:t>
            </a:r>
            <a:r>
              <a:rPr lang="en-GB" u="sng" smtClean="0">
                <a:solidFill>
                  <a:srgbClr val="0000FF"/>
                </a:solidFill>
                <a:latin typeface="Arial" charset="0"/>
                <a:cs typeface="Arial" charset="0"/>
              </a:rPr>
              <a:t>http://purl.org/spar/fabio</a:t>
            </a:r>
            <a:endParaRPr lang="en-GB" smtClean="0">
              <a:solidFill>
                <a:srgbClr val="0000FF"/>
              </a:solidFill>
              <a:latin typeface="Arial" charset="0"/>
              <a:cs typeface="Arial" charset="0"/>
            </a:endParaRPr>
          </a:p>
          <a:p>
            <a:pPr marL="622300" lvl="1" indent="0">
              <a:spcBef>
                <a:spcPct val="0"/>
              </a:spcBef>
              <a:buFont typeface="Wingdings" pitchFamily="2" charset="2"/>
              <a:buNone/>
            </a:pPr>
            <a:r>
              <a:rPr lang="en-GB" smtClean="0">
                <a:latin typeface="Arial" charset="0"/>
                <a:cs typeface="Arial" charset="0"/>
              </a:rPr>
              <a:t>is an ontology for describing bibliographic entities (books, articles, etc.)</a:t>
            </a:r>
          </a:p>
          <a:p>
            <a:pPr marL="622300" lvl="1" indent="0">
              <a:spcBef>
                <a:spcPct val="0"/>
              </a:spcBef>
              <a:buFont typeface="Wingdings" pitchFamily="2" charset="2"/>
              <a:buNone/>
            </a:pPr>
            <a:r>
              <a:rPr lang="en-GB" smtClean="0">
                <a:latin typeface="Arial" charset="0"/>
                <a:cs typeface="Arial" charset="0"/>
              </a:rPr>
              <a:t>(being implemented in the </a:t>
            </a:r>
            <a:r>
              <a:rPr lang="en-US" b="1" smtClean="0">
                <a:latin typeface="Arial" charset="0"/>
                <a:cs typeface="Arial" charset="0"/>
              </a:rPr>
              <a:t>ECO4R project </a:t>
            </a:r>
            <a:r>
              <a:rPr lang="en-US" smtClean="0">
                <a:latin typeface="Arial" charset="0"/>
                <a:cs typeface="Arial" charset="0"/>
              </a:rPr>
              <a:t>– see previous talk)</a:t>
            </a:r>
            <a:endParaRPr lang="en-GB" smtClean="0">
              <a:latin typeface="Arial" charset="0"/>
              <a:cs typeface="Arial" charset="0"/>
            </a:endParaRPr>
          </a:p>
          <a:p>
            <a:pPr marL="622300" lvl="1" indent="0">
              <a:buFont typeface="Wingdings" pitchFamily="2" charset="2"/>
              <a:buNone/>
            </a:pPr>
            <a:endParaRPr lang="en-GB" smtClean="0">
              <a:latin typeface="Arial" charset="0"/>
              <a:cs typeface="Arial" charset="0"/>
            </a:endParaRPr>
          </a:p>
          <a:p>
            <a:pPr marL="622300" lvl="1" indent="0">
              <a:spcBef>
                <a:spcPct val="0"/>
              </a:spcBef>
              <a:buFont typeface="Wingdings" pitchFamily="2" charset="2"/>
              <a:buNone/>
            </a:pPr>
            <a:r>
              <a:rPr lang="en-GB" b="1" smtClean="0">
                <a:latin typeface="Arial" charset="0"/>
                <a:cs typeface="Arial" charset="0"/>
              </a:rPr>
              <a:t>BiRO, the Bibliographic Reference Ontology    </a:t>
            </a:r>
            <a:r>
              <a:rPr lang="en-GB" u="sng" smtClean="0">
                <a:solidFill>
                  <a:srgbClr val="0000FF"/>
                </a:solidFill>
                <a:latin typeface="Arial" charset="0"/>
                <a:cs typeface="Arial" charset="0"/>
              </a:rPr>
              <a:t>http://purl.org/spar/biro</a:t>
            </a:r>
            <a:endParaRPr lang="en-GB" smtClean="0">
              <a:solidFill>
                <a:srgbClr val="0000FF"/>
              </a:solidFill>
              <a:latin typeface="Arial" charset="0"/>
              <a:cs typeface="Arial" charset="0"/>
            </a:endParaRPr>
          </a:p>
          <a:p>
            <a:pPr marL="622300" lvl="1" indent="0">
              <a:spcBef>
                <a:spcPct val="0"/>
              </a:spcBef>
              <a:buFont typeface="Wingdings" pitchFamily="2" charset="2"/>
              <a:buNone/>
            </a:pPr>
            <a:r>
              <a:rPr lang="en-GB" smtClean="0">
                <a:latin typeface="Arial" charset="0"/>
                <a:cs typeface="Arial" charset="0"/>
              </a:rPr>
              <a:t>is an ontology to define bibliographic records (as subclasses of </a:t>
            </a:r>
            <a:r>
              <a:rPr lang="en-GB" i="1" smtClean="0">
                <a:latin typeface="Arial" charset="0"/>
                <a:cs typeface="Arial" charset="0"/>
              </a:rPr>
              <a:t>frbr:Work</a:t>
            </a:r>
            <a:r>
              <a:rPr lang="en-GB" smtClean="0">
                <a:latin typeface="Arial" charset="0"/>
                <a:cs typeface="Arial" charset="0"/>
              </a:rPr>
              <a:t>) and bibliographic references (as subclasses of </a:t>
            </a:r>
            <a:r>
              <a:rPr lang="en-GB" i="1" smtClean="0">
                <a:latin typeface="Arial" charset="0"/>
                <a:cs typeface="Arial" charset="0"/>
              </a:rPr>
              <a:t>frbr:Expression</a:t>
            </a:r>
            <a:r>
              <a:rPr lang="en-GB" smtClean="0">
                <a:latin typeface="Arial" charset="0"/>
                <a:cs typeface="Arial" charset="0"/>
              </a:rPr>
              <a:t>), and their compilation into bibliographic collections and bibliographic lists, respectively</a:t>
            </a:r>
          </a:p>
          <a:p>
            <a:pPr marL="622300" lvl="1" indent="0">
              <a:spcBef>
                <a:spcPct val="0"/>
              </a:spcBef>
              <a:buFont typeface="Wingdings" pitchFamily="2" charset="2"/>
              <a:buNone/>
            </a:pPr>
            <a:endParaRPr lang="en-GB" smtClean="0">
              <a:latin typeface="Arial" charset="0"/>
              <a:cs typeface="Arial" charset="0"/>
            </a:endParaRPr>
          </a:p>
          <a:p>
            <a:pPr marL="622300" lvl="1" indent="0">
              <a:spcBef>
                <a:spcPct val="0"/>
              </a:spcBef>
              <a:buFont typeface="Wingdings" pitchFamily="2" charset="2"/>
              <a:buNone/>
            </a:pPr>
            <a:r>
              <a:rPr lang="en-GB" smtClean="0">
                <a:latin typeface="Arial" charset="0"/>
                <a:cs typeface="Arial" charset="0"/>
              </a:rPr>
              <a:t>FaBiO and BiRO classes are structured according to the FRBR schema of </a:t>
            </a:r>
            <a:r>
              <a:rPr lang="en-GB" i="1" smtClean="0">
                <a:latin typeface="Arial" charset="0"/>
                <a:cs typeface="Arial" charset="0"/>
              </a:rPr>
              <a:t>Works</a:t>
            </a:r>
            <a:r>
              <a:rPr lang="en-GB" smtClean="0">
                <a:latin typeface="Arial" charset="0"/>
                <a:cs typeface="Arial" charset="0"/>
              </a:rPr>
              <a:t>, </a:t>
            </a:r>
            <a:r>
              <a:rPr lang="en-GB" i="1" smtClean="0">
                <a:latin typeface="Arial" charset="0"/>
                <a:cs typeface="Arial" charset="0"/>
              </a:rPr>
              <a:t>Expressions</a:t>
            </a:r>
            <a:r>
              <a:rPr lang="en-GB" smtClean="0">
                <a:latin typeface="Arial" charset="0"/>
                <a:cs typeface="Arial" charset="0"/>
              </a:rPr>
              <a:t>, </a:t>
            </a:r>
            <a:r>
              <a:rPr lang="en-GB" i="1" smtClean="0">
                <a:latin typeface="Arial" charset="0"/>
                <a:cs typeface="Arial" charset="0"/>
              </a:rPr>
              <a:t>Manifestations</a:t>
            </a:r>
            <a:r>
              <a:rPr lang="en-GB" smtClean="0">
                <a:latin typeface="Arial" charset="0"/>
                <a:cs typeface="Arial" charset="0"/>
              </a:rPr>
              <a:t> and </a:t>
            </a:r>
            <a:r>
              <a:rPr lang="en-GB" i="1" smtClean="0">
                <a:latin typeface="Arial" charset="0"/>
                <a:cs typeface="Arial" charset="0"/>
              </a:rPr>
              <a:t>Items</a:t>
            </a:r>
            <a:r>
              <a:rPr lang="en-GB" smtClean="0">
                <a:latin typeface="Arial" charset="0"/>
                <a:cs typeface="Arial" charset="0"/>
              </a:rPr>
              <a:t>.  </a:t>
            </a:r>
            <a:endParaRPr lang="en-US" smtClean="0">
              <a:latin typeface="Arial" charset="0"/>
              <a:cs typeface="Arial" charset="0"/>
            </a:endParaRPr>
          </a:p>
        </p:txBody>
      </p:sp>
      <p:pic>
        <p:nvPicPr>
          <p:cNvPr id="55299" name="Picture 4" descr="http://sempublishing.svn.sourceforge.net/viewvc/sempublishing/SPAR/cito.png"/>
          <p:cNvPicPr>
            <a:picLocks noChangeAspect="1" noChangeArrowheads="1"/>
          </p:cNvPicPr>
          <p:nvPr/>
        </p:nvPicPr>
        <p:blipFill>
          <a:blip r:embed="rId2"/>
          <a:srcRect/>
          <a:stretch>
            <a:fillRect/>
          </a:stretch>
        </p:blipFill>
        <p:spPr bwMode="auto">
          <a:xfrm>
            <a:off x="363538" y="2060575"/>
            <a:ext cx="571500" cy="571500"/>
          </a:xfrm>
          <a:prstGeom prst="rect">
            <a:avLst/>
          </a:prstGeom>
          <a:noFill/>
          <a:ln w="9525">
            <a:noFill/>
            <a:miter lim="800000"/>
            <a:headEnd/>
            <a:tailEnd/>
          </a:ln>
        </p:spPr>
      </p:pic>
      <p:pic>
        <p:nvPicPr>
          <p:cNvPr id="55300" name="Picture 5" descr="http://sempublishing.svn.sourceforge.net/viewvc/sempublishing/SPAR/fabio.png"/>
          <p:cNvPicPr>
            <a:picLocks noChangeAspect="1" noChangeArrowheads="1"/>
          </p:cNvPicPr>
          <p:nvPr/>
        </p:nvPicPr>
        <p:blipFill>
          <a:blip r:embed="rId3"/>
          <a:srcRect/>
          <a:stretch>
            <a:fillRect/>
          </a:stretch>
        </p:blipFill>
        <p:spPr bwMode="auto">
          <a:xfrm>
            <a:off x="363538" y="3357563"/>
            <a:ext cx="563562" cy="561975"/>
          </a:xfrm>
          <a:prstGeom prst="rect">
            <a:avLst/>
          </a:prstGeom>
          <a:noFill/>
          <a:ln w="9525">
            <a:noFill/>
            <a:miter lim="800000"/>
            <a:headEnd/>
            <a:tailEnd/>
          </a:ln>
        </p:spPr>
      </p:pic>
      <p:pic>
        <p:nvPicPr>
          <p:cNvPr id="55301" name="Picture 6" descr="http://sempublishing.svn.sourceforge.net/viewvc/sempublishing/SPAR/biro.png"/>
          <p:cNvPicPr>
            <a:picLocks noChangeAspect="1" noChangeArrowheads="1"/>
          </p:cNvPicPr>
          <p:nvPr/>
        </p:nvPicPr>
        <p:blipFill>
          <a:blip r:embed="rId4"/>
          <a:srcRect/>
          <a:stretch>
            <a:fillRect/>
          </a:stretch>
        </p:blipFill>
        <p:spPr bwMode="auto">
          <a:xfrm>
            <a:off x="363538" y="4581525"/>
            <a:ext cx="596900"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latin typeface="Arial" charset="0"/>
                <a:cs typeface="ＭＳ Ｐゴシック"/>
              </a:rPr>
              <a:t>The SPAR Ontologies, continued	</a:t>
            </a:r>
          </a:p>
        </p:txBody>
      </p:sp>
      <p:sp>
        <p:nvSpPr>
          <p:cNvPr id="56322" name="Content Placeholder 2"/>
          <p:cNvSpPr>
            <a:spLocks noGrp="1"/>
          </p:cNvSpPr>
          <p:nvPr>
            <p:ph idx="1"/>
          </p:nvPr>
        </p:nvSpPr>
        <p:spPr>
          <a:xfrm>
            <a:off x="395288" y="1196975"/>
            <a:ext cx="8569325" cy="5661025"/>
          </a:xfrm>
        </p:spPr>
        <p:txBody>
          <a:bodyPr/>
          <a:lstStyle/>
          <a:p>
            <a:pPr marL="622300" lvl="1" indent="0">
              <a:spcBef>
                <a:spcPct val="0"/>
              </a:spcBef>
              <a:buFont typeface="Wingdings" pitchFamily="2" charset="2"/>
              <a:buNone/>
            </a:pPr>
            <a:r>
              <a:rPr lang="en-GB" b="1" smtClean="0">
                <a:latin typeface="Arial" charset="0"/>
                <a:cs typeface="Arial" charset="0"/>
              </a:rPr>
              <a:t>C4O, the Citation Counting and Context Characterization Ontology</a:t>
            </a:r>
          </a:p>
          <a:p>
            <a:pPr marL="622300" lvl="1" indent="0">
              <a:spcBef>
                <a:spcPct val="0"/>
              </a:spcBef>
              <a:buFont typeface="Wingdings" pitchFamily="2" charset="2"/>
              <a:buNone/>
            </a:pPr>
            <a:r>
              <a:rPr lang="en-GB" u="sng" smtClean="0">
                <a:solidFill>
                  <a:srgbClr val="0000FF"/>
                </a:solidFill>
                <a:latin typeface="Arial" charset="0"/>
                <a:cs typeface="Arial" charset="0"/>
              </a:rPr>
              <a:t>http://purl.org/spar/c4o</a:t>
            </a:r>
            <a:r>
              <a:rPr lang="en-GB" smtClean="0">
                <a:latin typeface="Arial" charset="0"/>
                <a:cs typeface="Arial" charset="0"/>
              </a:rPr>
              <a:t> allows the characterization of bibliographic citations in terms of their number (both locally and globally), and their context </a:t>
            </a:r>
          </a:p>
          <a:p>
            <a:pPr marL="622300" lvl="1" indent="0">
              <a:spcBef>
                <a:spcPct val="0"/>
              </a:spcBef>
              <a:buFont typeface="Wingdings" pitchFamily="2" charset="2"/>
              <a:buNone/>
            </a:pPr>
            <a:endParaRPr lang="en-GB" smtClean="0">
              <a:latin typeface="Arial" charset="0"/>
              <a:cs typeface="Arial" charset="0"/>
            </a:endParaRPr>
          </a:p>
          <a:p>
            <a:pPr marL="622300" lvl="1" indent="0">
              <a:spcBef>
                <a:spcPts val="600"/>
              </a:spcBef>
              <a:buFont typeface="Wingdings" pitchFamily="2" charset="2"/>
              <a:buNone/>
            </a:pPr>
            <a:r>
              <a:rPr lang="en-GB" b="1" smtClean="0">
                <a:latin typeface="Arial" charset="0"/>
                <a:cs typeface="Arial" charset="0"/>
              </a:rPr>
              <a:t>DoCO, the Document Components Ontology   </a:t>
            </a:r>
            <a:r>
              <a:rPr lang="en-GB" u="sng" smtClean="0">
                <a:solidFill>
                  <a:srgbClr val="0000FF"/>
                </a:solidFill>
                <a:latin typeface="Arial" charset="0"/>
                <a:cs typeface="Arial" charset="0"/>
              </a:rPr>
              <a:t>http://purl.org/spar/d</a:t>
            </a:r>
            <a:r>
              <a:rPr lang="en-GB" u="sng" smtClean="0">
                <a:latin typeface="Arial" charset="0"/>
                <a:cs typeface="Arial" charset="0"/>
                <a:hlinkClick r:id="rId2"/>
              </a:rPr>
              <a:t>oco</a:t>
            </a:r>
            <a:endParaRPr lang="en-GB" smtClean="0">
              <a:latin typeface="Arial" charset="0"/>
              <a:cs typeface="Arial" charset="0"/>
            </a:endParaRPr>
          </a:p>
          <a:p>
            <a:pPr marL="622300" lvl="1" indent="0">
              <a:spcBef>
                <a:spcPct val="0"/>
              </a:spcBef>
              <a:buFont typeface="Wingdings" pitchFamily="2" charset="2"/>
              <a:buNone/>
            </a:pPr>
            <a:r>
              <a:rPr lang="en-GB" smtClean="0">
                <a:latin typeface="Arial" charset="0"/>
                <a:cs typeface="Arial" charset="0"/>
              </a:rPr>
              <a:t>provides a structured vocabulary of document components, both structural (e.g. paragraph) and rhetorical (e.g. introduction)</a:t>
            </a:r>
          </a:p>
          <a:p>
            <a:pPr marL="622300" lvl="1" indent="0">
              <a:spcBef>
                <a:spcPct val="0"/>
              </a:spcBef>
              <a:buFont typeface="Wingdings" pitchFamily="2" charset="2"/>
              <a:buNone/>
            </a:pPr>
            <a:endParaRPr lang="en-GB" smtClean="0">
              <a:latin typeface="Arial" charset="0"/>
              <a:cs typeface="Arial" charset="0"/>
            </a:endParaRPr>
          </a:p>
          <a:p>
            <a:pPr marL="622300" lvl="1" indent="0">
              <a:spcBef>
                <a:spcPts val="600"/>
              </a:spcBef>
              <a:buFont typeface="Wingdings" pitchFamily="2" charset="2"/>
              <a:buNone/>
            </a:pPr>
            <a:r>
              <a:rPr lang="en-GB" b="1" smtClean="0">
                <a:latin typeface="Arial" charset="0"/>
                <a:cs typeface="Arial" charset="0"/>
              </a:rPr>
              <a:t>PRO, the Publishing Roles Ontology   </a:t>
            </a:r>
            <a:r>
              <a:rPr lang="en-GB" u="sng" smtClean="0">
                <a:solidFill>
                  <a:srgbClr val="0000FF"/>
                </a:solidFill>
                <a:latin typeface="Arial" charset="0"/>
                <a:cs typeface="Arial" charset="0"/>
              </a:rPr>
              <a:t>http://purl.org/spar/pro</a:t>
            </a:r>
            <a:endParaRPr lang="en-GB" smtClean="0">
              <a:solidFill>
                <a:srgbClr val="0000FF"/>
              </a:solidFill>
              <a:latin typeface="Arial" charset="0"/>
              <a:cs typeface="Arial" charset="0"/>
            </a:endParaRPr>
          </a:p>
          <a:p>
            <a:pPr marL="622300" lvl="1" indent="0">
              <a:spcBef>
                <a:spcPct val="0"/>
              </a:spcBef>
              <a:buFont typeface="Wingdings" pitchFamily="2" charset="2"/>
              <a:buNone/>
            </a:pPr>
            <a:r>
              <a:rPr lang="en-GB" smtClean="0">
                <a:latin typeface="Arial" charset="0"/>
                <a:cs typeface="Arial" charset="0"/>
              </a:rPr>
              <a:t>is an ontology for the roles of agents (e.g., author, editor, publisher, librarian) in the publication process, and the times during which those roles are held </a:t>
            </a:r>
          </a:p>
          <a:p>
            <a:pPr marL="622300" lvl="1" indent="0">
              <a:spcBef>
                <a:spcPct val="0"/>
              </a:spcBef>
              <a:buFont typeface="Wingdings" pitchFamily="2" charset="2"/>
              <a:buNone/>
            </a:pPr>
            <a:endParaRPr lang="en-GB" smtClean="0">
              <a:latin typeface="Arial" charset="0"/>
              <a:cs typeface="Arial" charset="0"/>
            </a:endParaRPr>
          </a:p>
          <a:p>
            <a:pPr marL="622300" lvl="1" indent="0">
              <a:spcBef>
                <a:spcPts val="900"/>
              </a:spcBef>
              <a:buFont typeface="Wingdings" pitchFamily="2" charset="2"/>
              <a:buNone/>
            </a:pPr>
            <a:r>
              <a:rPr lang="en-GB" b="1" smtClean="0">
                <a:latin typeface="Arial" charset="0"/>
                <a:cs typeface="Arial" charset="0"/>
              </a:rPr>
              <a:t>PSO, the Publishing Status Ontology   </a:t>
            </a:r>
            <a:r>
              <a:rPr lang="en-GB" u="sng" smtClean="0">
                <a:solidFill>
                  <a:srgbClr val="0000FF"/>
                </a:solidFill>
                <a:latin typeface="Arial" charset="0"/>
                <a:cs typeface="Arial" charset="0"/>
              </a:rPr>
              <a:t>http://purl.org/spar/pso</a:t>
            </a:r>
            <a:endParaRPr lang="en-GB" smtClean="0">
              <a:solidFill>
                <a:srgbClr val="0000FF"/>
              </a:solidFill>
              <a:latin typeface="Arial" charset="0"/>
              <a:cs typeface="Arial" charset="0"/>
            </a:endParaRPr>
          </a:p>
          <a:p>
            <a:pPr marL="622300" lvl="1" indent="0">
              <a:spcBef>
                <a:spcPct val="0"/>
              </a:spcBef>
              <a:buFont typeface="Wingdings" pitchFamily="2" charset="2"/>
              <a:buNone/>
            </a:pPr>
            <a:r>
              <a:rPr lang="en-GB" smtClean="0">
                <a:latin typeface="Arial" charset="0"/>
                <a:cs typeface="Arial" charset="0"/>
              </a:rPr>
              <a:t>is an ontology for the publication status of a document and other publication entity (e.g. draft, under review, published, Version of Record, catalogued)</a:t>
            </a:r>
          </a:p>
          <a:p>
            <a:pPr marL="622300" lvl="1" indent="0">
              <a:spcBef>
                <a:spcPct val="0"/>
              </a:spcBef>
              <a:buFont typeface="Wingdings" pitchFamily="2" charset="2"/>
              <a:buNone/>
            </a:pPr>
            <a:endParaRPr lang="en-GB" smtClean="0">
              <a:solidFill>
                <a:srgbClr val="0000FF"/>
              </a:solidFill>
              <a:latin typeface="Arial" charset="0"/>
              <a:cs typeface="Arial" charset="0"/>
            </a:endParaRPr>
          </a:p>
          <a:p>
            <a:pPr marL="622300" lvl="1" indent="0">
              <a:spcBef>
                <a:spcPct val="0"/>
              </a:spcBef>
              <a:buFont typeface="Wingdings" pitchFamily="2" charset="2"/>
              <a:buNone/>
            </a:pPr>
            <a:r>
              <a:rPr lang="en-GB" b="1" smtClean="0">
                <a:latin typeface="Arial" charset="0"/>
                <a:cs typeface="Arial" charset="0"/>
              </a:rPr>
              <a:t>PWO, the Publishing Workflow Ontology   </a:t>
            </a:r>
            <a:r>
              <a:rPr lang="en-GB" u="sng" smtClean="0">
                <a:solidFill>
                  <a:srgbClr val="0000FF"/>
                </a:solidFill>
                <a:latin typeface="Arial" charset="0"/>
                <a:cs typeface="Arial" charset="0"/>
              </a:rPr>
              <a:t>http://purl.org/spar/pwo</a:t>
            </a:r>
            <a:r>
              <a:rPr lang="en-GB" smtClean="0">
                <a:latin typeface="Arial" charset="0"/>
                <a:cs typeface="Arial" charset="0"/>
              </a:rPr>
              <a:t> </a:t>
            </a:r>
          </a:p>
          <a:p>
            <a:pPr marL="622300" lvl="1" indent="0">
              <a:spcBef>
                <a:spcPct val="0"/>
              </a:spcBef>
              <a:buFont typeface="Wingdings" pitchFamily="2" charset="2"/>
              <a:buNone/>
            </a:pPr>
            <a:r>
              <a:rPr lang="en-GB" smtClean="0">
                <a:latin typeface="Arial" charset="0"/>
                <a:cs typeface="Arial" charset="0"/>
              </a:rPr>
              <a:t>describing the steps in the workflow associated with the publication of a document or other publication entity  </a:t>
            </a:r>
            <a:endParaRPr lang="en-US" smtClean="0">
              <a:latin typeface="Arial" charset="0"/>
              <a:cs typeface="Arial" charset="0"/>
            </a:endParaRPr>
          </a:p>
        </p:txBody>
      </p:sp>
      <p:pic>
        <p:nvPicPr>
          <p:cNvPr id="56323" name="Picture 3" descr="http://sempublishing.svn.sourceforge.net/viewvc/sempublishing/SPAR/c4o.png"/>
          <p:cNvPicPr>
            <a:picLocks noChangeAspect="1" noChangeArrowheads="1"/>
          </p:cNvPicPr>
          <p:nvPr/>
        </p:nvPicPr>
        <p:blipFill>
          <a:blip r:embed="rId3"/>
          <a:srcRect/>
          <a:stretch>
            <a:fillRect/>
          </a:stretch>
        </p:blipFill>
        <p:spPr bwMode="auto">
          <a:xfrm>
            <a:off x="250825" y="1125538"/>
            <a:ext cx="631825" cy="630237"/>
          </a:xfrm>
          <a:prstGeom prst="rect">
            <a:avLst/>
          </a:prstGeom>
          <a:noFill/>
          <a:ln w="9525">
            <a:noFill/>
            <a:miter lim="800000"/>
            <a:headEnd/>
            <a:tailEnd/>
          </a:ln>
        </p:spPr>
      </p:pic>
      <p:pic>
        <p:nvPicPr>
          <p:cNvPr id="56324" name="Picture 4" descr="http://sempublishing.svn.sourceforge.net/viewvc/sempublishing/SPAR/doco.png"/>
          <p:cNvPicPr>
            <a:picLocks noChangeAspect="1" noChangeArrowheads="1"/>
          </p:cNvPicPr>
          <p:nvPr/>
        </p:nvPicPr>
        <p:blipFill>
          <a:blip r:embed="rId4"/>
          <a:srcRect/>
          <a:stretch>
            <a:fillRect/>
          </a:stretch>
        </p:blipFill>
        <p:spPr bwMode="auto">
          <a:xfrm>
            <a:off x="250825" y="2205038"/>
            <a:ext cx="649288" cy="647700"/>
          </a:xfrm>
          <a:prstGeom prst="rect">
            <a:avLst/>
          </a:prstGeom>
          <a:noFill/>
          <a:ln w="9525">
            <a:noFill/>
            <a:miter lim="800000"/>
            <a:headEnd/>
            <a:tailEnd/>
          </a:ln>
        </p:spPr>
      </p:pic>
      <p:pic>
        <p:nvPicPr>
          <p:cNvPr id="56325" name="Picture 5" descr="http://sempublishing.svn.sourceforge.net/viewvc/sempublishing/SPAR/pro.png"/>
          <p:cNvPicPr>
            <a:picLocks noChangeAspect="1" noChangeArrowheads="1"/>
          </p:cNvPicPr>
          <p:nvPr/>
        </p:nvPicPr>
        <p:blipFill>
          <a:blip r:embed="rId5"/>
          <a:srcRect/>
          <a:stretch>
            <a:fillRect/>
          </a:stretch>
        </p:blipFill>
        <p:spPr bwMode="auto">
          <a:xfrm>
            <a:off x="250825" y="3429000"/>
            <a:ext cx="631825" cy="630238"/>
          </a:xfrm>
          <a:prstGeom prst="rect">
            <a:avLst/>
          </a:prstGeom>
          <a:noFill/>
          <a:ln w="9525">
            <a:noFill/>
            <a:miter lim="800000"/>
            <a:headEnd/>
            <a:tailEnd/>
          </a:ln>
        </p:spPr>
      </p:pic>
      <p:pic>
        <p:nvPicPr>
          <p:cNvPr id="56326" name="Picture 7" descr="http://sempublishing.svn.sourceforge.net/viewvc/sempublishing/SPAR/pso.png"/>
          <p:cNvPicPr>
            <a:picLocks noChangeAspect="1" noChangeArrowheads="1"/>
          </p:cNvPicPr>
          <p:nvPr/>
        </p:nvPicPr>
        <p:blipFill>
          <a:blip r:embed="rId6"/>
          <a:srcRect/>
          <a:stretch>
            <a:fillRect/>
          </a:stretch>
        </p:blipFill>
        <p:spPr bwMode="auto">
          <a:xfrm>
            <a:off x="323850" y="4652963"/>
            <a:ext cx="596900" cy="596900"/>
          </a:xfrm>
          <a:prstGeom prst="rect">
            <a:avLst/>
          </a:prstGeom>
          <a:noFill/>
          <a:ln w="9525">
            <a:noFill/>
            <a:miter lim="800000"/>
            <a:headEnd/>
            <a:tailEnd/>
          </a:ln>
        </p:spPr>
      </p:pic>
      <p:pic>
        <p:nvPicPr>
          <p:cNvPr id="56327" name="Picture 8" descr="http://sempublishing.svn.sourceforge.net/viewvc/sempublishing/SPAR/pwo.png"/>
          <p:cNvPicPr>
            <a:picLocks noChangeAspect="1" noChangeArrowheads="1"/>
          </p:cNvPicPr>
          <p:nvPr/>
        </p:nvPicPr>
        <p:blipFill>
          <a:blip r:embed="rId7"/>
          <a:srcRect/>
          <a:stretch>
            <a:fillRect/>
          </a:stretch>
        </p:blipFill>
        <p:spPr bwMode="auto">
          <a:xfrm>
            <a:off x="323850" y="5732463"/>
            <a:ext cx="6477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hangingPunct="1"/>
            <a:r>
              <a:rPr lang="de-DE" smtClean="0">
                <a:latin typeface="Arial" charset="0"/>
                <a:cs typeface="ＭＳ Ｐゴシック"/>
              </a:rPr>
              <a:t>Citation information encoded in RDF</a:t>
            </a:r>
            <a:r>
              <a:rPr lang="en-GB" smtClean="0">
                <a:latin typeface="Arial" charset="0"/>
                <a:cs typeface="ＭＳ Ｐゴシック"/>
              </a:rPr>
              <a:t> using SPAR</a:t>
            </a:r>
            <a:endParaRPr lang="de-DE" smtClean="0">
              <a:latin typeface="Arial" charset="0"/>
              <a:cs typeface="ＭＳ Ｐゴシック"/>
            </a:endParaRPr>
          </a:p>
        </p:txBody>
      </p:sp>
      <p:sp>
        <p:nvSpPr>
          <p:cNvPr id="57346" name="Rectangle 3"/>
          <p:cNvSpPr>
            <a:spLocks noGrp="1" noChangeArrowheads="1"/>
          </p:cNvSpPr>
          <p:nvPr>
            <p:ph type="body" idx="1"/>
          </p:nvPr>
        </p:nvSpPr>
        <p:spPr>
          <a:xfrm>
            <a:off x="468313" y="1052513"/>
            <a:ext cx="8208962" cy="5472112"/>
          </a:xfrm>
        </p:spPr>
        <p:txBody>
          <a:bodyPr/>
          <a:lstStyle/>
          <a:p>
            <a:pPr hangingPunct="1">
              <a:lnSpc>
                <a:spcPct val="80000"/>
              </a:lnSpc>
              <a:buFont typeface="Wingdings" pitchFamily="2" charset="2"/>
              <a:buNone/>
            </a:pPr>
            <a:r>
              <a:rPr lang="de-DE" sz="1200" b="1" smtClean="0">
                <a:solidFill>
                  <a:schemeClr val="folHlink"/>
                </a:solidFill>
                <a:latin typeface="Arial" charset="0"/>
                <a:cs typeface="ＭＳ Ｐゴシック"/>
              </a:rPr>
              <a:t>&lt;http://dx.doi.org/10.1371/journal.pntd.0000228&gt;</a:t>
            </a:r>
            <a:r>
              <a:rPr lang="de-DE" sz="1200" b="1" smtClean="0">
                <a:latin typeface="Arial" charset="0"/>
                <a:cs typeface="ＭＳ Ｐゴシック"/>
              </a:rPr>
              <a:t> </a:t>
            </a:r>
            <a:r>
              <a:rPr lang="de-DE" sz="1200" smtClean="0">
                <a:latin typeface="Arial" charset="0"/>
                <a:cs typeface="ＭＳ Ｐゴシック"/>
              </a:rPr>
              <a:t># The citing paper, Reis </a:t>
            </a:r>
            <a:r>
              <a:rPr lang="de-DE" sz="1200" i="1" smtClean="0">
                <a:latin typeface="Arial" charset="0"/>
                <a:cs typeface="ＭＳ Ｐゴシック"/>
              </a:rPr>
              <a:t>et al</a:t>
            </a:r>
            <a:r>
              <a:rPr lang="de-DE" sz="1200" smtClean="0">
                <a:latin typeface="Arial" charset="0"/>
                <a:cs typeface="ＭＳ Ｐゴシック"/>
              </a:rPr>
              <a:t>., 2008</a:t>
            </a:r>
            <a:r>
              <a:rPr lang="de-DE" sz="1200" b="1" smtClean="0">
                <a:latin typeface="Arial" charset="0"/>
                <a:cs typeface="ＭＳ Ｐゴシック"/>
              </a:rPr>
              <a:t> </a:t>
            </a:r>
            <a:endParaRPr lang="de-DE" sz="1200" smtClean="0">
              <a:latin typeface="Arial" charset="0"/>
              <a:cs typeface="ＭＳ Ｐゴシック"/>
            </a:endParaRPr>
          </a:p>
          <a:p>
            <a:pPr hangingPunct="1">
              <a:lnSpc>
                <a:spcPct val="80000"/>
              </a:lnSpc>
              <a:buFont typeface="Arial" charset="0"/>
              <a:buNone/>
            </a:pPr>
            <a:r>
              <a:rPr lang="de-DE" sz="1200" smtClean="0">
                <a:latin typeface="Arial" charset="0"/>
                <a:cs typeface="ＭＳ Ｐゴシック"/>
              </a:rPr>
              <a:t>      a </a:t>
            </a:r>
            <a:r>
              <a:rPr lang="de-DE" sz="1200" b="1" smtClean="0">
                <a:solidFill>
                  <a:srgbClr val="FF33CC"/>
                </a:solidFill>
                <a:latin typeface="Arial" charset="0"/>
                <a:cs typeface="ＭＳ Ｐゴシック"/>
              </a:rPr>
              <a:t>fabio:JournalArticle</a:t>
            </a:r>
            <a:r>
              <a:rPr lang="de-DE" sz="1200" smtClean="0">
                <a:latin typeface="Arial" charset="0"/>
                <a:cs typeface="ＭＳ Ｐゴシック"/>
              </a:rPr>
              <a:t> ; # expression  </a:t>
            </a:r>
          </a:p>
          <a:p>
            <a:pPr hangingPunct="1">
              <a:lnSpc>
                <a:spcPct val="80000"/>
              </a:lnSpc>
              <a:buFont typeface="Arial" charset="0"/>
              <a:buNone/>
            </a:pPr>
            <a:r>
              <a:rPr lang="de-DE" sz="1200" smtClean="0">
                <a:latin typeface="Arial" charset="0"/>
                <a:cs typeface="ＭＳ Ｐゴシック"/>
              </a:rPr>
              <a:t>      frbr:realizationOf [ a </a:t>
            </a:r>
            <a:r>
              <a:rPr lang="de-DE" sz="1200" b="1" smtClean="0">
                <a:solidFill>
                  <a:srgbClr val="FF33CC"/>
                </a:solidFill>
                <a:latin typeface="Arial" charset="0"/>
                <a:cs typeface="ＭＳ Ｐゴシック"/>
              </a:rPr>
              <a:t>fabio:ResearchPaper</a:t>
            </a:r>
            <a:r>
              <a:rPr lang="de-DE" sz="1200" smtClean="0">
                <a:latin typeface="Arial" charset="0"/>
                <a:cs typeface="ＭＳ Ｐゴシック"/>
              </a:rPr>
              <a:t> ] ; # work</a:t>
            </a:r>
          </a:p>
          <a:p>
            <a:pPr hangingPunct="1">
              <a:lnSpc>
                <a:spcPct val="80000"/>
              </a:lnSpc>
              <a:buFont typeface="Arial" charset="0"/>
              <a:buNone/>
            </a:pPr>
            <a:r>
              <a:rPr lang="de-DE" sz="1200" smtClean="0">
                <a:latin typeface="Arial" charset="0"/>
                <a:cs typeface="ＭＳ Ｐゴシック"/>
              </a:rPr>
              <a:t>      pso:holds [a pso:StatusInTime ; </a:t>
            </a:r>
            <a:r>
              <a:rPr lang="de-DE" sz="1200" b="1" smtClean="0">
                <a:solidFill>
                  <a:srgbClr val="5193FC"/>
                </a:solidFill>
                <a:latin typeface="Arial" charset="0"/>
                <a:cs typeface="ＭＳ Ｐゴシック"/>
              </a:rPr>
              <a:t>pso:withStatus pso:peer-reviewed</a:t>
            </a:r>
            <a:r>
              <a:rPr lang="de-DE" sz="1200" smtClean="0">
                <a:solidFill>
                  <a:srgbClr val="5193FC"/>
                </a:solidFill>
                <a:latin typeface="Arial" charset="0"/>
                <a:cs typeface="ＭＳ Ｐゴシック"/>
              </a:rPr>
              <a:t> </a:t>
            </a:r>
            <a:r>
              <a:rPr lang="de-DE" sz="1200" smtClean="0">
                <a:latin typeface="Arial" charset="0"/>
                <a:cs typeface="ＭＳ Ｐゴシック"/>
              </a:rPr>
              <a:t>] ;</a:t>
            </a:r>
          </a:p>
          <a:p>
            <a:pPr hangingPunct="1">
              <a:lnSpc>
                <a:spcPct val="80000"/>
              </a:lnSpc>
              <a:buFont typeface="Arial" charset="0"/>
              <a:buNone/>
            </a:pPr>
            <a:r>
              <a:rPr lang="de-DE" sz="1200" smtClean="0">
                <a:latin typeface="Arial" charset="0"/>
                <a:cs typeface="ＭＳ Ｐゴシック"/>
              </a:rPr>
              <a:t>      </a:t>
            </a:r>
            <a:r>
              <a:rPr lang="de-DE" sz="1200" b="1" smtClean="0">
                <a:solidFill>
                  <a:srgbClr val="0000FF"/>
                </a:solidFill>
                <a:latin typeface="Arial" charset="0"/>
                <a:cs typeface="ＭＳ Ｐゴシック"/>
              </a:rPr>
              <a:t>cito:cites</a:t>
            </a:r>
            <a:r>
              <a:rPr lang="de-DE" sz="1200" smtClean="0">
                <a:latin typeface="Arial" charset="0"/>
                <a:cs typeface="ＭＳ Ｐゴシック"/>
              </a:rPr>
              <a:t> </a:t>
            </a:r>
            <a:r>
              <a:rPr lang="de-DE" sz="1200" b="1" smtClean="0">
                <a:solidFill>
                  <a:srgbClr val="339933"/>
                </a:solidFill>
                <a:latin typeface="Arial" charset="0"/>
                <a:cs typeface="ＭＳ Ｐゴシック"/>
              </a:rPr>
              <a:t>&lt;http://dx.doi.org/10.1016/S0140-6736(99)80012-9&gt;</a:t>
            </a:r>
            <a:r>
              <a:rPr lang="de-DE" sz="1200" b="1" smtClean="0">
                <a:latin typeface="Arial" charset="0"/>
                <a:cs typeface="ＭＳ Ｐゴシック"/>
              </a:rPr>
              <a:t> ; </a:t>
            </a:r>
            <a:r>
              <a:rPr lang="de-DE" sz="1200" smtClean="0">
                <a:latin typeface="Arial" charset="0"/>
                <a:cs typeface="ＭＳ Ｐゴシック"/>
              </a:rPr>
              <a:t># Reference [6]; Ko </a:t>
            </a:r>
            <a:r>
              <a:rPr lang="de-DE" sz="1200" i="1" smtClean="0">
                <a:latin typeface="Arial" charset="0"/>
                <a:cs typeface="ＭＳ Ｐゴシック"/>
              </a:rPr>
              <a:t>et al</a:t>
            </a:r>
            <a:r>
              <a:rPr lang="de-DE" sz="1200" smtClean="0">
                <a:latin typeface="Arial" charset="0"/>
                <a:cs typeface="ＭＳ Ｐゴシック"/>
              </a:rPr>
              <a:t>., 1999</a:t>
            </a:r>
          </a:p>
          <a:p>
            <a:pPr hangingPunct="1">
              <a:lnSpc>
                <a:spcPct val="80000"/>
              </a:lnSpc>
              <a:buFont typeface="Wingdings" pitchFamily="2" charset="2"/>
              <a:buNone/>
            </a:pPr>
            <a:r>
              <a:rPr lang="de-DE" sz="1200" smtClean="0">
                <a:latin typeface="Arial" charset="0"/>
                <a:cs typeface="ＭＳ Ｐゴシック"/>
              </a:rPr>
              <a:t>      frbr:part [a biro:BibliographicReference ;</a:t>
            </a:r>
          </a:p>
          <a:p>
            <a:pPr hangingPunct="1">
              <a:lnSpc>
                <a:spcPct val="80000"/>
              </a:lnSpc>
              <a:buFont typeface="Wingdings" pitchFamily="2" charset="2"/>
              <a:buNone/>
            </a:pPr>
            <a:r>
              <a:rPr lang="de-DE" sz="1200" smtClean="0">
                <a:latin typeface="Arial" charset="0"/>
                <a:cs typeface="ＭＳ Ｐゴシック"/>
              </a:rPr>
              <a:t>            biro:references &lt;</a:t>
            </a:r>
            <a:r>
              <a:rPr lang="de-DE" sz="1200" smtClean="0">
                <a:solidFill>
                  <a:srgbClr val="008000"/>
                </a:solidFill>
                <a:latin typeface="Arial" charset="0"/>
                <a:cs typeface="ＭＳ Ｐゴシック"/>
              </a:rPr>
              <a:t>http://dx.doi.org/10.1016/S0140-6736(99)80012-9</a:t>
            </a:r>
            <a:r>
              <a:rPr lang="de-DE" sz="1200" smtClean="0">
                <a:latin typeface="Arial" charset="0"/>
                <a:cs typeface="ＭＳ Ｐゴシック"/>
              </a:rPr>
              <a:t>&gt; ;  </a:t>
            </a:r>
          </a:p>
          <a:p>
            <a:pPr hangingPunct="1">
              <a:lnSpc>
                <a:spcPct val="80000"/>
              </a:lnSpc>
              <a:buFont typeface="Arial" charset="0"/>
              <a:buNone/>
            </a:pPr>
            <a:r>
              <a:rPr lang="de-DE" sz="1200" b="1" smtClean="0">
                <a:solidFill>
                  <a:srgbClr val="990099"/>
                </a:solidFill>
                <a:latin typeface="Arial" charset="0"/>
                <a:cs typeface="ＭＳ Ｐゴシック"/>
              </a:rPr>
              <a:t>            c4o:hasInTextCitationFrequency "10"</a:t>
            </a:r>
            <a:r>
              <a:rPr lang="de-DE" sz="1200" smtClean="0">
                <a:latin typeface="Arial" charset="0"/>
                <a:cs typeface="ＭＳ Ｐゴシック"/>
              </a:rPr>
              <a:t>^^xsd:nonNegativeInteger ] ;</a:t>
            </a:r>
          </a:p>
          <a:p>
            <a:pPr hangingPunct="1">
              <a:lnSpc>
                <a:spcPct val="80000"/>
              </a:lnSpc>
              <a:buFont typeface="Wingdings" pitchFamily="2" charset="2"/>
              <a:buNone/>
            </a:pPr>
            <a:r>
              <a:rPr lang="de-DE" sz="1200" smtClean="0">
                <a:latin typeface="Arial" charset="0"/>
                <a:cs typeface="ＭＳ Ｐゴシック"/>
              </a:rPr>
              <a:t>     </a:t>
            </a:r>
            <a:r>
              <a:rPr lang="de-DE" sz="1200" b="1" smtClean="0">
                <a:latin typeface="Arial" charset="0"/>
                <a:cs typeface="ＭＳ Ｐゴシック"/>
              </a:rPr>
              <a:t> </a:t>
            </a:r>
            <a:r>
              <a:rPr lang="de-DE" sz="1200" b="1" smtClean="0">
                <a:solidFill>
                  <a:srgbClr val="0000FF"/>
                </a:solidFill>
                <a:latin typeface="Arial" charset="0"/>
                <a:cs typeface="ＭＳ Ｐゴシック"/>
              </a:rPr>
              <a:t>cito:obtainsBackgroundFrom</a:t>
            </a:r>
            <a:r>
              <a:rPr lang="de-DE" sz="1200" smtClean="0">
                <a:latin typeface="Arial" charset="0"/>
                <a:cs typeface="ＭＳ Ｐゴシック"/>
              </a:rPr>
              <a:t>  &lt;http://dx.doi.org/10.1016/S0140-6736(99)80012-9&gt; ;</a:t>
            </a:r>
          </a:p>
          <a:p>
            <a:pPr hangingPunct="1">
              <a:lnSpc>
                <a:spcPct val="80000"/>
              </a:lnSpc>
              <a:buFont typeface="Wingdings" pitchFamily="2" charset="2"/>
              <a:buNone/>
            </a:pPr>
            <a:r>
              <a:rPr lang="de-DE" sz="1200" smtClean="0">
                <a:solidFill>
                  <a:srgbClr val="0000FF"/>
                </a:solidFill>
                <a:latin typeface="Arial" charset="0"/>
                <a:cs typeface="ＭＳ Ｐゴシック"/>
              </a:rPr>
              <a:t> </a:t>
            </a:r>
            <a:r>
              <a:rPr lang="de-DE" sz="1200" b="1" smtClean="0">
                <a:solidFill>
                  <a:srgbClr val="0000FF"/>
                </a:solidFill>
                <a:latin typeface="Arial" charset="0"/>
                <a:cs typeface="ＭＳ Ｐゴシック"/>
              </a:rPr>
              <a:t>     cito:usesDataFrom</a:t>
            </a:r>
            <a:r>
              <a:rPr lang="de-DE" sz="1200" smtClean="0">
                <a:latin typeface="Arial" charset="0"/>
                <a:cs typeface="ＭＳ Ｐゴシック"/>
              </a:rPr>
              <a:t> &lt;http://dx.doi.org/10.1016/S0140-6736(99)80012-9&gt; ;</a:t>
            </a:r>
          </a:p>
          <a:p>
            <a:pPr hangingPunct="1">
              <a:lnSpc>
                <a:spcPct val="80000"/>
              </a:lnSpc>
              <a:buFont typeface="Wingdings" pitchFamily="2" charset="2"/>
              <a:buNone/>
            </a:pPr>
            <a:r>
              <a:rPr lang="de-DE" sz="1200" smtClean="0">
                <a:latin typeface="Arial" charset="0"/>
                <a:cs typeface="ＭＳ Ｐゴシック"/>
              </a:rPr>
              <a:t>    </a:t>
            </a:r>
            <a:r>
              <a:rPr lang="de-DE" sz="1200" b="1" smtClean="0">
                <a:latin typeface="Arial" charset="0"/>
                <a:cs typeface="ＭＳ Ｐゴシック"/>
              </a:rPr>
              <a:t>  </a:t>
            </a:r>
            <a:r>
              <a:rPr lang="de-DE" sz="1200" b="1" smtClean="0">
                <a:solidFill>
                  <a:srgbClr val="0000FF"/>
                </a:solidFill>
                <a:latin typeface="Arial" charset="0"/>
                <a:cs typeface="ＭＳ Ｐゴシック"/>
              </a:rPr>
              <a:t>cito:confirms</a:t>
            </a:r>
            <a:r>
              <a:rPr lang="de-DE" sz="1200" smtClean="0">
                <a:latin typeface="Arial" charset="0"/>
                <a:cs typeface="ＭＳ Ｐゴシック"/>
              </a:rPr>
              <a:t> &lt;http://dx.doi.org/10.1016/S0140-6736(99)80012-9&gt; ;</a:t>
            </a:r>
          </a:p>
          <a:p>
            <a:pPr hangingPunct="1">
              <a:lnSpc>
                <a:spcPct val="80000"/>
              </a:lnSpc>
              <a:buFont typeface="Wingdings" pitchFamily="2" charset="2"/>
              <a:buNone/>
            </a:pPr>
            <a:r>
              <a:rPr lang="de-DE" sz="1200" smtClean="0">
                <a:solidFill>
                  <a:srgbClr val="0000FF"/>
                </a:solidFill>
                <a:latin typeface="Arial" charset="0"/>
                <a:cs typeface="ＭＳ Ｐゴシック"/>
              </a:rPr>
              <a:t>      </a:t>
            </a:r>
            <a:r>
              <a:rPr lang="de-DE" sz="1200" b="1" smtClean="0">
                <a:solidFill>
                  <a:srgbClr val="0000FF"/>
                </a:solidFill>
                <a:latin typeface="Arial" charset="0"/>
                <a:cs typeface="ＭＳ Ｐゴシック"/>
              </a:rPr>
              <a:t>cito:extends</a:t>
            </a:r>
            <a:r>
              <a:rPr lang="de-DE" sz="1200" b="1" smtClean="0">
                <a:latin typeface="Arial" charset="0"/>
                <a:cs typeface="ＭＳ Ｐゴシック"/>
              </a:rPr>
              <a:t> </a:t>
            </a:r>
            <a:r>
              <a:rPr lang="de-DE" sz="1200" smtClean="0">
                <a:latin typeface="Arial" charset="0"/>
                <a:cs typeface="ＭＳ Ｐゴシック"/>
              </a:rPr>
              <a:t>&lt;http://dx.doi.org/10.1016/S0140-6736(99)80012-9&gt; ;      </a:t>
            </a:r>
          </a:p>
          <a:p>
            <a:pPr hangingPunct="1">
              <a:lnSpc>
                <a:spcPct val="80000"/>
              </a:lnSpc>
              <a:buFont typeface="Wingdings" pitchFamily="2" charset="2"/>
              <a:buNone/>
            </a:pPr>
            <a:r>
              <a:rPr lang="de-DE" sz="1200" smtClean="0">
                <a:latin typeface="Arial" charset="0"/>
                <a:cs typeface="ＭＳ Ｐゴシック"/>
              </a:rPr>
              <a:t>      </a:t>
            </a:r>
            <a:r>
              <a:rPr lang="de-DE" sz="1200" b="1" smtClean="0">
                <a:solidFill>
                  <a:srgbClr val="0000FF"/>
                </a:solidFill>
                <a:latin typeface="Arial" charset="0"/>
                <a:cs typeface="ＭＳ Ｐゴシック"/>
              </a:rPr>
              <a:t>cito:sharesAuthorsWith</a:t>
            </a:r>
            <a:r>
              <a:rPr lang="de-DE" sz="1200" smtClean="0">
                <a:latin typeface="Arial" charset="0"/>
                <a:cs typeface="ＭＳ Ｐゴシック"/>
              </a:rPr>
              <a:t> &lt;http://dx.doi.org/10.1016/S0140-6736(99)80012-9&gt; .</a:t>
            </a:r>
          </a:p>
          <a:p>
            <a:pPr hangingPunct="1">
              <a:lnSpc>
                <a:spcPct val="80000"/>
              </a:lnSpc>
              <a:spcBef>
                <a:spcPts val="1875"/>
              </a:spcBef>
              <a:buFont typeface="Arial" charset="0"/>
              <a:buNone/>
            </a:pPr>
            <a:r>
              <a:rPr lang="de-DE" sz="1200" b="1" smtClean="0">
                <a:solidFill>
                  <a:srgbClr val="339933"/>
                </a:solidFill>
                <a:latin typeface="Arial" charset="0"/>
                <a:cs typeface="ＭＳ Ｐゴシック"/>
              </a:rPr>
              <a:t>&lt;http://dx.doi.org/10.1016/S0140-6736(99)80012-9&gt; </a:t>
            </a:r>
            <a:r>
              <a:rPr lang="de-DE" sz="1200" smtClean="0">
                <a:latin typeface="Arial" charset="0"/>
                <a:cs typeface="ＭＳ Ｐゴシック"/>
              </a:rPr>
              <a:t># Reference [6], the cited paper, Ko </a:t>
            </a:r>
            <a:r>
              <a:rPr lang="de-DE" sz="1200" i="1" smtClean="0">
                <a:latin typeface="Arial" charset="0"/>
                <a:cs typeface="ＭＳ Ｐゴシック"/>
              </a:rPr>
              <a:t>et al</a:t>
            </a:r>
            <a:r>
              <a:rPr lang="de-DE" sz="1200" smtClean="0">
                <a:latin typeface="Arial" charset="0"/>
                <a:cs typeface="ＭＳ Ｐゴシック"/>
              </a:rPr>
              <a:t>., 1999</a:t>
            </a:r>
            <a:endParaRPr lang="de-DE" sz="1200" smtClean="0">
              <a:solidFill>
                <a:srgbClr val="339933"/>
              </a:solidFill>
              <a:latin typeface="Arial" charset="0"/>
              <a:cs typeface="ＭＳ Ｐゴシック"/>
            </a:endParaRPr>
          </a:p>
          <a:p>
            <a:pPr hangingPunct="1">
              <a:lnSpc>
                <a:spcPct val="80000"/>
              </a:lnSpc>
              <a:buFont typeface="Wingdings" pitchFamily="2" charset="2"/>
              <a:buNone/>
            </a:pPr>
            <a:r>
              <a:rPr lang="de-DE" sz="1200" smtClean="0">
                <a:latin typeface="Arial" charset="0"/>
                <a:cs typeface="ＭＳ Ｐゴシック"/>
              </a:rPr>
              <a:t>      </a:t>
            </a:r>
            <a:r>
              <a:rPr lang="de-DE" sz="1200" smtClean="0">
                <a:solidFill>
                  <a:srgbClr val="FF9900"/>
                </a:solidFill>
                <a:latin typeface="Arial" charset="0"/>
                <a:cs typeface="ＭＳ Ｐゴシック"/>
              </a:rPr>
              <a:t>dcterms:bibliographicCitation</a:t>
            </a:r>
            <a:r>
              <a:rPr lang="de-DE" sz="1200" smtClean="0">
                <a:latin typeface="Arial" charset="0"/>
                <a:cs typeface="ＭＳ Ｐゴシック"/>
              </a:rPr>
              <a:t> "Ko AI, Reis MG, Ribeiro Dourado CM, Johnson WD Jr, Riley LW (1999). Urban epidemic of severe leptospirosis in Brazil. Salvador Leptospirosis Study Group. Lancet 354: 820-825.";</a:t>
            </a:r>
          </a:p>
          <a:p>
            <a:pPr hangingPunct="1">
              <a:lnSpc>
                <a:spcPct val="80000"/>
              </a:lnSpc>
              <a:buFont typeface="Wingdings" pitchFamily="2" charset="2"/>
              <a:buNone/>
            </a:pPr>
            <a:r>
              <a:rPr lang="de-DE" sz="1200" smtClean="0">
                <a:latin typeface="Arial" charset="0"/>
                <a:cs typeface="ＭＳ Ｐゴシック"/>
              </a:rPr>
              <a:t>      </a:t>
            </a:r>
            <a:r>
              <a:rPr lang="de-DE" sz="1200" smtClean="0">
                <a:solidFill>
                  <a:srgbClr val="FF9900"/>
                </a:solidFill>
                <a:latin typeface="Arial" charset="0"/>
                <a:cs typeface="ＭＳ Ｐゴシック"/>
              </a:rPr>
              <a:t>prism:publicationDate</a:t>
            </a:r>
            <a:r>
              <a:rPr lang="de-DE" sz="1200" smtClean="0">
                <a:latin typeface="Arial" charset="0"/>
                <a:cs typeface="ＭＳ Ｐゴシック"/>
              </a:rPr>
              <a:t> "1999-09-04"^^xsd:date ;</a:t>
            </a:r>
          </a:p>
          <a:p>
            <a:pPr hangingPunct="1">
              <a:lnSpc>
                <a:spcPct val="80000"/>
              </a:lnSpc>
              <a:buFont typeface="Wingdings" pitchFamily="2" charset="2"/>
              <a:buNone/>
            </a:pPr>
            <a:r>
              <a:rPr lang="de-DE" sz="1200" smtClean="0">
                <a:solidFill>
                  <a:srgbClr val="0000FF"/>
                </a:solidFill>
                <a:latin typeface="Arial" charset="0"/>
                <a:cs typeface="ＭＳ Ｐゴシック"/>
              </a:rPr>
              <a:t>      </a:t>
            </a:r>
            <a:r>
              <a:rPr lang="de-DE" sz="1200" b="1" smtClean="0">
                <a:solidFill>
                  <a:srgbClr val="0000FF"/>
                </a:solidFill>
                <a:latin typeface="Arial" charset="0"/>
                <a:cs typeface="ＭＳ Ｐゴシック"/>
              </a:rPr>
              <a:t>cito:isCitedBy</a:t>
            </a:r>
            <a:r>
              <a:rPr lang="de-DE" sz="1200" smtClean="0">
                <a:latin typeface="Arial" charset="0"/>
                <a:cs typeface="ＭＳ Ｐゴシック"/>
              </a:rPr>
              <a:t> </a:t>
            </a:r>
            <a:r>
              <a:rPr lang="de-DE" sz="1200" smtClean="0">
                <a:solidFill>
                  <a:srgbClr val="FF0000"/>
                </a:solidFill>
                <a:latin typeface="Arial" charset="0"/>
                <a:cs typeface="ＭＳ Ｐゴシック"/>
              </a:rPr>
              <a:t>&lt;http://dx.doi.org/10.1371/journal.pntd.0000228&gt;</a:t>
            </a:r>
            <a:r>
              <a:rPr lang="de-DE" sz="1200" smtClean="0">
                <a:latin typeface="Arial" charset="0"/>
                <a:cs typeface="ＭＳ Ｐゴシック"/>
              </a:rPr>
              <a:t> ;</a:t>
            </a:r>
          </a:p>
          <a:p>
            <a:pPr hangingPunct="1">
              <a:lnSpc>
                <a:spcPct val="80000"/>
              </a:lnSpc>
              <a:buFont typeface="Wingdings" pitchFamily="2" charset="2"/>
              <a:buNone/>
            </a:pPr>
            <a:r>
              <a:rPr lang="de-DE" sz="1200" smtClean="0">
                <a:latin typeface="Arial" charset="0"/>
                <a:cs typeface="ＭＳ Ｐゴシック"/>
              </a:rPr>
              <a:t>      c4o:hasGlobalCitationFrequency [ a c4o:GlobalCitationCount ;</a:t>
            </a:r>
          </a:p>
          <a:p>
            <a:pPr hangingPunct="1">
              <a:lnSpc>
                <a:spcPct val="80000"/>
              </a:lnSpc>
              <a:buFont typeface="Arial" charset="0"/>
              <a:buNone/>
            </a:pPr>
            <a:r>
              <a:rPr lang="de-DE" sz="1200" smtClean="0">
                <a:latin typeface="Arial" charset="0"/>
                <a:cs typeface="ＭＳ Ｐゴシック"/>
              </a:rPr>
              <a:t>            </a:t>
            </a:r>
            <a:r>
              <a:rPr lang="de-DE" sz="1200" b="1" smtClean="0">
                <a:solidFill>
                  <a:srgbClr val="A50021"/>
                </a:solidFill>
                <a:latin typeface="Arial" charset="0"/>
                <a:cs typeface="ＭＳ Ｐゴシック"/>
              </a:rPr>
              <a:t>c4o:hasGlobalCountValue ”309"</a:t>
            </a:r>
            <a:r>
              <a:rPr lang="de-DE" sz="1200" smtClean="0">
                <a:latin typeface="Arial" charset="0"/>
                <a:cs typeface="ＭＳ Ｐゴシック"/>
              </a:rPr>
              <a:t>^^xsd:integer ; c4o:hasGlobalCountDate "2011-09-07"^^xsd:date  ;</a:t>
            </a:r>
          </a:p>
          <a:p>
            <a:pPr hangingPunct="1">
              <a:lnSpc>
                <a:spcPct val="80000"/>
              </a:lnSpc>
              <a:buFont typeface="Wingdings" pitchFamily="2" charset="2"/>
              <a:buNone/>
            </a:pPr>
            <a:r>
              <a:rPr lang="de-DE" sz="1200" smtClean="0">
                <a:latin typeface="Arial" charset="0"/>
                <a:cs typeface="ＭＳ Ｐゴシック"/>
              </a:rPr>
              <a:t>            c4o:hasGlobalCountSource &lt;http://scholar.google.com&gt;  ] .</a:t>
            </a:r>
          </a:p>
        </p:txBody>
      </p:sp>
      <p:sp>
        <p:nvSpPr>
          <p:cNvPr id="4" name="Oval 3"/>
          <p:cNvSpPr>
            <a:spLocks noChangeArrowheads="1"/>
          </p:cNvSpPr>
          <p:nvPr/>
        </p:nvSpPr>
        <p:spPr bwMode="auto">
          <a:xfrm>
            <a:off x="539750" y="1916113"/>
            <a:ext cx="7561263" cy="576262"/>
          </a:xfrm>
          <a:prstGeom prst="ellipse">
            <a:avLst/>
          </a:prstGeom>
          <a:noFill/>
          <a:ln w="38100">
            <a:solidFill>
              <a:srgbClr val="FF0000"/>
            </a:solidFill>
            <a:miter lim="800000"/>
            <a:headEnd/>
            <a:tailEnd/>
          </a:ln>
        </p:spPr>
        <p:txBody>
          <a:bodyPr wrap="none"/>
          <a:lstStyle/>
          <a:p>
            <a:endParaRPr lang="de-DE"/>
          </a:p>
        </p:txBody>
      </p:sp>
      <p:sp>
        <p:nvSpPr>
          <p:cNvPr id="5" name="Oval 4"/>
          <p:cNvSpPr>
            <a:spLocks noChangeArrowheads="1"/>
          </p:cNvSpPr>
          <p:nvPr/>
        </p:nvSpPr>
        <p:spPr bwMode="auto">
          <a:xfrm>
            <a:off x="250825" y="2565400"/>
            <a:ext cx="6913563" cy="2303463"/>
          </a:xfrm>
          <a:prstGeom prst="ellipse">
            <a:avLst/>
          </a:prstGeom>
          <a:noFill/>
          <a:ln w="38100">
            <a:solidFill>
              <a:srgbClr val="FF0000"/>
            </a:solidFill>
            <a:miter lim="800000"/>
            <a:headEnd/>
            <a:tailEnd/>
          </a:ln>
        </p:spPr>
        <p:txBody>
          <a:bodyPr wrap="none"/>
          <a:lstStyle/>
          <a:p>
            <a:endParaRPr lang="de-DE"/>
          </a:p>
        </p:txBody>
      </p:sp>
      <p:sp>
        <p:nvSpPr>
          <p:cNvPr id="6" name="Oval 5"/>
          <p:cNvSpPr>
            <a:spLocks noChangeArrowheads="1"/>
          </p:cNvSpPr>
          <p:nvPr/>
        </p:nvSpPr>
        <p:spPr bwMode="auto">
          <a:xfrm>
            <a:off x="395288" y="5229225"/>
            <a:ext cx="5400675" cy="576263"/>
          </a:xfrm>
          <a:prstGeom prst="ellipse">
            <a:avLst/>
          </a:prstGeom>
          <a:noFill/>
          <a:ln w="38100">
            <a:solidFill>
              <a:srgbClr val="FF0000"/>
            </a:solidFill>
            <a:miter lim="800000"/>
            <a:headEnd/>
            <a:tailEnd/>
          </a:ln>
        </p:spPr>
        <p:txBody>
          <a:bodyPr wrap="none"/>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latin typeface="Arial" charset="0"/>
                <a:cs typeface="Arial" charset="0"/>
              </a:rPr>
              <a:t>Metadata for describing bibliographic entities – next steps</a:t>
            </a:r>
          </a:p>
        </p:txBody>
      </p:sp>
      <p:sp>
        <p:nvSpPr>
          <p:cNvPr id="3" name="Content Placeholder 2"/>
          <p:cNvSpPr>
            <a:spLocks noGrp="1"/>
          </p:cNvSpPr>
          <p:nvPr>
            <p:ph idx="1"/>
          </p:nvPr>
        </p:nvSpPr>
        <p:spPr>
          <a:xfrm>
            <a:off x="395288" y="1052513"/>
            <a:ext cx="8569325" cy="5472112"/>
          </a:xfrm>
        </p:spPr>
        <p:txBody>
          <a:bodyPr/>
          <a:lstStyle/>
          <a:p>
            <a:pPr eaLnBrk="1" hangingPunct="1"/>
            <a:endParaRPr lang="en-US" smtClean="0">
              <a:latin typeface="Arial" charset="0"/>
              <a:cs typeface="Arial" charset="0"/>
            </a:endParaRPr>
          </a:p>
          <a:p>
            <a:pPr eaLnBrk="1" hangingPunct="1">
              <a:spcBef>
                <a:spcPts val="1200"/>
              </a:spcBef>
            </a:pPr>
            <a:r>
              <a:rPr lang="en-US" smtClean="0">
                <a:solidFill>
                  <a:srgbClr val="B01088"/>
                </a:solidFill>
                <a:latin typeface="Arial" charset="0"/>
                <a:cs typeface="Arial" charset="0"/>
              </a:rPr>
              <a:t>The </a:t>
            </a:r>
            <a:r>
              <a:rPr lang="en-US" smtClean="0">
                <a:solidFill>
                  <a:srgbClr val="B01088"/>
                </a:solidFill>
                <a:latin typeface="Arial" charset="0"/>
                <a:cs typeface="ＭＳ Ｐゴシック"/>
              </a:rPr>
              <a:t>National Library of Medicine DTD </a:t>
            </a:r>
            <a:r>
              <a:rPr lang="en-US" smtClean="0">
                <a:latin typeface="Arial" charset="0"/>
                <a:cs typeface="ＭＳ Ｐゴシック"/>
              </a:rPr>
              <a:t>has become the </a:t>
            </a:r>
            <a:r>
              <a:rPr lang="en-US" i="1" smtClean="0">
                <a:latin typeface="Arial" charset="0"/>
                <a:cs typeface="ＭＳ Ｐゴシック"/>
              </a:rPr>
              <a:t>de facto </a:t>
            </a:r>
            <a:r>
              <a:rPr lang="en-US" smtClean="0">
                <a:latin typeface="Arial" charset="0"/>
                <a:cs typeface="ＭＳ Ｐゴシック"/>
              </a:rPr>
              <a:t>standard for many publishers, who use it to create XML mark-up for journal articles</a:t>
            </a:r>
          </a:p>
          <a:p>
            <a:pPr lvl="1" eaLnBrk="1" hangingPunct="1">
              <a:spcBef>
                <a:spcPts val="1200"/>
              </a:spcBef>
            </a:pPr>
            <a:r>
              <a:rPr lang="en-US" smtClean="0">
                <a:latin typeface="Arial" charset="0"/>
                <a:cs typeface="Arial" charset="0"/>
              </a:rPr>
              <a:t>but usually fail to publish that markup for the benefit of users!</a:t>
            </a:r>
          </a:p>
          <a:p>
            <a:pPr eaLnBrk="1" hangingPunct="1">
              <a:spcBef>
                <a:spcPts val="1200"/>
              </a:spcBef>
            </a:pPr>
            <a:endParaRPr lang="en-US" smtClean="0">
              <a:latin typeface="Arial" charset="0"/>
              <a:cs typeface="Arial" charset="0"/>
            </a:endParaRPr>
          </a:p>
          <a:p>
            <a:pPr eaLnBrk="1" hangingPunct="1">
              <a:spcBef>
                <a:spcPts val="1200"/>
              </a:spcBef>
            </a:pPr>
            <a:r>
              <a:rPr lang="en-US" smtClean="0">
                <a:latin typeface="Arial" charset="0"/>
                <a:cs typeface="Arial" charset="0"/>
              </a:rPr>
              <a:t>In collaboration with </a:t>
            </a:r>
            <a:r>
              <a:rPr lang="en-US" smtClean="0">
                <a:latin typeface="Arial" charset="0"/>
                <a:cs typeface="ＭＳ Ｐゴシック"/>
              </a:rPr>
              <a:t>Deborah Lapeyre of </a:t>
            </a:r>
            <a:r>
              <a:rPr lang="en-US" smtClean="0">
                <a:latin typeface="Arial" charset="0"/>
                <a:cs typeface="Arial" charset="0"/>
              </a:rPr>
              <a:t>Mulberry, who created it, we plan to map</a:t>
            </a:r>
            <a:r>
              <a:rPr lang="en-US" smtClean="0">
                <a:latin typeface="Arial" charset="0"/>
                <a:cs typeface="ＭＳ Ｐゴシック"/>
              </a:rPr>
              <a:t> to RDF</a:t>
            </a:r>
            <a:r>
              <a:rPr lang="en-US" smtClean="0">
                <a:latin typeface="Arial" charset="0"/>
                <a:cs typeface="Arial" charset="0"/>
              </a:rPr>
              <a:t> the </a:t>
            </a:r>
            <a:r>
              <a:rPr lang="en-US" smtClean="0">
                <a:solidFill>
                  <a:srgbClr val="B01088"/>
                </a:solidFill>
                <a:latin typeface="Arial" charset="0"/>
                <a:cs typeface="ＭＳ Ｐゴシック"/>
              </a:rPr>
              <a:t>Journal Article Tag Suite</a:t>
            </a:r>
            <a:r>
              <a:rPr lang="en-US" smtClean="0">
                <a:latin typeface="Arial" charset="0"/>
                <a:cs typeface="ＭＳ Ｐゴシック"/>
              </a:rPr>
              <a:t> (the NISO-standard next version of the National Library of Medicine DTD), using Dublin Core, PRISM, FRBR, SPAR and other appropriate ontologies, and to publish this mapping as open data</a:t>
            </a:r>
          </a:p>
          <a:p>
            <a:pPr eaLnBrk="1" hangingPunct="1">
              <a:spcBef>
                <a:spcPts val="1200"/>
              </a:spcBef>
            </a:pPr>
            <a:endParaRPr lang="en-US" smtClean="0">
              <a:solidFill>
                <a:srgbClr val="B01088"/>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916238" y="2565400"/>
            <a:ext cx="5688012" cy="901700"/>
          </a:xfrm>
        </p:spPr>
        <p:txBody>
          <a:bodyPr/>
          <a:lstStyle/>
          <a:p>
            <a:pPr hangingPunct="1"/>
            <a:r>
              <a:rPr lang="en-US" smtClean="0">
                <a:latin typeface="Arial" charset="0"/>
                <a:cs typeface="ＭＳ Ｐゴシック"/>
              </a:rPr>
              <a:t>Citation contexts</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395288" y="1557338"/>
            <a:ext cx="2736850" cy="465137"/>
          </a:xfrm>
        </p:spPr>
        <p:txBody>
          <a:bodyPr/>
          <a:lstStyle/>
          <a:p>
            <a:pPr hangingPunct="1"/>
            <a:r>
              <a:rPr lang="de-DE" smtClean="0">
                <a:latin typeface="Arial" charset="0"/>
                <a:cs typeface="ＭＳ Ｐゴシック"/>
              </a:rPr>
              <a:t>Nomenclature</a:t>
            </a:r>
          </a:p>
        </p:txBody>
      </p:sp>
      <p:sp>
        <p:nvSpPr>
          <p:cNvPr id="62466" name="Rectangle 3"/>
          <p:cNvSpPr>
            <a:spLocks noGrp="1" noChangeArrowheads="1"/>
          </p:cNvSpPr>
          <p:nvPr>
            <p:ph type="body" idx="1"/>
          </p:nvPr>
        </p:nvSpPr>
        <p:spPr>
          <a:xfrm>
            <a:off x="395288" y="2997200"/>
            <a:ext cx="2879725" cy="2447925"/>
          </a:xfrm>
        </p:spPr>
        <p:txBody>
          <a:bodyPr/>
          <a:lstStyle/>
          <a:p>
            <a:pPr hangingPunct="1"/>
            <a:r>
              <a:rPr lang="de-DE" smtClean="0">
                <a:latin typeface="Arial" charset="0"/>
                <a:cs typeface="ＭＳ Ｐゴシック"/>
              </a:rPr>
              <a:t>Typical lazy use of the word “reference”</a:t>
            </a:r>
          </a:p>
        </p:txBody>
      </p:sp>
      <p:pic>
        <p:nvPicPr>
          <p:cNvPr id="62467" name="Picture 5"/>
          <p:cNvPicPr>
            <a:picLocks noChangeAspect="1" noChangeArrowheads="1"/>
          </p:cNvPicPr>
          <p:nvPr/>
        </p:nvPicPr>
        <p:blipFill>
          <a:blip r:embed="rId3"/>
          <a:srcRect/>
          <a:stretch>
            <a:fillRect/>
          </a:stretch>
        </p:blipFill>
        <p:spPr bwMode="auto">
          <a:xfrm>
            <a:off x="3779838" y="333375"/>
            <a:ext cx="5180012" cy="4059238"/>
          </a:xfrm>
          <a:prstGeom prst="rect">
            <a:avLst/>
          </a:prstGeom>
          <a:noFill/>
          <a:ln w="9525">
            <a:solidFill>
              <a:srgbClr val="0000FF"/>
            </a:solidFill>
            <a:miter lim="800000"/>
            <a:headEnd/>
            <a:tailEnd/>
          </a:ln>
        </p:spPr>
      </p:pic>
      <p:sp>
        <p:nvSpPr>
          <p:cNvPr id="1049606" name="AutoShape 6"/>
          <p:cNvSpPr>
            <a:spLocks noChangeArrowheads="1"/>
          </p:cNvSpPr>
          <p:nvPr/>
        </p:nvSpPr>
        <p:spPr bwMode="auto">
          <a:xfrm>
            <a:off x="7308850" y="1630363"/>
            <a:ext cx="1584325" cy="504825"/>
          </a:xfrm>
          <a:prstGeom prst="wedgeRoundRectCallout">
            <a:avLst>
              <a:gd name="adj1" fmla="val -47796"/>
              <a:gd name="adj2" fmla="val 219810"/>
              <a:gd name="adj3" fmla="val 16667"/>
            </a:avLst>
          </a:prstGeom>
          <a:solidFill>
            <a:schemeClr val="bg1"/>
          </a:solidFill>
          <a:ln w="38100">
            <a:solidFill>
              <a:srgbClr val="CC0099"/>
            </a:solidFill>
            <a:miter lim="800000"/>
            <a:headEnd/>
            <a:tailEnd/>
          </a:ln>
        </p:spPr>
        <p:txBody>
          <a:bodyPr/>
          <a:lstStyle/>
          <a:p>
            <a:pPr algn="ctr"/>
            <a:endParaRPr lang="en-GB">
              <a:solidFill>
                <a:srgbClr val="CC0099"/>
              </a:solidFill>
              <a:cs typeface="Arial" charset="0"/>
            </a:endParaRPr>
          </a:p>
        </p:txBody>
      </p:sp>
      <p:sp>
        <p:nvSpPr>
          <p:cNvPr id="1049607" name="Text Box 7"/>
          <p:cNvSpPr txBox="1">
            <a:spLocks noChangeArrowheads="1"/>
          </p:cNvSpPr>
          <p:nvPr/>
        </p:nvSpPr>
        <p:spPr bwMode="auto">
          <a:xfrm>
            <a:off x="7380288" y="1700213"/>
            <a:ext cx="1544637" cy="369887"/>
          </a:xfrm>
          <a:prstGeom prst="rect">
            <a:avLst/>
          </a:prstGeom>
          <a:noFill/>
          <a:ln w="9525">
            <a:noFill/>
            <a:miter lim="800000"/>
            <a:headEnd/>
            <a:tailEnd/>
          </a:ln>
        </p:spPr>
        <p:txBody>
          <a:bodyPr wrap="none">
            <a:spAutoFit/>
          </a:bodyPr>
          <a:lstStyle/>
          <a:p>
            <a:r>
              <a:rPr lang="en-GB" sz="1800">
                <a:solidFill>
                  <a:srgbClr val="0000FF"/>
                </a:solidFill>
                <a:cs typeface="Arial" charset="0"/>
              </a:rPr>
              <a:t>“a reference”</a:t>
            </a:r>
          </a:p>
        </p:txBody>
      </p:sp>
      <p:sp>
        <p:nvSpPr>
          <p:cNvPr id="1049608" name="AutoShape 8"/>
          <p:cNvSpPr>
            <a:spLocks noChangeArrowheads="1"/>
          </p:cNvSpPr>
          <p:nvPr/>
        </p:nvSpPr>
        <p:spPr bwMode="auto">
          <a:xfrm>
            <a:off x="6024563" y="3427413"/>
            <a:ext cx="1584325" cy="504825"/>
          </a:xfrm>
          <a:prstGeom prst="wedgeRoundRectCallout">
            <a:avLst>
              <a:gd name="adj1" fmla="val -115931"/>
              <a:gd name="adj2" fmla="val 64153"/>
              <a:gd name="adj3" fmla="val 16667"/>
            </a:avLst>
          </a:prstGeom>
          <a:solidFill>
            <a:schemeClr val="bg1"/>
          </a:solidFill>
          <a:ln w="38100">
            <a:solidFill>
              <a:srgbClr val="CC0099"/>
            </a:solidFill>
            <a:miter lim="800000"/>
            <a:headEnd/>
            <a:tailEnd/>
          </a:ln>
        </p:spPr>
        <p:txBody>
          <a:bodyPr/>
          <a:lstStyle/>
          <a:p>
            <a:pPr algn="ctr"/>
            <a:endParaRPr lang="en-GB">
              <a:cs typeface="Arial" charset="0"/>
            </a:endParaRPr>
          </a:p>
        </p:txBody>
      </p:sp>
      <p:sp>
        <p:nvSpPr>
          <p:cNvPr id="1049609" name="Text Box 9"/>
          <p:cNvSpPr txBox="1">
            <a:spLocks noChangeArrowheads="1"/>
          </p:cNvSpPr>
          <p:nvPr/>
        </p:nvSpPr>
        <p:spPr bwMode="auto">
          <a:xfrm>
            <a:off x="6084888" y="3500438"/>
            <a:ext cx="1544637" cy="369887"/>
          </a:xfrm>
          <a:prstGeom prst="rect">
            <a:avLst/>
          </a:prstGeom>
          <a:noFill/>
          <a:ln w="9525">
            <a:noFill/>
            <a:miter lim="800000"/>
            <a:headEnd/>
            <a:tailEnd/>
          </a:ln>
        </p:spPr>
        <p:txBody>
          <a:bodyPr wrap="none">
            <a:spAutoFit/>
          </a:bodyPr>
          <a:lstStyle/>
          <a:p>
            <a:r>
              <a:rPr lang="en-GB" sz="1800">
                <a:solidFill>
                  <a:srgbClr val="0000FF"/>
                </a:solidFill>
                <a:cs typeface="Arial" charset="0"/>
              </a:rPr>
              <a:t>“a reference”</a:t>
            </a:r>
          </a:p>
        </p:txBody>
      </p:sp>
      <p:pic>
        <p:nvPicPr>
          <p:cNvPr id="62472" name="Picture 10"/>
          <p:cNvPicPr>
            <a:picLocks noChangeAspect="1" noChangeArrowheads="1"/>
          </p:cNvPicPr>
          <p:nvPr/>
        </p:nvPicPr>
        <p:blipFill>
          <a:blip r:embed="rId4"/>
          <a:srcRect/>
          <a:stretch>
            <a:fillRect/>
          </a:stretch>
        </p:blipFill>
        <p:spPr bwMode="auto">
          <a:xfrm>
            <a:off x="3779838" y="5014913"/>
            <a:ext cx="5184775" cy="1354137"/>
          </a:xfrm>
          <a:prstGeom prst="rect">
            <a:avLst/>
          </a:prstGeom>
          <a:noFill/>
          <a:ln w="9525">
            <a:solidFill>
              <a:srgbClr val="FF0000"/>
            </a:solidFill>
            <a:miter lim="800000"/>
            <a:headEnd/>
            <a:tailEnd/>
          </a:ln>
        </p:spPr>
      </p:pic>
      <p:sp>
        <p:nvSpPr>
          <p:cNvPr id="1049611" name="AutoShape 11"/>
          <p:cNvSpPr>
            <a:spLocks noChangeArrowheads="1"/>
          </p:cNvSpPr>
          <p:nvPr/>
        </p:nvSpPr>
        <p:spPr bwMode="auto">
          <a:xfrm>
            <a:off x="5737225" y="5226050"/>
            <a:ext cx="1584325" cy="504825"/>
          </a:xfrm>
          <a:prstGeom prst="wedgeRoundRectCallout">
            <a:avLst>
              <a:gd name="adj1" fmla="val -116634"/>
              <a:gd name="adj2" fmla="val 41194"/>
              <a:gd name="adj3" fmla="val 16667"/>
            </a:avLst>
          </a:prstGeom>
          <a:solidFill>
            <a:schemeClr val="bg1"/>
          </a:solidFill>
          <a:ln w="38100">
            <a:solidFill>
              <a:srgbClr val="CC0099"/>
            </a:solidFill>
            <a:miter lim="800000"/>
            <a:headEnd/>
            <a:tailEnd/>
          </a:ln>
        </p:spPr>
        <p:txBody>
          <a:bodyPr/>
          <a:lstStyle/>
          <a:p>
            <a:pPr algn="ctr"/>
            <a:endParaRPr lang="en-GB">
              <a:cs typeface="Arial" charset="0"/>
            </a:endParaRPr>
          </a:p>
        </p:txBody>
      </p:sp>
      <p:sp>
        <p:nvSpPr>
          <p:cNvPr id="1049612" name="Text Box 12"/>
          <p:cNvSpPr txBox="1">
            <a:spLocks noChangeArrowheads="1"/>
          </p:cNvSpPr>
          <p:nvPr/>
        </p:nvSpPr>
        <p:spPr bwMode="auto">
          <a:xfrm>
            <a:off x="5797550" y="5299075"/>
            <a:ext cx="1544638" cy="369888"/>
          </a:xfrm>
          <a:prstGeom prst="rect">
            <a:avLst/>
          </a:prstGeom>
          <a:noFill/>
          <a:ln w="9525">
            <a:noFill/>
            <a:miter lim="800000"/>
            <a:headEnd/>
            <a:tailEnd/>
          </a:ln>
        </p:spPr>
        <p:txBody>
          <a:bodyPr wrap="none">
            <a:spAutoFit/>
          </a:bodyPr>
          <a:lstStyle/>
          <a:p>
            <a:r>
              <a:rPr lang="en-GB" sz="1800">
                <a:solidFill>
                  <a:srgbClr val="0000FF"/>
                </a:solidFill>
                <a:cs typeface="Arial" charset="0"/>
              </a:rPr>
              <a:t>“a reference”</a:t>
            </a:r>
          </a:p>
        </p:txBody>
      </p:sp>
      <p:sp>
        <p:nvSpPr>
          <p:cNvPr id="62475" name="AutoShape 13"/>
          <p:cNvSpPr>
            <a:spLocks noChangeArrowheads="1"/>
          </p:cNvSpPr>
          <p:nvPr/>
        </p:nvSpPr>
        <p:spPr bwMode="auto">
          <a:xfrm>
            <a:off x="5048250" y="4452938"/>
            <a:ext cx="2979738" cy="503237"/>
          </a:xfrm>
          <a:prstGeom prst="downArrow">
            <a:avLst>
              <a:gd name="adj1" fmla="val 50000"/>
              <a:gd name="adj2" fmla="val 25000"/>
            </a:avLst>
          </a:prstGeom>
          <a:solidFill>
            <a:schemeClr val="bg1"/>
          </a:solidFill>
          <a:ln w="38100">
            <a:solidFill>
              <a:srgbClr val="CC0099"/>
            </a:solidFill>
            <a:miter lim="800000"/>
            <a:headEnd/>
            <a:tailEnd/>
          </a:ln>
        </p:spPr>
        <p:txBody>
          <a:bodyPr vert="eaVert" wrap="none" anchor="ctr"/>
          <a:lstStyle/>
          <a:p>
            <a:endParaRPr lang="de-DE">
              <a:cs typeface="Arial" charset="0"/>
            </a:endParaRPr>
          </a:p>
        </p:txBody>
      </p:sp>
      <p:sp>
        <p:nvSpPr>
          <p:cNvPr id="62476" name="Text Box 14"/>
          <p:cNvSpPr txBox="1">
            <a:spLocks noChangeArrowheads="1"/>
          </p:cNvSpPr>
          <p:nvPr/>
        </p:nvSpPr>
        <p:spPr bwMode="auto">
          <a:xfrm>
            <a:off x="5797550" y="4495800"/>
            <a:ext cx="1544638" cy="369888"/>
          </a:xfrm>
          <a:prstGeom prst="rect">
            <a:avLst/>
          </a:prstGeom>
          <a:noFill/>
          <a:ln w="9525">
            <a:noFill/>
            <a:miter lim="800000"/>
            <a:headEnd/>
            <a:tailEnd/>
          </a:ln>
        </p:spPr>
        <p:txBody>
          <a:bodyPr wrap="none">
            <a:spAutoFit/>
          </a:bodyPr>
          <a:lstStyle/>
          <a:p>
            <a:r>
              <a:rPr lang="en-GB" sz="1800">
                <a:solidFill>
                  <a:srgbClr val="0000FF"/>
                </a:solidFill>
                <a:cs typeface="Arial" charset="0"/>
              </a:rPr>
              <a:t>“a reference”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96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96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96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96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6" grpId="0" animBg="1"/>
      <p:bldP spid="1049607" grpId="0"/>
      <p:bldP spid="1049608" grpId="0" animBg="1"/>
      <p:bldP spid="1049609" grpId="0"/>
      <p:bldP spid="1049611" grpId="0" animBg="1"/>
      <p:bldP spid="10496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5" name="Rectangle 3"/>
          <p:cNvSpPr>
            <a:spLocks noGrp="1" noChangeArrowheads="1"/>
          </p:cNvSpPr>
          <p:nvPr>
            <p:ph type="body" idx="1"/>
          </p:nvPr>
        </p:nvSpPr>
        <p:spPr>
          <a:xfrm>
            <a:off x="250825" y="3068638"/>
            <a:ext cx="2738438" cy="3240087"/>
          </a:xfrm>
        </p:spPr>
        <p:txBody>
          <a:bodyPr/>
          <a:lstStyle/>
          <a:p>
            <a:pPr hangingPunct="1">
              <a:buFont typeface="Arial"/>
              <a:buChar char="•"/>
              <a:defRPr/>
            </a:pPr>
            <a:r>
              <a:rPr dirty="0"/>
              <a:t>Nomenclature adopted by </a:t>
            </a:r>
            <a:r>
              <a:rPr dirty="0" smtClean="0"/>
              <a:t>our </a:t>
            </a:r>
            <a:r>
              <a:rPr dirty="0"/>
              <a:t>SPAR </a:t>
            </a:r>
            <a:r>
              <a:rPr dirty="0" smtClean="0"/>
              <a:t>  (Semantic Publishing and Referencing) Ontologies                 that include CiTO,     the Citation Typing Ontology</a:t>
            </a:r>
          </a:p>
          <a:p>
            <a:pPr hangingPunct="1">
              <a:buFont typeface="Arial"/>
              <a:buChar char="•"/>
              <a:defRPr/>
            </a:pPr>
            <a:endParaRPr dirty="0" smtClean="0"/>
          </a:p>
          <a:p>
            <a:pPr marL="0" indent="0" hangingPunct="1">
              <a:buFont typeface="Wingdings" charset="0"/>
              <a:buNone/>
              <a:defRPr/>
            </a:pPr>
            <a:r>
              <a:rPr dirty="0"/>
              <a:t> </a:t>
            </a:r>
            <a:r>
              <a:rPr dirty="0" smtClean="0"/>
              <a:t>     </a:t>
            </a:r>
            <a:r>
              <a:rPr dirty="0" smtClean="0">
                <a:solidFill>
                  <a:srgbClr val="3366FF"/>
                </a:solidFill>
              </a:rPr>
              <a:t>http://</a:t>
            </a:r>
            <a:r>
              <a:rPr dirty="0" err="1" smtClean="0">
                <a:solidFill>
                  <a:srgbClr val="3366FF"/>
                </a:solidFill>
              </a:rPr>
              <a:t>purl.org</a:t>
            </a:r>
            <a:r>
              <a:rPr dirty="0" smtClean="0">
                <a:solidFill>
                  <a:srgbClr val="3366FF"/>
                </a:solidFill>
              </a:rPr>
              <a:t>/spar/</a:t>
            </a:r>
            <a:endParaRPr dirty="0"/>
          </a:p>
        </p:txBody>
      </p:sp>
      <p:pic>
        <p:nvPicPr>
          <p:cNvPr id="64514" name="Picture 4"/>
          <p:cNvPicPr>
            <a:picLocks noChangeAspect="1" noChangeArrowheads="1"/>
          </p:cNvPicPr>
          <p:nvPr/>
        </p:nvPicPr>
        <p:blipFill>
          <a:blip r:embed="rId3"/>
          <a:srcRect/>
          <a:stretch>
            <a:fillRect/>
          </a:stretch>
        </p:blipFill>
        <p:spPr bwMode="auto">
          <a:xfrm>
            <a:off x="3384550" y="125413"/>
            <a:ext cx="5630863" cy="6543675"/>
          </a:xfrm>
          <a:prstGeom prst="rect">
            <a:avLst/>
          </a:prstGeom>
          <a:noFill/>
          <a:ln w="9525">
            <a:noFill/>
            <a:miter lim="800000"/>
            <a:headEnd/>
            <a:tailEnd/>
          </a:ln>
        </p:spPr>
      </p:pic>
      <p:sp>
        <p:nvSpPr>
          <p:cNvPr id="64515" name="Rectangle 5"/>
          <p:cNvSpPr>
            <a:spLocks noGrp="1" noChangeArrowheads="1"/>
          </p:cNvSpPr>
          <p:nvPr>
            <p:ph type="title"/>
          </p:nvPr>
        </p:nvSpPr>
        <p:spPr>
          <a:xfrm>
            <a:off x="395288" y="1557338"/>
            <a:ext cx="2809875" cy="465137"/>
          </a:xfrm>
        </p:spPr>
        <p:txBody>
          <a:bodyPr/>
          <a:lstStyle/>
          <a:p>
            <a:pPr hangingPunct="1"/>
            <a:r>
              <a:rPr lang="de-DE" smtClean="0">
                <a:latin typeface="Arial" charset="0"/>
                <a:cs typeface="ＭＳ Ｐゴシック"/>
              </a:rPr>
              <a:t>Nomenclature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hangingPunct="1"/>
            <a:r>
              <a:rPr lang="de-DE" smtClean="0">
                <a:latin typeface="Arial" charset="0"/>
                <a:cs typeface="ＭＳ Ｐゴシック"/>
              </a:rPr>
              <a:t>How do citations work?</a:t>
            </a:r>
          </a:p>
        </p:txBody>
      </p:sp>
      <p:sp>
        <p:nvSpPr>
          <p:cNvPr id="1057795" name="Rectangle 3"/>
          <p:cNvSpPr>
            <a:spLocks noGrp="1" noChangeArrowheads="1"/>
          </p:cNvSpPr>
          <p:nvPr>
            <p:ph type="body" idx="1"/>
          </p:nvPr>
        </p:nvSpPr>
        <p:spPr>
          <a:xfrm>
            <a:off x="179388" y="1484313"/>
            <a:ext cx="2087562" cy="5184775"/>
          </a:xfrm>
        </p:spPr>
        <p:txBody>
          <a:bodyPr/>
          <a:lstStyle/>
          <a:p>
            <a:pPr hangingPunct="1"/>
            <a:r>
              <a:rPr lang="de-DE" smtClean="0">
                <a:latin typeface="Arial" charset="0"/>
                <a:cs typeface="ＭＳ Ｐゴシック"/>
              </a:rPr>
              <a:t>At some point in the text of the citing article, a citation is made to a paper [6], bibliographic details of which are given in the reference list</a:t>
            </a:r>
          </a:p>
          <a:p>
            <a:pPr hangingPunct="1"/>
            <a:r>
              <a:rPr lang="de-DE" smtClean="0">
                <a:latin typeface="Arial" charset="0"/>
                <a:cs typeface="ＭＳ Ｐゴシック"/>
              </a:rPr>
              <a:t>However, the </a:t>
            </a:r>
            <a:r>
              <a:rPr lang="de-DE" i="1" smtClean="0">
                <a:solidFill>
                  <a:srgbClr val="CC0099"/>
                </a:solidFill>
                <a:latin typeface="Arial" charset="0"/>
                <a:cs typeface="ＭＳ Ｐゴシック"/>
              </a:rPr>
              <a:t>reasons</a:t>
            </a:r>
            <a:r>
              <a:rPr lang="de-DE" smtClean="0">
                <a:latin typeface="Arial" charset="0"/>
                <a:cs typeface="ＭＳ Ｐゴシック"/>
              </a:rPr>
              <a:t> for citing that particular paper are not made explicit</a:t>
            </a:r>
          </a:p>
        </p:txBody>
      </p:sp>
      <p:pic>
        <p:nvPicPr>
          <p:cNvPr id="66563" name="Picture 4"/>
          <p:cNvPicPr>
            <a:picLocks noChangeAspect="1" noChangeArrowheads="1"/>
          </p:cNvPicPr>
          <p:nvPr/>
        </p:nvPicPr>
        <p:blipFill>
          <a:blip r:embed="rId3"/>
          <a:srcRect/>
          <a:stretch>
            <a:fillRect/>
          </a:stretch>
        </p:blipFill>
        <p:spPr bwMode="auto">
          <a:xfrm>
            <a:off x="2484438" y="1052513"/>
            <a:ext cx="6448425" cy="5053012"/>
          </a:xfrm>
          <a:prstGeom prst="rect">
            <a:avLst/>
          </a:prstGeom>
          <a:noFill/>
          <a:ln w="9525">
            <a:solidFill>
              <a:srgbClr val="003399"/>
            </a:solidFill>
            <a:miter lim="800000"/>
            <a:headEnd/>
            <a:tailEnd/>
          </a:ln>
        </p:spPr>
      </p:pic>
      <p:sp>
        <p:nvSpPr>
          <p:cNvPr id="66564" name="Line 5"/>
          <p:cNvSpPr>
            <a:spLocks noChangeShapeType="1"/>
          </p:cNvSpPr>
          <p:nvPr/>
        </p:nvSpPr>
        <p:spPr bwMode="auto">
          <a:xfrm>
            <a:off x="1763713" y="3357563"/>
            <a:ext cx="4968875" cy="1223962"/>
          </a:xfrm>
          <a:prstGeom prst="line">
            <a:avLst/>
          </a:prstGeom>
          <a:noFill/>
          <a:ln w="28575">
            <a:solidFill>
              <a:schemeClr val="folHlink"/>
            </a:solidFill>
            <a:miter lim="800000"/>
            <a:headEnd/>
            <a:tailEnd type="triangle" w="med" len="med"/>
          </a:ln>
        </p:spPr>
        <p:txBody>
          <a:bodyPr wrap="none"/>
          <a:lstStyle/>
          <a:p>
            <a:endParaRPr lang="de-DE"/>
          </a:p>
        </p:txBody>
      </p:sp>
      <p:sp>
        <p:nvSpPr>
          <p:cNvPr id="66565" name="Line 6"/>
          <p:cNvSpPr>
            <a:spLocks noChangeShapeType="1"/>
          </p:cNvSpPr>
          <p:nvPr/>
        </p:nvSpPr>
        <p:spPr bwMode="auto">
          <a:xfrm>
            <a:off x="1979613" y="4724400"/>
            <a:ext cx="606425" cy="917575"/>
          </a:xfrm>
          <a:prstGeom prst="line">
            <a:avLst/>
          </a:prstGeom>
          <a:noFill/>
          <a:ln w="28575">
            <a:solidFill>
              <a:schemeClr val="folHlink"/>
            </a:solidFill>
            <a:miter lim="800000"/>
            <a:headEnd/>
            <a:tailEnd type="triangle" w="med" len="med"/>
          </a:ln>
        </p:spPr>
        <p:txBody>
          <a:bodyPr wrap="none"/>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7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GB" smtClean="0">
                <a:latin typeface="Arial" charset="0"/>
                <a:cs typeface="ＭＳ Ｐゴシック"/>
              </a:rPr>
              <a:t>Outline of my presentation</a:t>
            </a:r>
          </a:p>
        </p:txBody>
      </p:sp>
      <p:sp>
        <p:nvSpPr>
          <p:cNvPr id="1039363" name="Rectangle 3"/>
          <p:cNvSpPr>
            <a:spLocks noGrp="1" noChangeArrowheads="1"/>
          </p:cNvSpPr>
          <p:nvPr>
            <p:ph type="body" idx="1"/>
          </p:nvPr>
        </p:nvSpPr>
        <p:spPr>
          <a:xfrm>
            <a:off x="323850" y="1412875"/>
            <a:ext cx="8569325" cy="4968875"/>
          </a:xfrm>
        </p:spPr>
        <p:txBody>
          <a:bodyPr/>
          <a:lstStyle/>
          <a:p>
            <a:pPr>
              <a:buFont typeface="Wingdings" charset="0"/>
              <a:buChar char="n"/>
              <a:defRPr/>
            </a:pPr>
            <a:endParaRPr lang="en-GB" dirty="0"/>
          </a:p>
          <a:p>
            <a:pPr>
              <a:buFont typeface="Wingdings" charset="0"/>
              <a:buChar char="n"/>
              <a:defRPr/>
            </a:pPr>
            <a:r>
              <a:rPr lang="en-GB" dirty="0"/>
              <a:t>Exemplar semantic enhancements to a research </a:t>
            </a:r>
            <a:r>
              <a:rPr lang="en-GB" dirty="0" smtClean="0"/>
              <a:t>paper</a:t>
            </a:r>
            <a:endParaRPr lang="en-GB" dirty="0"/>
          </a:p>
          <a:p>
            <a:pPr>
              <a:spcBef>
                <a:spcPct val="80000"/>
              </a:spcBef>
              <a:buFont typeface="Wingdings" charset="0"/>
              <a:buChar char="n"/>
              <a:defRPr/>
            </a:pPr>
            <a:r>
              <a:rPr lang="en-GB" dirty="0"/>
              <a:t>The Semantic Publishing and Referencing (SPAR) Ontologies</a:t>
            </a:r>
          </a:p>
          <a:p>
            <a:pPr lvl="1">
              <a:spcBef>
                <a:spcPct val="80000"/>
              </a:spcBef>
              <a:buFont typeface="Wingdings" charset="0"/>
              <a:buChar char="Ø"/>
              <a:defRPr/>
            </a:pPr>
            <a:r>
              <a:rPr lang="en-GB" dirty="0"/>
              <a:t>Uses of CiTO, the Citation Typing Ontology</a:t>
            </a:r>
          </a:p>
          <a:p>
            <a:pPr>
              <a:spcBef>
                <a:spcPct val="80000"/>
              </a:spcBef>
              <a:buFont typeface="Wingdings" charset="0"/>
              <a:buChar char="n"/>
              <a:defRPr/>
            </a:pPr>
            <a:r>
              <a:rPr lang="en-GB" dirty="0" smtClean="0"/>
              <a:t>The SPAR </a:t>
            </a:r>
            <a:r>
              <a:rPr lang="en-GB" dirty="0"/>
              <a:t>ontologies</a:t>
            </a:r>
          </a:p>
          <a:p>
            <a:pPr lvl="1">
              <a:spcBef>
                <a:spcPct val="80000"/>
              </a:spcBef>
              <a:buFont typeface="Wingdings" charset="0"/>
              <a:buChar char="Ø"/>
              <a:defRPr/>
            </a:pPr>
            <a:r>
              <a:rPr lang="en-GB" dirty="0" smtClean="0"/>
              <a:t>Encoding bibliographic records using SPAR</a:t>
            </a:r>
          </a:p>
          <a:p>
            <a:pPr lvl="1">
              <a:spcBef>
                <a:spcPct val="80000"/>
              </a:spcBef>
              <a:buFont typeface="Wingdings" charset="0"/>
              <a:buChar char="Ø"/>
              <a:defRPr/>
            </a:pPr>
            <a:r>
              <a:rPr lang="en-GB" dirty="0" smtClean="0"/>
              <a:t>Citations in context</a:t>
            </a:r>
          </a:p>
          <a:p>
            <a:pPr>
              <a:spcBef>
                <a:spcPct val="80000"/>
              </a:spcBef>
              <a:buFont typeface="Wingdings" charset="0"/>
              <a:buChar char="n"/>
              <a:defRPr/>
            </a:pPr>
            <a:r>
              <a:rPr lang="en-GB" dirty="0" smtClean="0"/>
              <a:t>The Open Citation Corpus – bibliographic references as open linked data</a:t>
            </a:r>
          </a:p>
          <a:p>
            <a:pPr>
              <a:spcBef>
                <a:spcPct val="80000"/>
              </a:spcBef>
              <a:buFont typeface="Wingdings" charset="0"/>
              <a:buChar char="n"/>
              <a:defRPr/>
            </a:pPr>
            <a:r>
              <a:rPr lang="en-GB" dirty="0" smtClean="0"/>
              <a:t>Open Research Reports – open access structured summaries of infectious</a:t>
            </a:r>
          </a:p>
          <a:p>
            <a:pPr marL="0" indent="0">
              <a:spcBef>
                <a:spcPts val="0"/>
              </a:spcBef>
              <a:buFont typeface="Wingdings" charset="0"/>
              <a:buNone/>
              <a:defRPr/>
            </a:pPr>
            <a:r>
              <a:rPr lang="en-GB" dirty="0"/>
              <a:t> </a:t>
            </a:r>
            <a:r>
              <a:rPr lang="en-GB" dirty="0" smtClean="0"/>
              <a:t>                                               disease journal articles</a:t>
            </a:r>
            <a:endParaRPr lang="en-GB" dirty="0"/>
          </a:p>
          <a:p>
            <a:pPr lvl="1">
              <a:buFont typeface="Wingdings" charset="0"/>
              <a:buChar char="Ø"/>
              <a:defRPr/>
            </a:pP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hangingPunct="1"/>
            <a:endParaRPr lang="de-DE" smtClean="0">
              <a:latin typeface="Arial" charset="0"/>
              <a:cs typeface="ＭＳ Ｐゴシック"/>
            </a:endParaRPr>
          </a:p>
        </p:txBody>
      </p:sp>
      <p:sp>
        <p:nvSpPr>
          <p:cNvPr id="68610" name="Rectangle 3"/>
          <p:cNvSpPr>
            <a:spLocks noGrp="1" noChangeArrowheads="1"/>
          </p:cNvSpPr>
          <p:nvPr>
            <p:ph type="body" idx="1"/>
          </p:nvPr>
        </p:nvSpPr>
        <p:spPr>
          <a:xfrm>
            <a:off x="179388" y="1557338"/>
            <a:ext cx="1944687" cy="4967287"/>
          </a:xfrm>
        </p:spPr>
        <p:txBody>
          <a:bodyPr/>
          <a:lstStyle/>
          <a:p>
            <a:pPr hangingPunct="1">
              <a:lnSpc>
                <a:spcPct val="90000"/>
              </a:lnSpc>
            </a:pPr>
            <a:r>
              <a:rPr lang="de-DE" smtClean="0">
                <a:latin typeface="Arial" charset="0"/>
                <a:cs typeface="ＭＳ Ｐゴシック"/>
              </a:rPr>
              <a:t>Three of the ten in-text reference pointers to Reference [6], Ko </a:t>
            </a:r>
            <a:r>
              <a:rPr lang="de-DE" i="1" smtClean="0">
                <a:latin typeface="Arial" charset="0"/>
                <a:cs typeface="ＭＳ Ｐゴシック"/>
              </a:rPr>
              <a:t>et al</a:t>
            </a:r>
            <a:r>
              <a:rPr lang="de-DE" smtClean="0">
                <a:latin typeface="Arial" charset="0"/>
                <a:cs typeface="ＭＳ Ｐゴシック"/>
              </a:rPr>
              <a:t>.</a:t>
            </a:r>
          </a:p>
          <a:p>
            <a:pPr hangingPunct="1">
              <a:lnSpc>
                <a:spcPct val="90000"/>
              </a:lnSpc>
            </a:pPr>
            <a:endParaRPr lang="de-DE" smtClean="0">
              <a:latin typeface="Arial" charset="0"/>
              <a:cs typeface="ＭＳ Ｐゴシック"/>
            </a:endParaRPr>
          </a:p>
          <a:p>
            <a:pPr hangingPunct="1">
              <a:lnSpc>
                <a:spcPct val="90000"/>
              </a:lnSpc>
            </a:pPr>
            <a:r>
              <a:rPr lang="de-DE" smtClean="0">
                <a:solidFill>
                  <a:schemeClr val="folHlink"/>
                </a:solidFill>
                <a:latin typeface="Arial" charset="0"/>
                <a:cs typeface="ＭＳ Ｐゴシック"/>
              </a:rPr>
              <a:t>A</a:t>
            </a:r>
            <a:r>
              <a:rPr lang="de-DE" smtClean="0">
                <a:latin typeface="Arial" charset="0"/>
                <a:cs typeface="ＭＳ Ｐゴシック"/>
              </a:rPr>
              <a:t> is about rainfall and flooding</a:t>
            </a:r>
          </a:p>
          <a:p>
            <a:pPr hangingPunct="1">
              <a:lnSpc>
                <a:spcPct val="90000"/>
              </a:lnSpc>
            </a:pPr>
            <a:endParaRPr lang="de-DE" smtClean="0">
              <a:latin typeface="Arial" charset="0"/>
              <a:cs typeface="ＭＳ Ｐゴシック"/>
            </a:endParaRPr>
          </a:p>
          <a:p>
            <a:pPr hangingPunct="1">
              <a:lnSpc>
                <a:spcPct val="90000"/>
              </a:lnSpc>
            </a:pPr>
            <a:r>
              <a:rPr lang="de-DE" smtClean="0">
                <a:solidFill>
                  <a:schemeClr val="folHlink"/>
                </a:solidFill>
                <a:latin typeface="Arial" charset="0"/>
                <a:cs typeface="ＭＳ Ｐゴシック"/>
              </a:rPr>
              <a:t>B</a:t>
            </a:r>
            <a:r>
              <a:rPr lang="de-DE" smtClean="0">
                <a:latin typeface="Arial" charset="0"/>
                <a:cs typeface="ＭＳ Ｐゴシック"/>
              </a:rPr>
              <a:t> is about the environment</a:t>
            </a:r>
          </a:p>
          <a:p>
            <a:pPr hangingPunct="1">
              <a:lnSpc>
                <a:spcPct val="90000"/>
              </a:lnSpc>
            </a:pPr>
            <a:endParaRPr lang="de-DE" smtClean="0">
              <a:latin typeface="Arial" charset="0"/>
              <a:cs typeface="ＭＳ Ｐゴシック"/>
            </a:endParaRPr>
          </a:p>
          <a:p>
            <a:pPr hangingPunct="1">
              <a:lnSpc>
                <a:spcPct val="90000"/>
              </a:lnSpc>
            </a:pPr>
            <a:r>
              <a:rPr lang="de-DE" smtClean="0">
                <a:solidFill>
                  <a:schemeClr val="folHlink"/>
                </a:solidFill>
                <a:latin typeface="Arial" charset="0"/>
                <a:cs typeface="ＭＳ Ｐゴシック"/>
              </a:rPr>
              <a:t>C</a:t>
            </a:r>
            <a:r>
              <a:rPr lang="de-DE" smtClean="0">
                <a:latin typeface="Arial" charset="0"/>
                <a:cs typeface="ＭＳ Ｐゴシック"/>
              </a:rPr>
              <a:t> is about the infectious agent</a:t>
            </a:r>
          </a:p>
        </p:txBody>
      </p:sp>
      <p:pic>
        <p:nvPicPr>
          <p:cNvPr id="68611" name="Picture 4"/>
          <p:cNvPicPr>
            <a:picLocks noChangeAspect="1" noChangeArrowheads="1"/>
          </p:cNvPicPr>
          <p:nvPr/>
        </p:nvPicPr>
        <p:blipFill>
          <a:blip r:embed="rId3"/>
          <a:srcRect/>
          <a:stretch>
            <a:fillRect/>
          </a:stretch>
        </p:blipFill>
        <p:spPr bwMode="auto">
          <a:xfrm>
            <a:off x="2212975" y="147638"/>
            <a:ext cx="6829425" cy="6634162"/>
          </a:xfrm>
          <a:prstGeom prst="rect">
            <a:avLst/>
          </a:prstGeom>
          <a:noFill/>
          <a:ln w="9525">
            <a:solidFill>
              <a:srgbClr val="003399"/>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hangingPunct="1"/>
            <a:endParaRPr lang="de-DE" smtClean="0">
              <a:latin typeface="Arial" charset="0"/>
              <a:cs typeface="ＭＳ Ｐゴシック"/>
            </a:endParaRPr>
          </a:p>
        </p:txBody>
      </p:sp>
      <p:sp>
        <p:nvSpPr>
          <p:cNvPr id="70658" name="Rectangle 3"/>
          <p:cNvSpPr>
            <a:spLocks noGrp="1" noChangeArrowheads="1"/>
          </p:cNvSpPr>
          <p:nvPr>
            <p:ph type="body" idx="1"/>
          </p:nvPr>
        </p:nvSpPr>
        <p:spPr>
          <a:xfrm>
            <a:off x="179388" y="1268413"/>
            <a:ext cx="1944687" cy="5256212"/>
          </a:xfrm>
        </p:spPr>
        <p:txBody>
          <a:bodyPr/>
          <a:lstStyle/>
          <a:p>
            <a:pPr hangingPunct="1"/>
            <a:r>
              <a:rPr lang="de-DE" smtClean="0">
                <a:latin typeface="Arial" charset="0"/>
                <a:cs typeface="ＭＳ Ｐゴシック"/>
              </a:rPr>
              <a:t>Six of nine statements selected from Ko </a:t>
            </a:r>
            <a:r>
              <a:rPr lang="de-DE" i="1" smtClean="0">
                <a:latin typeface="Arial" charset="0"/>
                <a:cs typeface="ＭＳ Ｐゴシック"/>
              </a:rPr>
              <a:t>et al</a:t>
            </a:r>
            <a:r>
              <a:rPr lang="de-DE" smtClean="0">
                <a:latin typeface="Arial" charset="0"/>
                <a:cs typeface="ＭＳ Ｐゴシック"/>
              </a:rPr>
              <a:t>. most relevant to those three in-text citation pointers in Reis </a:t>
            </a:r>
            <a:r>
              <a:rPr lang="de-DE" i="1" smtClean="0">
                <a:latin typeface="Arial" charset="0"/>
                <a:cs typeface="ＭＳ Ｐゴシック"/>
              </a:rPr>
              <a:t>et al.</a:t>
            </a:r>
          </a:p>
          <a:p>
            <a:pPr hangingPunct="1"/>
            <a:r>
              <a:rPr lang="de-DE" smtClean="0">
                <a:solidFill>
                  <a:schemeClr val="folHlink"/>
                </a:solidFill>
                <a:latin typeface="Arial" charset="0"/>
                <a:cs typeface="ＭＳ Ｐゴシック"/>
              </a:rPr>
              <a:t>4</a:t>
            </a:r>
            <a:r>
              <a:rPr lang="de-DE" smtClean="0">
                <a:latin typeface="Arial" charset="0"/>
                <a:cs typeface="ＭＳ Ｐゴシック"/>
              </a:rPr>
              <a:t>, </a:t>
            </a:r>
            <a:r>
              <a:rPr lang="de-DE" smtClean="0">
                <a:solidFill>
                  <a:schemeClr val="folHlink"/>
                </a:solidFill>
                <a:latin typeface="Arial" charset="0"/>
                <a:cs typeface="ＭＳ Ｐゴシック"/>
              </a:rPr>
              <a:t>5</a:t>
            </a:r>
            <a:r>
              <a:rPr lang="de-DE" smtClean="0">
                <a:latin typeface="Arial" charset="0"/>
                <a:cs typeface="ＭＳ Ｐゴシック"/>
              </a:rPr>
              <a:t> and </a:t>
            </a:r>
            <a:r>
              <a:rPr lang="de-DE" smtClean="0">
                <a:solidFill>
                  <a:schemeClr val="folHlink"/>
                </a:solidFill>
                <a:latin typeface="Arial" charset="0"/>
                <a:cs typeface="ＭＳ Ｐゴシック"/>
              </a:rPr>
              <a:t>9</a:t>
            </a:r>
            <a:r>
              <a:rPr lang="de-DE" smtClean="0">
                <a:latin typeface="Arial" charset="0"/>
                <a:cs typeface="ＭＳ Ｐゴシック"/>
              </a:rPr>
              <a:t> are relevant to </a:t>
            </a:r>
            <a:r>
              <a:rPr lang="de-DE" smtClean="0">
                <a:solidFill>
                  <a:schemeClr val="folHlink"/>
                </a:solidFill>
                <a:latin typeface="Arial" charset="0"/>
                <a:cs typeface="ＭＳ Ｐゴシック"/>
              </a:rPr>
              <a:t>A </a:t>
            </a:r>
            <a:r>
              <a:rPr lang="de-DE" smtClean="0">
                <a:latin typeface="Arial" charset="0"/>
                <a:cs typeface="ＭＳ Ｐゴシック"/>
              </a:rPr>
              <a:t>in Reis </a:t>
            </a:r>
            <a:r>
              <a:rPr lang="de-DE" i="1" smtClean="0">
                <a:latin typeface="Arial" charset="0"/>
                <a:cs typeface="ＭＳ Ｐゴシック"/>
              </a:rPr>
              <a:t>et al</a:t>
            </a:r>
            <a:r>
              <a:rPr lang="de-DE" smtClean="0">
                <a:latin typeface="Arial" charset="0"/>
                <a:cs typeface="ＭＳ Ｐゴシック"/>
              </a:rPr>
              <a:t>.</a:t>
            </a:r>
          </a:p>
          <a:p>
            <a:pPr hangingPunct="1"/>
            <a:r>
              <a:rPr lang="de-DE" smtClean="0">
                <a:solidFill>
                  <a:schemeClr val="folHlink"/>
                </a:solidFill>
                <a:latin typeface="Arial" charset="0"/>
                <a:cs typeface="ＭＳ Ｐゴシック"/>
              </a:rPr>
              <a:t>2</a:t>
            </a:r>
            <a:r>
              <a:rPr lang="de-DE" smtClean="0">
                <a:latin typeface="Arial" charset="0"/>
                <a:cs typeface="ＭＳ Ｐゴシック"/>
              </a:rPr>
              <a:t>, </a:t>
            </a:r>
            <a:r>
              <a:rPr lang="de-DE" smtClean="0">
                <a:solidFill>
                  <a:schemeClr val="folHlink"/>
                </a:solidFill>
                <a:latin typeface="Arial" charset="0"/>
                <a:cs typeface="ＭＳ Ｐゴシック"/>
              </a:rPr>
              <a:t>3</a:t>
            </a:r>
            <a:r>
              <a:rPr lang="de-DE" smtClean="0">
                <a:latin typeface="Arial" charset="0"/>
                <a:cs typeface="ＭＳ Ｐゴシック"/>
              </a:rPr>
              <a:t>, </a:t>
            </a:r>
            <a:r>
              <a:rPr lang="de-DE" smtClean="0">
                <a:solidFill>
                  <a:schemeClr val="folHlink"/>
                </a:solidFill>
                <a:latin typeface="Arial" charset="0"/>
                <a:cs typeface="ＭＳ Ｐゴシック"/>
              </a:rPr>
              <a:t>7</a:t>
            </a:r>
            <a:r>
              <a:rPr lang="de-DE" smtClean="0">
                <a:latin typeface="Arial" charset="0"/>
                <a:cs typeface="ＭＳ Ｐゴシック"/>
              </a:rPr>
              <a:t> and </a:t>
            </a:r>
            <a:r>
              <a:rPr lang="de-DE" smtClean="0">
                <a:solidFill>
                  <a:schemeClr val="folHlink"/>
                </a:solidFill>
                <a:latin typeface="Arial" charset="0"/>
                <a:cs typeface="ＭＳ Ｐゴシック"/>
              </a:rPr>
              <a:t>9</a:t>
            </a:r>
            <a:r>
              <a:rPr lang="de-DE" smtClean="0">
                <a:latin typeface="Arial" charset="0"/>
                <a:cs typeface="ＭＳ Ｐゴシック"/>
              </a:rPr>
              <a:t> are relevant to </a:t>
            </a:r>
            <a:r>
              <a:rPr lang="de-DE" smtClean="0">
                <a:solidFill>
                  <a:schemeClr val="folHlink"/>
                </a:solidFill>
                <a:latin typeface="Arial" charset="0"/>
                <a:cs typeface="ＭＳ Ｐゴシック"/>
              </a:rPr>
              <a:t>B</a:t>
            </a:r>
          </a:p>
          <a:p>
            <a:pPr hangingPunct="1"/>
            <a:r>
              <a:rPr lang="de-DE" smtClean="0">
                <a:solidFill>
                  <a:schemeClr val="folHlink"/>
                </a:solidFill>
                <a:latin typeface="Arial" charset="0"/>
                <a:cs typeface="ＭＳ Ｐゴシック"/>
              </a:rPr>
              <a:t>1</a:t>
            </a:r>
            <a:r>
              <a:rPr lang="de-DE" smtClean="0">
                <a:latin typeface="Arial" charset="0"/>
                <a:cs typeface="ＭＳ Ｐゴシック"/>
              </a:rPr>
              <a:t>, </a:t>
            </a:r>
            <a:r>
              <a:rPr lang="de-DE" smtClean="0">
                <a:solidFill>
                  <a:schemeClr val="folHlink"/>
                </a:solidFill>
                <a:latin typeface="Arial" charset="0"/>
                <a:cs typeface="ＭＳ Ｐゴシック"/>
              </a:rPr>
              <a:t>6</a:t>
            </a:r>
            <a:r>
              <a:rPr lang="de-DE" smtClean="0">
                <a:latin typeface="Arial" charset="0"/>
                <a:cs typeface="ＭＳ Ｐゴシック"/>
              </a:rPr>
              <a:t> and </a:t>
            </a:r>
            <a:r>
              <a:rPr lang="de-DE" smtClean="0">
                <a:solidFill>
                  <a:schemeClr val="folHlink"/>
                </a:solidFill>
                <a:latin typeface="Arial" charset="0"/>
                <a:cs typeface="ＭＳ Ｐゴシック"/>
              </a:rPr>
              <a:t>8</a:t>
            </a:r>
            <a:r>
              <a:rPr lang="de-DE" smtClean="0">
                <a:latin typeface="Arial" charset="0"/>
                <a:cs typeface="ＭＳ Ｐゴシック"/>
              </a:rPr>
              <a:t> are relevant to </a:t>
            </a:r>
            <a:r>
              <a:rPr lang="de-DE" smtClean="0">
                <a:solidFill>
                  <a:schemeClr val="folHlink"/>
                </a:solidFill>
                <a:latin typeface="Arial" charset="0"/>
                <a:cs typeface="ＭＳ Ｐゴシック"/>
              </a:rPr>
              <a:t>C</a:t>
            </a:r>
          </a:p>
        </p:txBody>
      </p:sp>
      <p:pic>
        <p:nvPicPr>
          <p:cNvPr id="70659" name="Picture 5"/>
          <p:cNvPicPr>
            <a:picLocks noChangeAspect="1" noChangeArrowheads="1"/>
          </p:cNvPicPr>
          <p:nvPr/>
        </p:nvPicPr>
        <p:blipFill>
          <a:blip r:embed="rId3"/>
          <a:srcRect/>
          <a:stretch>
            <a:fillRect/>
          </a:stretch>
        </p:blipFill>
        <p:spPr bwMode="auto">
          <a:xfrm>
            <a:off x="2185988" y="139700"/>
            <a:ext cx="6829425" cy="8712200"/>
          </a:xfrm>
          <a:prstGeom prst="rect">
            <a:avLst/>
          </a:prstGeom>
          <a:noFill/>
          <a:ln w="9525">
            <a:solidFill>
              <a:srgbClr val="003399"/>
            </a:solidFill>
            <a:miter lim="800000"/>
            <a:headEnd/>
            <a:tailEnd/>
          </a:ln>
        </p:spPr>
      </p:pic>
      <p:sp>
        <p:nvSpPr>
          <p:cNvPr id="1043463" name="AutoShape 7"/>
          <p:cNvSpPr>
            <a:spLocks/>
          </p:cNvSpPr>
          <p:nvPr/>
        </p:nvSpPr>
        <p:spPr bwMode="auto">
          <a:xfrm>
            <a:off x="7885113" y="4508500"/>
            <a:ext cx="914400" cy="609600"/>
          </a:xfrm>
          <a:prstGeom prst="borderCallout2">
            <a:avLst>
              <a:gd name="adj1" fmla="val 18750"/>
              <a:gd name="adj2" fmla="val -8333"/>
              <a:gd name="adj3" fmla="val 18750"/>
              <a:gd name="adj4" fmla="val -34028"/>
              <a:gd name="adj5" fmla="val 45833"/>
              <a:gd name="adj6" fmla="val -125870"/>
            </a:avLst>
          </a:prstGeom>
          <a:solidFill>
            <a:schemeClr val="accent1"/>
          </a:solidFill>
          <a:ln w="9525">
            <a:solidFill>
              <a:srgbClr val="0033CC"/>
            </a:solidFill>
            <a:miter lim="800000"/>
            <a:headEnd/>
            <a:tailEnd/>
          </a:ln>
        </p:spPr>
        <p:txBody>
          <a:bodyPr/>
          <a:lstStyle/>
          <a:p>
            <a:pPr algn="ctr"/>
            <a:r>
              <a:rPr lang="en-GB" sz="1800">
                <a:solidFill>
                  <a:schemeClr val="folHlink"/>
                </a:solidFill>
                <a:cs typeface="Arial" charset="0"/>
              </a:rPr>
              <a:t>Real data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3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4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hangingPunct="1"/>
            <a:r>
              <a:rPr lang="de-DE" smtClean="0">
                <a:latin typeface="Arial" charset="0"/>
                <a:cs typeface="ＭＳ Ｐゴシック"/>
              </a:rPr>
              <a:t>The Supporting Claims Tooltip</a:t>
            </a:r>
          </a:p>
        </p:txBody>
      </p:sp>
      <p:sp>
        <p:nvSpPr>
          <p:cNvPr id="72706" name="Rectangle 3"/>
          <p:cNvSpPr>
            <a:spLocks noGrp="1" noChangeArrowheads="1"/>
          </p:cNvSpPr>
          <p:nvPr>
            <p:ph type="body" idx="1"/>
          </p:nvPr>
        </p:nvSpPr>
        <p:spPr/>
        <p:txBody>
          <a:bodyPr/>
          <a:lstStyle/>
          <a:p>
            <a:pPr hangingPunct="1"/>
            <a:r>
              <a:rPr lang="de-DE" smtClean="0">
                <a:latin typeface="Arial" charset="0"/>
                <a:cs typeface="ＭＳ Ｐゴシック"/>
              </a:rPr>
              <a:t>Pulls back information relevant to the context of the citing sentence</a:t>
            </a:r>
          </a:p>
          <a:p>
            <a:pPr lvl="1"/>
            <a:r>
              <a:rPr lang="en-GB" smtClean="0">
                <a:solidFill>
                  <a:schemeClr val="folHlink"/>
                </a:solidFill>
                <a:latin typeface="Arial" charset="0"/>
                <a:cs typeface="Arial" charset="0"/>
              </a:rPr>
              <a:t>Example one</a:t>
            </a:r>
            <a:r>
              <a:rPr lang="en-GB" smtClean="0">
                <a:latin typeface="Arial" charset="0"/>
                <a:cs typeface="Arial" charset="0"/>
              </a:rPr>
              <a:t> – general statement about leptosporosis and slums</a:t>
            </a:r>
          </a:p>
        </p:txBody>
      </p:sp>
      <p:pic>
        <p:nvPicPr>
          <p:cNvPr id="72707" name="Picture 5" descr="Shotton et al PLoS CB High Res Fig 4"/>
          <p:cNvPicPr>
            <a:picLocks noChangeAspect="1" noChangeArrowheads="1"/>
          </p:cNvPicPr>
          <p:nvPr/>
        </p:nvPicPr>
        <p:blipFill>
          <a:blip r:embed="rId3"/>
          <a:srcRect/>
          <a:stretch>
            <a:fillRect/>
          </a:stretch>
        </p:blipFill>
        <p:spPr bwMode="auto">
          <a:xfrm>
            <a:off x="179388" y="2492375"/>
            <a:ext cx="8820150" cy="2522538"/>
          </a:xfrm>
          <a:prstGeom prst="rect">
            <a:avLst/>
          </a:prstGeom>
          <a:noFill/>
          <a:ln w="9525">
            <a:noFill/>
            <a:miter lim="800000"/>
            <a:headEnd/>
            <a:tailEnd/>
          </a:ln>
        </p:spPr>
      </p:pic>
      <p:sp>
        <p:nvSpPr>
          <p:cNvPr id="72708" name="Rectangle 1"/>
          <p:cNvSpPr>
            <a:spLocks noChangeArrowheads="1"/>
          </p:cNvSpPr>
          <p:nvPr/>
        </p:nvSpPr>
        <p:spPr bwMode="auto">
          <a:xfrm>
            <a:off x="1547813" y="2708275"/>
            <a:ext cx="5903912" cy="215900"/>
          </a:xfrm>
          <a:prstGeom prst="rect">
            <a:avLst/>
          </a:prstGeom>
          <a:solidFill>
            <a:schemeClr val="bg1"/>
          </a:solidFill>
          <a:ln w="9525">
            <a:noFill/>
            <a:miter lim="800000"/>
            <a:headEnd/>
            <a:tailEnd/>
          </a:ln>
        </p:spPr>
        <p:txBody>
          <a:bodyPr wrap="none"/>
          <a:lstStyle/>
          <a:p>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042988" y="260350"/>
            <a:ext cx="7761287" cy="465138"/>
          </a:xfrm>
        </p:spPr>
        <p:txBody>
          <a:bodyPr/>
          <a:lstStyle/>
          <a:p>
            <a:pPr hangingPunct="1"/>
            <a:r>
              <a:rPr lang="de-DE" smtClean="0">
                <a:latin typeface="Arial" charset="0"/>
                <a:cs typeface="ＭＳ Ｐゴシック"/>
              </a:rPr>
              <a:t>The Supporting Claims Tooltip</a:t>
            </a:r>
          </a:p>
        </p:txBody>
      </p:sp>
      <p:sp>
        <p:nvSpPr>
          <p:cNvPr id="74754" name="Rectangle 3"/>
          <p:cNvSpPr>
            <a:spLocks noGrp="1" noChangeArrowheads="1"/>
          </p:cNvSpPr>
          <p:nvPr>
            <p:ph type="body" idx="1"/>
          </p:nvPr>
        </p:nvSpPr>
        <p:spPr/>
        <p:txBody>
          <a:bodyPr/>
          <a:lstStyle/>
          <a:p>
            <a:pPr hangingPunct="1"/>
            <a:r>
              <a:rPr lang="de-DE" smtClean="0">
                <a:latin typeface="Arial" charset="0"/>
                <a:cs typeface="ＭＳ Ｐゴシック"/>
              </a:rPr>
              <a:t>Pulls back information relevant to the context of the citing sentence</a:t>
            </a:r>
          </a:p>
          <a:p>
            <a:pPr lvl="1"/>
            <a:r>
              <a:rPr lang="en-GB" smtClean="0">
                <a:solidFill>
                  <a:schemeClr val="folHlink"/>
                </a:solidFill>
                <a:latin typeface="Arial" charset="0"/>
                <a:cs typeface="Arial" charset="0"/>
              </a:rPr>
              <a:t>Example two</a:t>
            </a:r>
            <a:r>
              <a:rPr lang="en-GB" smtClean="0">
                <a:latin typeface="Arial" charset="0"/>
                <a:cs typeface="Arial" charset="0"/>
              </a:rPr>
              <a:t> – specific data relating leptospirosis to rainfall and flooding</a:t>
            </a:r>
          </a:p>
        </p:txBody>
      </p:sp>
      <p:grpSp>
        <p:nvGrpSpPr>
          <p:cNvPr id="74755" name="Group 2"/>
          <p:cNvGrpSpPr>
            <a:grpSpLocks/>
          </p:cNvGrpSpPr>
          <p:nvPr/>
        </p:nvGrpSpPr>
        <p:grpSpPr bwMode="auto">
          <a:xfrm>
            <a:off x="358775" y="2420938"/>
            <a:ext cx="8785225" cy="3887787"/>
            <a:chOff x="358775" y="2636838"/>
            <a:chExt cx="8785225" cy="3887787"/>
          </a:xfrm>
        </p:grpSpPr>
        <p:pic>
          <p:nvPicPr>
            <p:cNvPr id="74756" name="Picture 5" descr="Shotton et al PLoS CB High Res Fig 5"/>
            <p:cNvPicPr>
              <a:picLocks noChangeAspect="1" noChangeArrowheads="1"/>
            </p:cNvPicPr>
            <p:nvPr/>
          </p:nvPicPr>
          <p:blipFill>
            <a:blip r:embed="rId3"/>
            <a:srcRect/>
            <a:stretch>
              <a:fillRect/>
            </a:stretch>
          </p:blipFill>
          <p:spPr bwMode="auto">
            <a:xfrm>
              <a:off x="358775" y="2636838"/>
              <a:ext cx="8785225" cy="3887787"/>
            </a:xfrm>
            <a:prstGeom prst="rect">
              <a:avLst/>
            </a:prstGeom>
            <a:noFill/>
            <a:ln w="9525">
              <a:noFill/>
              <a:miter lim="800000"/>
              <a:headEnd/>
              <a:tailEnd/>
            </a:ln>
          </p:spPr>
        </p:pic>
        <p:sp>
          <p:nvSpPr>
            <p:cNvPr id="74757" name="Rectangle 1"/>
            <p:cNvSpPr>
              <a:spLocks noChangeArrowheads="1"/>
            </p:cNvSpPr>
            <p:nvPr/>
          </p:nvSpPr>
          <p:spPr bwMode="auto">
            <a:xfrm>
              <a:off x="611560" y="2763739"/>
              <a:ext cx="1728192" cy="216024"/>
            </a:xfrm>
            <a:prstGeom prst="rect">
              <a:avLst/>
            </a:prstGeom>
            <a:solidFill>
              <a:schemeClr val="bg1"/>
            </a:solidFill>
            <a:ln w="9525">
              <a:noFill/>
              <a:miter lim="800000"/>
              <a:headEnd/>
              <a:tailEnd/>
            </a:ln>
          </p:spPr>
          <p:txBody>
            <a:bodyPr wrap="none"/>
            <a:lstStyle/>
            <a:p>
              <a:endParaRPr lang="de-DE"/>
            </a:p>
          </p:txBody>
        </p:sp>
        <p:sp>
          <p:nvSpPr>
            <p:cNvPr id="74758" name="Rectangle 5"/>
            <p:cNvSpPr>
              <a:spLocks noChangeArrowheads="1"/>
            </p:cNvSpPr>
            <p:nvPr/>
          </p:nvSpPr>
          <p:spPr bwMode="auto">
            <a:xfrm>
              <a:off x="5724128" y="2960189"/>
              <a:ext cx="3096344" cy="217325"/>
            </a:xfrm>
            <a:prstGeom prst="rect">
              <a:avLst/>
            </a:prstGeom>
            <a:solidFill>
              <a:schemeClr val="bg1"/>
            </a:solidFill>
            <a:ln w="9525">
              <a:noFill/>
              <a:miter lim="800000"/>
              <a:headEnd/>
              <a:tailEnd/>
            </a:ln>
          </p:spPr>
          <p:txBody>
            <a:bodyPr wrap="none"/>
            <a:lstStyle/>
            <a:p>
              <a:endParaRPr lang="de-DE"/>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hangingPunct="1"/>
            <a:endParaRPr lang="de-DE" smtClean="0">
              <a:latin typeface="Arial" charset="0"/>
              <a:cs typeface="ＭＳ Ｐゴシック"/>
            </a:endParaRPr>
          </a:p>
        </p:txBody>
      </p:sp>
      <p:sp>
        <p:nvSpPr>
          <p:cNvPr id="76802" name="Rectangle 3"/>
          <p:cNvSpPr>
            <a:spLocks noGrp="1" noChangeArrowheads="1"/>
          </p:cNvSpPr>
          <p:nvPr>
            <p:ph type="body" idx="1"/>
          </p:nvPr>
        </p:nvSpPr>
        <p:spPr/>
        <p:txBody>
          <a:bodyPr/>
          <a:lstStyle/>
          <a:p>
            <a:pPr hangingPunct="1"/>
            <a:endParaRPr lang="de-DE" smtClean="0">
              <a:latin typeface="Arial" charset="0"/>
              <a:cs typeface="ＭＳ Ｐゴシック"/>
            </a:endParaRPr>
          </a:p>
        </p:txBody>
      </p:sp>
      <p:pic>
        <p:nvPicPr>
          <p:cNvPr id="76803" name="Picture 4"/>
          <p:cNvPicPr>
            <a:picLocks noChangeAspect="1" noChangeArrowheads="1"/>
          </p:cNvPicPr>
          <p:nvPr/>
        </p:nvPicPr>
        <p:blipFill>
          <a:blip r:embed="rId3"/>
          <a:srcRect/>
          <a:stretch>
            <a:fillRect/>
          </a:stretch>
        </p:blipFill>
        <p:spPr bwMode="auto">
          <a:xfrm>
            <a:off x="101600" y="188913"/>
            <a:ext cx="8893175" cy="6553200"/>
          </a:xfrm>
          <a:prstGeom prst="rect">
            <a:avLst/>
          </a:prstGeom>
          <a:noFill/>
          <a:ln w="9525">
            <a:noFill/>
            <a:miter lim="800000"/>
            <a:headEnd/>
            <a:tailEnd/>
          </a:ln>
        </p:spPr>
      </p:pic>
      <p:sp>
        <p:nvSpPr>
          <p:cNvPr id="76804" name="Oval 6"/>
          <p:cNvSpPr>
            <a:spLocks noChangeArrowheads="1"/>
          </p:cNvSpPr>
          <p:nvPr/>
        </p:nvSpPr>
        <p:spPr bwMode="auto">
          <a:xfrm>
            <a:off x="1403350" y="2997200"/>
            <a:ext cx="720725" cy="647700"/>
          </a:xfrm>
          <a:prstGeom prst="ellipse">
            <a:avLst/>
          </a:prstGeom>
          <a:noFill/>
          <a:ln w="28575">
            <a:solidFill>
              <a:schemeClr val="folHlink"/>
            </a:solidFill>
            <a:miter lim="800000"/>
            <a:headEnd/>
            <a:tailEnd/>
          </a:ln>
        </p:spPr>
        <p:txBody>
          <a:bodyPr wrap="none" anchor="ctr"/>
          <a:lstStyle/>
          <a:p>
            <a:endParaRPr lang="de-DE">
              <a:cs typeface="Arial" charset="0"/>
            </a:endParaRPr>
          </a:p>
        </p:txBody>
      </p:sp>
      <p:sp>
        <p:nvSpPr>
          <p:cNvPr id="76805" name="Oval 7"/>
          <p:cNvSpPr>
            <a:spLocks noChangeArrowheads="1"/>
          </p:cNvSpPr>
          <p:nvPr/>
        </p:nvSpPr>
        <p:spPr bwMode="auto">
          <a:xfrm>
            <a:off x="6443663" y="2636838"/>
            <a:ext cx="720725" cy="647700"/>
          </a:xfrm>
          <a:prstGeom prst="ellipse">
            <a:avLst/>
          </a:prstGeom>
          <a:noFill/>
          <a:ln w="28575">
            <a:solidFill>
              <a:schemeClr val="folHlink"/>
            </a:solidFill>
            <a:miter lim="800000"/>
            <a:headEnd/>
            <a:tailEnd/>
          </a:ln>
        </p:spPr>
        <p:txBody>
          <a:bodyPr wrap="none" anchor="ctr"/>
          <a:lstStyle/>
          <a:p>
            <a:endParaRPr lang="de-DE">
              <a:cs typeface="Arial" charset="0"/>
            </a:endParaRPr>
          </a:p>
        </p:txBody>
      </p:sp>
      <p:sp>
        <p:nvSpPr>
          <p:cNvPr id="76806" name="Oval 8"/>
          <p:cNvSpPr>
            <a:spLocks noChangeArrowheads="1"/>
          </p:cNvSpPr>
          <p:nvPr/>
        </p:nvSpPr>
        <p:spPr bwMode="auto">
          <a:xfrm>
            <a:off x="6443663" y="3933825"/>
            <a:ext cx="720725" cy="647700"/>
          </a:xfrm>
          <a:prstGeom prst="ellipse">
            <a:avLst/>
          </a:prstGeom>
          <a:noFill/>
          <a:ln w="28575">
            <a:solidFill>
              <a:schemeClr val="folHlink"/>
            </a:solidFill>
            <a:miter lim="800000"/>
            <a:headEnd/>
            <a:tailEnd/>
          </a:ln>
        </p:spPr>
        <p:txBody>
          <a:bodyPr wrap="none" anchor="ctr"/>
          <a:lstStyle/>
          <a:p>
            <a:endParaRPr lang="de-DE">
              <a:cs typeface="Arial" charset="0"/>
            </a:endParaRPr>
          </a:p>
        </p:txBody>
      </p:sp>
      <p:sp>
        <p:nvSpPr>
          <p:cNvPr id="76807" name="Oval 9"/>
          <p:cNvSpPr>
            <a:spLocks noChangeArrowheads="1"/>
          </p:cNvSpPr>
          <p:nvPr/>
        </p:nvSpPr>
        <p:spPr bwMode="auto">
          <a:xfrm>
            <a:off x="6443663" y="5373688"/>
            <a:ext cx="720725" cy="647700"/>
          </a:xfrm>
          <a:prstGeom prst="ellipse">
            <a:avLst/>
          </a:prstGeom>
          <a:noFill/>
          <a:ln w="28575">
            <a:solidFill>
              <a:schemeClr val="folHlink"/>
            </a:solidFill>
            <a:miter lim="800000"/>
            <a:headEnd/>
            <a:tailEnd/>
          </a:ln>
        </p:spPr>
        <p:txBody>
          <a:bodyPr wrap="none" anchor="ctr"/>
          <a:lstStyle/>
          <a:p>
            <a:endParaRPr lang="de-DE">
              <a:cs typeface="Arial" charset="0"/>
            </a:endParaRPr>
          </a:p>
        </p:txBody>
      </p:sp>
      <p:sp>
        <p:nvSpPr>
          <p:cNvPr id="76808" name="Oval 10"/>
          <p:cNvSpPr>
            <a:spLocks noChangeArrowheads="1"/>
          </p:cNvSpPr>
          <p:nvPr/>
        </p:nvSpPr>
        <p:spPr bwMode="auto">
          <a:xfrm>
            <a:off x="76200" y="114300"/>
            <a:ext cx="1182688" cy="577850"/>
          </a:xfrm>
          <a:prstGeom prst="ellipse">
            <a:avLst/>
          </a:prstGeom>
          <a:noFill/>
          <a:ln w="28575">
            <a:solidFill>
              <a:srgbClr val="0033CC"/>
            </a:solidFill>
            <a:miter lim="800000"/>
            <a:headEnd/>
            <a:tailEnd/>
          </a:ln>
        </p:spPr>
        <p:txBody>
          <a:bodyPr wrap="none" anchor="ctr"/>
          <a:lstStyle/>
          <a:p>
            <a:endParaRPr lang="de-DE">
              <a:cs typeface="Arial" charset="0"/>
            </a:endParaRPr>
          </a:p>
        </p:txBody>
      </p:sp>
      <p:sp>
        <p:nvSpPr>
          <p:cNvPr id="76809" name="Oval 11"/>
          <p:cNvSpPr>
            <a:spLocks noChangeArrowheads="1"/>
          </p:cNvSpPr>
          <p:nvPr/>
        </p:nvSpPr>
        <p:spPr bwMode="auto">
          <a:xfrm>
            <a:off x="7812088" y="115888"/>
            <a:ext cx="1182687" cy="577850"/>
          </a:xfrm>
          <a:prstGeom prst="ellipse">
            <a:avLst/>
          </a:prstGeom>
          <a:noFill/>
          <a:ln w="28575">
            <a:solidFill>
              <a:srgbClr val="0033CC"/>
            </a:solidFill>
            <a:miter lim="800000"/>
            <a:headEnd/>
            <a:tailEnd/>
          </a:ln>
        </p:spPr>
        <p:txBody>
          <a:bodyPr wrap="none" anchor="ctr"/>
          <a:lstStyle/>
          <a:p>
            <a:endParaRPr lang="de-DE">
              <a:cs typeface="Arial" charset="0"/>
            </a:endParaRPr>
          </a:p>
        </p:txBody>
      </p:sp>
      <p:sp>
        <p:nvSpPr>
          <p:cNvPr id="76810" name="Oval 12"/>
          <p:cNvSpPr>
            <a:spLocks noChangeArrowheads="1"/>
          </p:cNvSpPr>
          <p:nvPr/>
        </p:nvSpPr>
        <p:spPr bwMode="auto">
          <a:xfrm>
            <a:off x="3924300" y="115888"/>
            <a:ext cx="1182688" cy="577850"/>
          </a:xfrm>
          <a:prstGeom prst="ellipse">
            <a:avLst/>
          </a:prstGeom>
          <a:noFill/>
          <a:ln w="28575">
            <a:solidFill>
              <a:srgbClr val="0033CC"/>
            </a:solidFill>
            <a:miter lim="800000"/>
            <a:headEnd/>
            <a:tailEnd/>
          </a:ln>
        </p:spPr>
        <p:txBody>
          <a:bodyPr wrap="none" anchor="ctr"/>
          <a:lstStyle/>
          <a:p>
            <a:endParaRPr lang="de-DE">
              <a:cs typeface="Arial" charset="0"/>
            </a:endParaRPr>
          </a:p>
        </p:txBody>
      </p:sp>
      <p:sp>
        <p:nvSpPr>
          <p:cNvPr id="76811" name="Oval 13"/>
          <p:cNvSpPr>
            <a:spLocks noChangeArrowheads="1"/>
          </p:cNvSpPr>
          <p:nvPr/>
        </p:nvSpPr>
        <p:spPr bwMode="auto">
          <a:xfrm>
            <a:off x="50800" y="5930900"/>
            <a:ext cx="1182688" cy="577850"/>
          </a:xfrm>
          <a:prstGeom prst="ellipse">
            <a:avLst/>
          </a:prstGeom>
          <a:noFill/>
          <a:ln w="28575">
            <a:solidFill>
              <a:srgbClr val="008000"/>
            </a:solidFill>
            <a:miter lim="800000"/>
            <a:headEnd/>
            <a:tailEnd/>
          </a:ln>
        </p:spPr>
        <p:txBody>
          <a:bodyPr wrap="none" anchor="ctr"/>
          <a:lstStyle/>
          <a:p>
            <a:endParaRPr lang="de-DE">
              <a:cs typeface="Arial" charset="0"/>
            </a:endParaRPr>
          </a:p>
        </p:txBody>
      </p:sp>
      <p:sp>
        <p:nvSpPr>
          <p:cNvPr id="76812" name="Oval 14"/>
          <p:cNvSpPr>
            <a:spLocks noChangeArrowheads="1"/>
          </p:cNvSpPr>
          <p:nvPr/>
        </p:nvSpPr>
        <p:spPr bwMode="auto">
          <a:xfrm>
            <a:off x="7756525" y="63500"/>
            <a:ext cx="1301750" cy="679450"/>
          </a:xfrm>
          <a:prstGeom prst="ellipse">
            <a:avLst/>
          </a:prstGeom>
          <a:noFill/>
          <a:ln w="28575">
            <a:solidFill>
              <a:srgbClr val="008000"/>
            </a:solidFill>
            <a:miter lim="800000"/>
            <a:headEnd/>
            <a:tailEnd/>
          </a:ln>
        </p:spPr>
        <p:txBody>
          <a:bodyPr wrap="none" anchor="ctr"/>
          <a:lstStyle/>
          <a:p>
            <a:endParaRPr lang="de-DE">
              <a:cs typeface="Arial" charset="0"/>
            </a:endParaRPr>
          </a:p>
        </p:txBody>
      </p:sp>
      <p:sp>
        <p:nvSpPr>
          <p:cNvPr id="76813" name="Oval 15"/>
          <p:cNvSpPr>
            <a:spLocks noChangeArrowheads="1"/>
          </p:cNvSpPr>
          <p:nvPr/>
        </p:nvSpPr>
        <p:spPr bwMode="auto">
          <a:xfrm>
            <a:off x="6299200" y="6083300"/>
            <a:ext cx="1182688" cy="577850"/>
          </a:xfrm>
          <a:prstGeom prst="ellipse">
            <a:avLst/>
          </a:prstGeom>
          <a:noFill/>
          <a:ln w="28575">
            <a:solidFill>
              <a:srgbClr val="008000"/>
            </a:solidFill>
            <a:miter lim="800000"/>
            <a:headEnd/>
            <a:tailEnd/>
          </a:ln>
        </p:spPr>
        <p:txBody>
          <a:bodyPr wrap="none" anchor="ctr"/>
          <a:lstStyle/>
          <a:p>
            <a:endParaRPr lang="de-DE">
              <a:cs typeface="Arial" charset="0"/>
            </a:endParaRPr>
          </a:p>
        </p:txBody>
      </p:sp>
      <p:sp>
        <p:nvSpPr>
          <p:cNvPr id="76814" name="Oval 16"/>
          <p:cNvSpPr>
            <a:spLocks noChangeArrowheads="1"/>
          </p:cNvSpPr>
          <p:nvPr/>
        </p:nvSpPr>
        <p:spPr bwMode="auto">
          <a:xfrm>
            <a:off x="3703638" y="2628900"/>
            <a:ext cx="1152525" cy="503238"/>
          </a:xfrm>
          <a:prstGeom prst="ellipse">
            <a:avLst/>
          </a:prstGeom>
          <a:noFill/>
          <a:ln w="28575">
            <a:solidFill>
              <a:schemeClr val="folHlink"/>
            </a:solidFill>
            <a:miter lim="800000"/>
            <a:headEnd/>
            <a:tailEnd/>
          </a:ln>
        </p:spPr>
        <p:txBody>
          <a:bodyPr wrap="none" anchor="ctr"/>
          <a:lstStyle/>
          <a:p>
            <a:endParaRPr lang="de-DE">
              <a:cs typeface="Arial" charset="0"/>
            </a:endParaRPr>
          </a:p>
        </p:txBody>
      </p:sp>
      <p:sp>
        <p:nvSpPr>
          <p:cNvPr id="76815" name="Oval 17"/>
          <p:cNvSpPr>
            <a:spLocks noChangeArrowheads="1"/>
          </p:cNvSpPr>
          <p:nvPr/>
        </p:nvSpPr>
        <p:spPr bwMode="auto">
          <a:xfrm>
            <a:off x="3754438" y="5372100"/>
            <a:ext cx="1152525" cy="503238"/>
          </a:xfrm>
          <a:prstGeom prst="ellipse">
            <a:avLst/>
          </a:prstGeom>
          <a:noFill/>
          <a:ln w="28575">
            <a:solidFill>
              <a:schemeClr val="folHlink"/>
            </a:solidFill>
            <a:miter lim="800000"/>
            <a:headEnd/>
            <a:tailEnd/>
          </a:ln>
        </p:spPr>
        <p:txBody>
          <a:bodyPr wrap="none" anchor="ctr"/>
          <a:lstStyle/>
          <a:p>
            <a:endParaRPr lang="de-DE">
              <a:cs typeface="Arial" charset="0"/>
            </a:endParaRPr>
          </a:p>
        </p:txBody>
      </p:sp>
      <p:sp>
        <p:nvSpPr>
          <p:cNvPr id="76816" name="Oval 18"/>
          <p:cNvSpPr>
            <a:spLocks noChangeArrowheads="1"/>
          </p:cNvSpPr>
          <p:nvPr/>
        </p:nvSpPr>
        <p:spPr bwMode="auto">
          <a:xfrm>
            <a:off x="3754438" y="4013200"/>
            <a:ext cx="1152525" cy="503238"/>
          </a:xfrm>
          <a:prstGeom prst="ellipse">
            <a:avLst/>
          </a:prstGeom>
          <a:noFill/>
          <a:ln w="28575">
            <a:solidFill>
              <a:schemeClr val="folHlink"/>
            </a:solidFill>
            <a:miter lim="800000"/>
            <a:headEnd/>
            <a:tailEnd/>
          </a:ln>
        </p:spPr>
        <p:txBody>
          <a:bodyPr wrap="none" anchor="ctr"/>
          <a:lstStyle/>
          <a:p>
            <a:endParaRPr lang="de-DE">
              <a:cs typeface="Arial" charset="0"/>
            </a:endParaRPr>
          </a:p>
        </p:txBody>
      </p:sp>
      <p:sp>
        <p:nvSpPr>
          <p:cNvPr id="76817" name="Oval 19"/>
          <p:cNvSpPr>
            <a:spLocks noChangeArrowheads="1"/>
          </p:cNvSpPr>
          <p:nvPr/>
        </p:nvSpPr>
        <p:spPr bwMode="auto">
          <a:xfrm>
            <a:off x="827088" y="4437063"/>
            <a:ext cx="1182687" cy="577850"/>
          </a:xfrm>
          <a:prstGeom prst="ellipse">
            <a:avLst/>
          </a:prstGeom>
          <a:noFill/>
          <a:ln w="28575">
            <a:solidFill>
              <a:srgbClr val="008000"/>
            </a:solidFill>
            <a:miter lim="800000"/>
            <a:headEnd/>
            <a:tailEnd/>
          </a:ln>
        </p:spPr>
        <p:txBody>
          <a:bodyPr wrap="none" anchor="ctr"/>
          <a:lstStyle/>
          <a:p>
            <a:endParaRPr lang="de-DE">
              <a:cs typeface="Arial" charset="0"/>
            </a:endParaRPr>
          </a:p>
        </p:txBody>
      </p:sp>
      <p:sp>
        <p:nvSpPr>
          <p:cNvPr id="1051653" name="Text Box 5"/>
          <p:cNvSpPr txBox="1">
            <a:spLocks noChangeArrowheads="1"/>
          </p:cNvSpPr>
          <p:nvPr/>
        </p:nvSpPr>
        <p:spPr bwMode="auto">
          <a:xfrm>
            <a:off x="2411413" y="476250"/>
            <a:ext cx="4824412" cy="1570038"/>
          </a:xfrm>
          <a:prstGeom prst="rect">
            <a:avLst/>
          </a:prstGeom>
          <a:solidFill>
            <a:schemeClr val="bg1"/>
          </a:solidFill>
          <a:ln w="28575">
            <a:solidFill>
              <a:srgbClr val="0033CC"/>
            </a:solidFill>
            <a:miter lim="800000"/>
            <a:headEnd/>
            <a:tailEnd/>
          </a:ln>
        </p:spPr>
        <p:txBody>
          <a:bodyPr>
            <a:spAutoFit/>
          </a:bodyPr>
          <a:lstStyle/>
          <a:p>
            <a:r>
              <a:rPr lang="en-GB" sz="1800">
                <a:cs typeface="Arial" charset="0"/>
              </a:rPr>
              <a:t>Using the SPAR Ontologies, all elements of the relationships between in-text reference pointer </a:t>
            </a:r>
            <a:r>
              <a:rPr lang="en-GB" sz="1800">
                <a:solidFill>
                  <a:schemeClr val="folHlink"/>
                </a:solidFill>
                <a:cs typeface="Arial" charset="0"/>
              </a:rPr>
              <a:t>A</a:t>
            </a:r>
            <a:r>
              <a:rPr lang="en-GB" sz="1800">
                <a:cs typeface="Arial" charset="0"/>
              </a:rPr>
              <a:t> in Reis </a:t>
            </a:r>
            <a:r>
              <a:rPr lang="en-GB" sz="1800" i="1">
                <a:cs typeface="Arial" charset="0"/>
              </a:rPr>
              <a:t>et al</a:t>
            </a:r>
            <a:r>
              <a:rPr lang="en-GB" sz="1800">
                <a:cs typeface="Arial" charset="0"/>
              </a:rPr>
              <a:t>. and relevant items </a:t>
            </a:r>
            <a:r>
              <a:rPr lang="en-GB" sz="1800">
                <a:solidFill>
                  <a:schemeClr val="folHlink"/>
                </a:solidFill>
                <a:cs typeface="Arial" charset="0"/>
              </a:rPr>
              <a:t>4</a:t>
            </a:r>
            <a:r>
              <a:rPr lang="en-GB" sz="1800">
                <a:cs typeface="Arial" charset="0"/>
              </a:rPr>
              <a:t>, </a:t>
            </a:r>
            <a:r>
              <a:rPr lang="en-GB" sz="1800">
                <a:solidFill>
                  <a:schemeClr val="folHlink"/>
                </a:solidFill>
                <a:cs typeface="Arial" charset="0"/>
              </a:rPr>
              <a:t>5</a:t>
            </a:r>
            <a:r>
              <a:rPr lang="en-GB" sz="1800">
                <a:cs typeface="Arial" charset="0"/>
              </a:rPr>
              <a:t> and </a:t>
            </a:r>
            <a:r>
              <a:rPr lang="en-GB" sz="1800">
                <a:solidFill>
                  <a:schemeClr val="folHlink"/>
                </a:solidFill>
                <a:cs typeface="Arial" charset="0"/>
              </a:rPr>
              <a:t>9</a:t>
            </a:r>
            <a:r>
              <a:rPr lang="en-GB" sz="1800">
                <a:cs typeface="Arial" charset="0"/>
              </a:rPr>
              <a:t> in Ko </a:t>
            </a:r>
            <a:r>
              <a:rPr lang="en-GB" sz="1800" i="1">
                <a:cs typeface="Arial" charset="0"/>
              </a:rPr>
              <a:t>et al</a:t>
            </a:r>
            <a:r>
              <a:rPr lang="en-GB" sz="1800">
                <a:cs typeface="Arial" charset="0"/>
              </a:rPr>
              <a:t>. can be recorded in RDF</a:t>
            </a:r>
          </a:p>
          <a:p>
            <a:r>
              <a:rPr lang="en-GB">
                <a:solidFill>
                  <a:srgbClr val="0033CC"/>
                </a:solidFill>
                <a:cs typeface="Arial" charset="0"/>
              </a:rPr>
              <a:t>    </a:t>
            </a:r>
            <a:r>
              <a:rPr lang="en-GB" sz="2000">
                <a:solidFill>
                  <a:srgbClr val="0033CC"/>
                </a:solidFill>
                <a:cs typeface="Arial" charset="0"/>
              </a:rPr>
              <a:t>Citation   </a:t>
            </a:r>
            <a:r>
              <a:rPr lang="en-GB" sz="2000">
                <a:solidFill>
                  <a:srgbClr val="339933"/>
                </a:solidFill>
                <a:cs typeface="Arial" charset="0"/>
              </a:rPr>
              <a:t>Referencing   </a:t>
            </a:r>
            <a:r>
              <a:rPr lang="en-GB" sz="2000">
                <a:solidFill>
                  <a:schemeClr val="folHlink"/>
                </a:solidFill>
                <a:cs typeface="Arial" charset="0"/>
              </a:rPr>
              <a:t>Relevance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516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539750" y="188913"/>
            <a:ext cx="5111750" cy="503237"/>
          </a:xfrm>
        </p:spPr>
        <p:txBody>
          <a:bodyPr/>
          <a:lstStyle/>
          <a:p>
            <a:pPr hangingPunct="1">
              <a:spcBef>
                <a:spcPct val="100000"/>
              </a:spcBef>
              <a:spcAft>
                <a:spcPct val="60000"/>
              </a:spcAft>
            </a:pPr>
            <a:r>
              <a:rPr lang="de-DE" smtClean="0">
                <a:latin typeface="Arial" charset="0"/>
                <a:cs typeface="ＭＳ Ｐゴシック"/>
              </a:rPr>
              <a:t>Automating citations</a:t>
            </a:r>
            <a:r>
              <a:rPr lang="en-GB" smtClean="0">
                <a:latin typeface="Arial" charset="0"/>
                <a:cs typeface="ＭＳ Ｐゴシック"/>
              </a:rPr>
              <a:t> </a:t>
            </a:r>
            <a:r>
              <a:rPr lang="de-DE" smtClean="0">
                <a:latin typeface="Arial" charset="0"/>
                <a:cs typeface="ＭＳ Ｐゴシック"/>
              </a:rPr>
              <a:t>in context</a:t>
            </a:r>
          </a:p>
        </p:txBody>
      </p:sp>
      <p:sp>
        <p:nvSpPr>
          <p:cNvPr id="2813955" name="Rectangle 3"/>
          <p:cNvSpPr>
            <a:spLocks noGrp="1" noChangeArrowheads="1"/>
          </p:cNvSpPr>
          <p:nvPr>
            <p:ph type="body" idx="1"/>
          </p:nvPr>
        </p:nvSpPr>
        <p:spPr>
          <a:xfrm>
            <a:off x="250825" y="3500438"/>
            <a:ext cx="4970463" cy="3097212"/>
          </a:xfrm>
        </p:spPr>
        <p:txBody>
          <a:bodyPr/>
          <a:lstStyle/>
          <a:p>
            <a:pPr hangingPunct="1">
              <a:spcBef>
                <a:spcPts val="600"/>
              </a:spcBef>
            </a:pPr>
            <a:r>
              <a:rPr lang="de-DE" smtClean="0">
                <a:solidFill>
                  <a:srgbClr val="CC0099"/>
                </a:solidFill>
                <a:latin typeface="Arial" charset="0"/>
                <a:cs typeface="ＭＳ Ｐゴシック"/>
              </a:rPr>
              <a:t>Finalist in the Elsevier Grand Challenge</a:t>
            </a:r>
          </a:p>
          <a:p>
            <a:pPr hangingPunct="1">
              <a:spcBef>
                <a:spcPts val="600"/>
              </a:spcBef>
            </a:pPr>
            <a:r>
              <a:rPr lang="de-DE" smtClean="0">
                <a:latin typeface="Arial" charset="0"/>
                <a:cs typeface="ＭＳ Ｐゴシック"/>
              </a:rPr>
              <a:t>Used text mining system over the Elsevier life science corpus to automate the creation of ‘citations in context’</a:t>
            </a:r>
          </a:p>
          <a:p>
            <a:pPr hangingPunct="1">
              <a:spcBef>
                <a:spcPts val="600"/>
              </a:spcBef>
            </a:pPr>
            <a:r>
              <a:rPr lang="de-DE" smtClean="0">
                <a:latin typeface="Arial" charset="0"/>
                <a:cs typeface="ＭＳ Ｐゴシック"/>
              </a:rPr>
              <a:t>By clicking on the in-text citation of Dekker </a:t>
            </a:r>
            <a:r>
              <a:rPr lang="de-DE" i="1" smtClean="0">
                <a:latin typeface="Arial" charset="0"/>
                <a:cs typeface="ＭＳ Ｐゴシック"/>
              </a:rPr>
              <a:t>et al</a:t>
            </a:r>
            <a:r>
              <a:rPr lang="de-DE" smtClean="0">
                <a:latin typeface="Arial" charset="0"/>
                <a:cs typeface="ＭＳ Ｐゴシック"/>
              </a:rPr>
              <a:t>. 2002 in a citing paper, four sentences of relevance to the context of that citation are pulled back from the cited paper</a:t>
            </a:r>
          </a:p>
          <a:p>
            <a:pPr hangingPunct="1">
              <a:spcBef>
                <a:spcPts val="600"/>
              </a:spcBef>
            </a:pPr>
            <a:r>
              <a:rPr lang="de-DE" smtClean="0">
                <a:solidFill>
                  <a:srgbClr val="FF0000"/>
                </a:solidFill>
                <a:latin typeface="Arial" charset="0"/>
                <a:cs typeface="ＭＳ Ｐゴシック"/>
              </a:rPr>
              <a:t>Now doing this over the Open Access Subset of PubMed Central</a:t>
            </a:r>
            <a:endParaRPr lang="de-DE" smtClean="0">
              <a:solidFill>
                <a:srgbClr val="008000"/>
              </a:solidFill>
              <a:latin typeface="Arial" charset="0"/>
              <a:cs typeface="ＭＳ Ｐゴシック"/>
            </a:endParaRPr>
          </a:p>
        </p:txBody>
      </p:sp>
      <p:pic>
        <p:nvPicPr>
          <p:cNvPr id="78851" name="Picture 4"/>
          <p:cNvPicPr>
            <a:picLocks noChangeAspect="1" noChangeArrowheads="1"/>
          </p:cNvPicPr>
          <p:nvPr/>
        </p:nvPicPr>
        <p:blipFill>
          <a:blip r:embed="rId3"/>
          <a:srcRect/>
          <a:stretch>
            <a:fillRect/>
          </a:stretch>
        </p:blipFill>
        <p:spPr bwMode="auto">
          <a:xfrm>
            <a:off x="323850" y="1773238"/>
            <a:ext cx="4595813" cy="1590675"/>
          </a:xfrm>
          <a:prstGeom prst="rect">
            <a:avLst/>
          </a:prstGeom>
          <a:noFill/>
          <a:ln w="9525">
            <a:solidFill>
              <a:srgbClr val="0033CC"/>
            </a:solidFill>
            <a:miter lim="800000"/>
            <a:headEnd/>
            <a:tailEnd/>
          </a:ln>
        </p:spPr>
      </p:pic>
      <p:pic>
        <p:nvPicPr>
          <p:cNvPr id="2813959" name="Picture 7"/>
          <p:cNvPicPr>
            <a:picLocks noChangeAspect="1" noChangeArrowheads="1"/>
          </p:cNvPicPr>
          <p:nvPr/>
        </p:nvPicPr>
        <p:blipFill>
          <a:blip r:embed="rId4"/>
          <a:srcRect/>
          <a:stretch>
            <a:fillRect/>
          </a:stretch>
        </p:blipFill>
        <p:spPr bwMode="auto">
          <a:xfrm>
            <a:off x="5391150" y="115888"/>
            <a:ext cx="3644900" cy="6662737"/>
          </a:xfrm>
          <a:prstGeom prst="rect">
            <a:avLst/>
          </a:prstGeom>
          <a:noFill/>
          <a:ln w="9525">
            <a:solidFill>
              <a:schemeClr val="tx1"/>
            </a:solidFill>
            <a:miter lim="800000"/>
            <a:headEnd/>
            <a:tailEnd/>
          </a:ln>
        </p:spPr>
      </p:pic>
      <p:sp>
        <p:nvSpPr>
          <p:cNvPr id="78853" name="Rectangle 8"/>
          <p:cNvSpPr>
            <a:spLocks noChangeArrowheads="1"/>
          </p:cNvSpPr>
          <p:nvPr/>
        </p:nvSpPr>
        <p:spPr bwMode="auto">
          <a:xfrm>
            <a:off x="900113" y="981075"/>
            <a:ext cx="3925887" cy="431800"/>
          </a:xfrm>
          <a:prstGeom prst="rect">
            <a:avLst/>
          </a:prstGeom>
          <a:noFill/>
          <a:ln w="9525">
            <a:noFill/>
            <a:miter lim="800000"/>
            <a:headEnd/>
            <a:tailEnd/>
          </a:ln>
        </p:spPr>
        <p:txBody>
          <a:bodyPr anchor="b"/>
          <a:lstStyle/>
          <a:p>
            <a:pPr>
              <a:spcBef>
                <a:spcPct val="100000"/>
              </a:spcBef>
              <a:spcAft>
                <a:spcPct val="60000"/>
              </a:spcAft>
            </a:pPr>
            <a:r>
              <a:rPr lang="en-GB" sz="1800">
                <a:solidFill>
                  <a:srgbClr val="006600"/>
                </a:solidFill>
                <a:latin typeface="Comic Sans MS" pitchFamily="66" charset="0"/>
                <a:cs typeface="Arial" charset="0"/>
              </a:rPr>
              <a:t>Work of Stephen Wan, CSIRO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39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39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139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484438" y="2565400"/>
            <a:ext cx="5903912" cy="901700"/>
          </a:xfrm>
        </p:spPr>
        <p:txBody>
          <a:bodyPr/>
          <a:lstStyle/>
          <a:p>
            <a:pPr hangingPunct="1"/>
            <a:r>
              <a:rPr lang="en-US" smtClean="0">
                <a:latin typeface="Arial" charset="0"/>
                <a:cs typeface="ＭＳ Ｐゴシック"/>
              </a:rPr>
              <a:t>The Open Citations Corpus</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68313" y="333375"/>
            <a:ext cx="7978775" cy="1079500"/>
          </a:xfrm>
        </p:spPr>
        <p:txBody>
          <a:bodyPr/>
          <a:lstStyle/>
          <a:p>
            <a:pPr eaLnBrk="1" hangingPunct="1"/>
            <a:r>
              <a:rPr lang="en-GB" smtClean="0">
                <a:latin typeface="Arial" charset="0"/>
                <a:cs typeface="Arial" charset="0"/>
              </a:rPr>
              <a:t>The JISC Open Citations Project</a:t>
            </a:r>
            <a:r>
              <a:rPr lang="en-GB" sz="2800" smtClean="0">
                <a:latin typeface="Arial" charset="0"/>
                <a:cs typeface="Arial" charset="0"/>
              </a:rPr>
              <a:t/>
            </a:r>
            <a:br>
              <a:rPr lang="en-GB" sz="2800" smtClean="0">
                <a:latin typeface="Arial" charset="0"/>
                <a:cs typeface="Arial" charset="0"/>
              </a:rPr>
            </a:br>
            <a:r>
              <a:rPr lang="en-GB" sz="2000" smtClean="0">
                <a:latin typeface="Arial" charset="0"/>
                <a:cs typeface="Arial" charset="0"/>
              </a:rPr>
              <a:t/>
            </a:r>
            <a:br>
              <a:rPr lang="en-GB" sz="2000" smtClean="0">
                <a:latin typeface="Arial" charset="0"/>
                <a:cs typeface="Arial" charset="0"/>
              </a:rPr>
            </a:br>
            <a:r>
              <a:rPr lang="en-GB" sz="2000" smtClean="0">
                <a:latin typeface="Arial" charset="0"/>
                <a:cs typeface="Arial" charset="0"/>
              </a:rPr>
              <a:t> </a:t>
            </a:r>
            <a:r>
              <a:rPr lang="en-GB" sz="2000" smtClean="0">
                <a:solidFill>
                  <a:srgbClr val="CC0099"/>
                </a:solidFill>
                <a:latin typeface="Arial" charset="0"/>
                <a:cs typeface="Arial" charset="0"/>
              </a:rPr>
              <a:t>- publishing bibliographic and data citations as Linked Open Data</a:t>
            </a:r>
          </a:p>
        </p:txBody>
      </p:sp>
      <p:pic>
        <p:nvPicPr>
          <p:cNvPr id="81922" name="Picture 3" descr="jisc white logo.gif"/>
          <p:cNvPicPr>
            <a:picLocks noChangeAspect="1"/>
          </p:cNvPicPr>
          <p:nvPr/>
        </p:nvPicPr>
        <p:blipFill>
          <a:blip r:embed="rId3"/>
          <a:srcRect/>
          <a:stretch>
            <a:fillRect/>
          </a:stretch>
        </p:blipFill>
        <p:spPr bwMode="auto">
          <a:xfrm>
            <a:off x="7380288" y="188913"/>
            <a:ext cx="1076325" cy="652462"/>
          </a:xfrm>
          <a:prstGeom prst="rect">
            <a:avLst/>
          </a:prstGeom>
          <a:noFill/>
          <a:ln w="9525">
            <a:noFill/>
            <a:miter lim="800000"/>
            <a:headEnd/>
            <a:tailEnd/>
          </a:ln>
        </p:spPr>
      </p:pic>
      <p:sp>
        <p:nvSpPr>
          <p:cNvPr id="3" name="Content Placeholder 2"/>
          <p:cNvSpPr>
            <a:spLocks/>
          </p:cNvSpPr>
          <p:nvPr/>
        </p:nvSpPr>
        <p:spPr bwMode="auto">
          <a:xfrm>
            <a:off x="395288" y="1484313"/>
            <a:ext cx="8640762" cy="5256212"/>
          </a:xfrm>
          <a:prstGeom prst="rect">
            <a:avLst/>
          </a:prstGeom>
          <a:noFill/>
          <a:ln w="9525">
            <a:noFill/>
            <a:miter lim="800000"/>
            <a:headEnd/>
            <a:tailEnd/>
          </a:ln>
        </p:spPr>
        <p:txBody>
          <a:bodyPr/>
          <a:lstStyle/>
          <a:p>
            <a:pPr marL="342900" indent="-342900">
              <a:spcBef>
                <a:spcPct val="60000"/>
              </a:spcBef>
              <a:buClr>
                <a:srgbClr val="0033CC"/>
              </a:buClr>
              <a:buSzPct val="60000"/>
              <a:buFont typeface="Wingdings" pitchFamily="2" charset="2"/>
              <a:buNone/>
            </a:pPr>
            <a:r>
              <a:rPr lang="en-US" sz="1800" i="1">
                <a:latin typeface="Arial" charset="0"/>
              </a:rPr>
              <a:t>The problem</a:t>
            </a:r>
          </a:p>
          <a:p>
            <a:pPr marL="342900" indent="-342900">
              <a:spcBef>
                <a:spcPct val="60000"/>
              </a:spcBef>
              <a:buClr>
                <a:srgbClr val="0033CC"/>
              </a:buClr>
              <a:buSzPct val="60000"/>
              <a:buFont typeface="Wingdings" pitchFamily="2" charset="2"/>
              <a:buChar char="n"/>
            </a:pPr>
            <a:r>
              <a:rPr lang="en-US" sz="1800">
                <a:latin typeface="Arial" charset="0"/>
              </a:rPr>
              <a:t>Citation data are hard to find, locked in the reference lists of copyright articles</a:t>
            </a:r>
          </a:p>
          <a:p>
            <a:pPr marL="342900" indent="-342900">
              <a:spcBef>
                <a:spcPts val="2475"/>
              </a:spcBef>
              <a:buClr>
                <a:srgbClr val="0033CC"/>
              </a:buClr>
              <a:buSzPct val="60000"/>
              <a:buFont typeface="Wingdings" pitchFamily="2" charset="2"/>
              <a:buNone/>
            </a:pPr>
            <a:r>
              <a:rPr lang="en-GB" sz="1800" i="1">
                <a:latin typeface="Arial" charset="0"/>
              </a:rPr>
              <a:t>Scope, vision and aim of the Open Citation Project</a:t>
            </a:r>
            <a:endParaRPr lang="en-US" sz="1800">
              <a:latin typeface="Arial" charset="0"/>
            </a:endParaRPr>
          </a:p>
          <a:p>
            <a:pPr marL="342900" indent="-342900">
              <a:spcBef>
                <a:spcPct val="60000"/>
              </a:spcBef>
              <a:buClr>
                <a:srgbClr val="0033CC"/>
              </a:buClr>
              <a:buSzPct val="60000"/>
              <a:buFont typeface="Wingdings" pitchFamily="2" charset="2"/>
              <a:buChar char="n"/>
            </a:pPr>
            <a:r>
              <a:rPr lang="en-GB" sz="1800">
                <a:latin typeface="Arial" charset="0"/>
              </a:rPr>
              <a:t>The Open Citations Project is global in scope, designed to change the face of scientific publishing and scholarly communication </a:t>
            </a:r>
          </a:p>
          <a:p>
            <a:pPr marL="342900" indent="-342900">
              <a:spcBef>
                <a:spcPct val="60000"/>
              </a:spcBef>
              <a:buClr>
                <a:srgbClr val="0033CC"/>
              </a:buClr>
              <a:buSzPct val="60000"/>
              <a:buFont typeface="Wingdings" pitchFamily="2" charset="2"/>
              <a:buChar char="n"/>
            </a:pPr>
            <a:r>
              <a:rPr lang="en-GB" sz="1800">
                <a:latin typeface="Arial" charset="0"/>
              </a:rPr>
              <a:t>Its vision is to publish citation data openly as Linked Open Data</a:t>
            </a:r>
          </a:p>
          <a:p>
            <a:pPr marL="342900" indent="-342900">
              <a:spcBef>
                <a:spcPct val="60000"/>
              </a:spcBef>
              <a:buClr>
                <a:srgbClr val="0033CC"/>
              </a:buClr>
              <a:buSzPct val="60000"/>
              <a:buFont typeface="Wingdings" pitchFamily="2" charset="2"/>
              <a:buChar char="n"/>
            </a:pPr>
            <a:r>
              <a:rPr lang="en-GB" sz="1800">
                <a:latin typeface="Arial" charset="0"/>
              </a:rPr>
              <a:t>It aims to make citation links as easy to traverse as Web links </a:t>
            </a:r>
          </a:p>
          <a:p>
            <a:pPr marL="342900" indent="-342900">
              <a:spcBef>
                <a:spcPts val="2475"/>
              </a:spcBef>
              <a:buClr>
                <a:srgbClr val="0033CC"/>
              </a:buClr>
              <a:buSzPct val="60000"/>
              <a:buFont typeface="Wingdings" pitchFamily="2" charset="2"/>
              <a:buNone/>
            </a:pPr>
            <a:r>
              <a:rPr lang="en-GB" sz="1800" i="1">
                <a:latin typeface="Arial" charset="0"/>
              </a:rPr>
              <a:t>Potential benefits of Open Citations</a:t>
            </a:r>
          </a:p>
          <a:p>
            <a:pPr marL="342900" indent="-342900">
              <a:spcBef>
                <a:spcPct val="30000"/>
              </a:spcBef>
              <a:buClr>
                <a:srgbClr val="000090"/>
              </a:buClr>
              <a:buSzPct val="60000"/>
              <a:buFont typeface="Wingdings" pitchFamily="2" charset="2"/>
              <a:buChar char="n"/>
            </a:pPr>
            <a:r>
              <a:rPr lang="en-GB" sz="1800">
                <a:latin typeface="Arial" charset="0"/>
              </a:rPr>
              <a:t>Cited works are more easily discovered</a:t>
            </a:r>
          </a:p>
          <a:p>
            <a:pPr marL="342900" indent="-342900">
              <a:spcBef>
                <a:spcPct val="30000"/>
              </a:spcBef>
              <a:buClr>
                <a:srgbClr val="000090"/>
              </a:buClr>
              <a:buSzPct val="60000"/>
              <a:buFont typeface="Wingdings" pitchFamily="2" charset="2"/>
              <a:buChar char="n"/>
            </a:pPr>
            <a:r>
              <a:rPr lang="en-GB" sz="1800">
                <a:latin typeface="Arial" charset="0"/>
              </a:rPr>
              <a:t>Citation networks can be explored to study the growth of knowledge</a:t>
            </a:r>
          </a:p>
          <a:p>
            <a:pPr marL="342900" indent="-342900">
              <a:spcBef>
                <a:spcPct val="30000"/>
              </a:spcBef>
              <a:buClr>
                <a:srgbClr val="000090"/>
              </a:buClr>
              <a:buSzPct val="60000"/>
              <a:buFont typeface="Wingdings" pitchFamily="2" charset="2"/>
              <a:buChar char="n"/>
            </a:pPr>
            <a:r>
              <a:rPr lang="en-GB" sz="1800">
                <a:latin typeface="Arial" charset="0"/>
              </a:rPr>
              <a:t>The most cited papers – nodes with high degree (Barabási) – clearly exposed</a:t>
            </a:r>
          </a:p>
          <a:p>
            <a:pPr marL="342900" indent="-342900">
              <a:spcBef>
                <a:spcPct val="30000"/>
              </a:spcBef>
              <a:buClr>
                <a:srgbClr val="000090"/>
              </a:buClr>
              <a:buSzPct val="60000"/>
              <a:buFont typeface="Wingdings" pitchFamily="2" charset="2"/>
              <a:buChar char="n"/>
            </a:pPr>
            <a:r>
              <a:rPr lang="en-GB" sz="1800">
                <a:latin typeface="Arial" charset="0"/>
              </a:rPr>
              <a:t>Distortions in knowledge caused by mis-citation can be identified</a:t>
            </a:r>
            <a:endParaRPr lang="en-GB" sz="1800">
              <a:solidFill>
                <a:srgbClr val="0000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3"/>
          <a:srcRect/>
          <a:stretch>
            <a:fillRect/>
          </a:stretch>
        </p:blipFill>
        <p:spPr bwMode="auto">
          <a:xfrm>
            <a:off x="76200" y="744538"/>
            <a:ext cx="7072313" cy="6164262"/>
          </a:xfrm>
          <a:prstGeom prst="rect">
            <a:avLst/>
          </a:prstGeom>
          <a:noFill/>
          <a:ln w="9525">
            <a:noFill/>
            <a:miter lim="800000"/>
            <a:headEnd/>
            <a:tailEnd/>
          </a:ln>
        </p:spPr>
      </p:pic>
      <p:sp>
        <p:nvSpPr>
          <p:cNvPr id="83970" name="Rectangle 3"/>
          <p:cNvSpPr>
            <a:spLocks noGrp="1" noChangeArrowheads="1"/>
          </p:cNvSpPr>
          <p:nvPr>
            <p:ph type="title"/>
          </p:nvPr>
        </p:nvSpPr>
        <p:spPr/>
        <p:txBody>
          <a:bodyPr/>
          <a:lstStyle/>
          <a:p>
            <a:pPr eaLnBrk="1" hangingPunct="1"/>
            <a:r>
              <a:rPr lang="en-GB" smtClean="0">
                <a:latin typeface="Arial" charset="0"/>
                <a:cs typeface="Arial" charset="0"/>
              </a:rPr>
              <a:t>Conversion of hypothesis to ‘fact’ by citation alone</a:t>
            </a:r>
          </a:p>
        </p:txBody>
      </p:sp>
      <p:sp>
        <p:nvSpPr>
          <p:cNvPr id="83971" name="Rectangle 4"/>
          <p:cNvSpPr>
            <a:spLocks noGrp="1" noChangeArrowheads="1"/>
          </p:cNvSpPr>
          <p:nvPr>
            <p:ph type="body" idx="1"/>
          </p:nvPr>
        </p:nvSpPr>
        <p:spPr>
          <a:xfrm>
            <a:off x="6659563" y="1398588"/>
            <a:ext cx="2319337" cy="3759200"/>
          </a:xfrm>
        </p:spPr>
        <p:txBody>
          <a:bodyPr/>
          <a:lstStyle/>
          <a:p>
            <a:pPr eaLnBrk="1" hangingPunct="1">
              <a:buFont typeface="Wingdings" pitchFamily="2" charset="2"/>
              <a:buNone/>
            </a:pPr>
            <a:r>
              <a:rPr lang="en-GB" sz="1600" smtClean="0">
                <a:solidFill>
                  <a:srgbClr val="0033CC"/>
                </a:solidFill>
                <a:latin typeface="Arial" charset="0"/>
                <a:cs typeface="Arial" charset="0"/>
              </a:rPr>
              <a:t>	</a:t>
            </a:r>
            <a:r>
              <a:rPr lang="en-GB" sz="1600" i="1" smtClean="0">
                <a:solidFill>
                  <a:srgbClr val="0033CC"/>
                </a:solidFill>
                <a:latin typeface="Arial" charset="0"/>
                <a:cs typeface="Arial" charset="0"/>
              </a:rPr>
              <a:t>Citation</a:t>
            </a:r>
            <a:r>
              <a:rPr lang="en-GB" sz="1600" smtClean="0">
                <a:solidFill>
                  <a:srgbClr val="0033CC"/>
                </a:solidFill>
                <a:latin typeface="Arial" charset="0"/>
                <a:cs typeface="Arial" charset="0"/>
              </a:rPr>
              <a:t>:</a:t>
            </a:r>
          </a:p>
          <a:p>
            <a:pPr eaLnBrk="1" hangingPunct="1">
              <a:buFont typeface="Wingdings" pitchFamily="2" charset="2"/>
              <a:buNone/>
            </a:pPr>
            <a:r>
              <a:rPr lang="en-GB" sz="1600" smtClean="0">
                <a:solidFill>
                  <a:srgbClr val="0033CC"/>
                </a:solidFill>
                <a:latin typeface="Arial" charset="0"/>
                <a:cs typeface="Arial" charset="0"/>
              </a:rPr>
              <a:t>	</a:t>
            </a:r>
            <a:r>
              <a:rPr lang="en-GB" sz="1600" b="1" smtClean="0">
                <a:solidFill>
                  <a:srgbClr val="0033CC"/>
                </a:solidFill>
                <a:latin typeface="Arial" charset="0"/>
                <a:cs typeface="Arial" charset="0"/>
              </a:rPr>
              <a:t>Steven Greenberg (2009).  </a:t>
            </a:r>
          </a:p>
          <a:p>
            <a:pPr eaLnBrk="1" hangingPunct="1">
              <a:buFont typeface="Wingdings" pitchFamily="2" charset="2"/>
              <a:buNone/>
            </a:pPr>
            <a:r>
              <a:rPr lang="en-GB" sz="1600" smtClean="0">
                <a:solidFill>
                  <a:srgbClr val="0033CC"/>
                </a:solidFill>
                <a:latin typeface="Arial" charset="0"/>
                <a:cs typeface="Arial" charset="0"/>
              </a:rPr>
              <a:t>	</a:t>
            </a:r>
            <a:r>
              <a:rPr lang="en-GB" sz="1600" b="1" smtClean="0">
                <a:solidFill>
                  <a:srgbClr val="0033CC"/>
                </a:solidFill>
                <a:latin typeface="Arial" charset="0"/>
                <a:cs typeface="Arial" charset="0"/>
              </a:rPr>
              <a:t>How citation distortions create unfounded authority: analysis of a citation network.  </a:t>
            </a:r>
          </a:p>
          <a:p>
            <a:pPr eaLnBrk="1" hangingPunct="1">
              <a:buFont typeface="Wingdings" pitchFamily="2" charset="2"/>
              <a:buNone/>
            </a:pPr>
            <a:r>
              <a:rPr lang="en-GB" sz="1600" smtClean="0">
                <a:solidFill>
                  <a:srgbClr val="0033CC"/>
                </a:solidFill>
                <a:latin typeface="Arial" charset="0"/>
                <a:cs typeface="Arial" charset="0"/>
              </a:rPr>
              <a:t>	</a:t>
            </a:r>
            <a:r>
              <a:rPr lang="en-GB" sz="1600" i="1" smtClean="0">
                <a:solidFill>
                  <a:srgbClr val="0033CC"/>
                </a:solidFill>
                <a:latin typeface="Arial" charset="0"/>
                <a:cs typeface="Arial" charset="0"/>
              </a:rPr>
              <a:t>British Medical Journal</a:t>
            </a:r>
            <a:r>
              <a:rPr lang="en-GB" sz="1600" smtClean="0">
                <a:solidFill>
                  <a:srgbClr val="0033CC"/>
                </a:solidFill>
                <a:latin typeface="Arial" charset="0"/>
                <a:cs typeface="Arial" charset="0"/>
              </a:rPr>
              <a:t> </a:t>
            </a:r>
            <a:r>
              <a:rPr lang="en-GB" sz="1600" b="1" smtClean="0">
                <a:solidFill>
                  <a:srgbClr val="0033CC"/>
                </a:solidFill>
                <a:latin typeface="Arial" charset="0"/>
                <a:cs typeface="Arial" charset="0"/>
              </a:rPr>
              <a:t>339</a:t>
            </a:r>
            <a:r>
              <a:rPr lang="en-GB" sz="1600" smtClean="0">
                <a:solidFill>
                  <a:srgbClr val="0033CC"/>
                </a:solidFill>
                <a:latin typeface="Arial" charset="0"/>
                <a:cs typeface="Arial" charset="0"/>
              </a:rPr>
              <a:t>: b2608.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The Open Citations Corpus</a:t>
            </a:r>
          </a:p>
        </p:txBody>
      </p:sp>
      <p:sp>
        <p:nvSpPr>
          <p:cNvPr id="3" name="Content Placeholder 2"/>
          <p:cNvSpPr>
            <a:spLocks noGrp="1"/>
          </p:cNvSpPr>
          <p:nvPr>
            <p:ph idx="1"/>
          </p:nvPr>
        </p:nvSpPr>
        <p:spPr>
          <a:xfrm>
            <a:off x="250825" y="1052513"/>
            <a:ext cx="8640763" cy="5256212"/>
          </a:xfrm>
        </p:spPr>
        <p:txBody>
          <a:bodyPr/>
          <a:lstStyle/>
          <a:p>
            <a:pPr eaLnBrk="1" hangingPunct="1">
              <a:spcBef>
                <a:spcPts val="348"/>
              </a:spcBef>
              <a:buFont typeface="Wingdings" charset="0"/>
              <a:buChar char="n"/>
              <a:defRPr/>
            </a:pPr>
            <a:r>
              <a:rPr lang="en-US" dirty="0" smtClean="0">
                <a:cs typeface="+mn-cs"/>
              </a:rPr>
              <a:t>The reference lists from all </a:t>
            </a:r>
            <a:r>
              <a:rPr lang="en-GB" b="1" dirty="0" smtClean="0">
                <a:solidFill>
                  <a:srgbClr val="3366FF"/>
                </a:solidFill>
                <a:cs typeface="+mn-cs"/>
              </a:rPr>
              <a:t>204,637 articles</a:t>
            </a:r>
            <a:r>
              <a:rPr lang="en-GB" b="1" dirty="0" smtClean="0">
                <a:cs typeface="+mn-cs"/>
              </a:rPr>
              <a:t> </a:t>
            </a:r>
            <a:r>
              <a:rPr lang="en-GB" dirty="0" smtClean="0">
                <a:cs typeface="+mn-cs"/>
              </a:rPr>
              <a:t>in the Open Access Subset of </a:t>
            </a:r>
            <a:r>
              <a:rPr lang="en-GB" dirty="0" smtClean="0">
                <a:solidFill>
                  <a:srgbClr val="B01088"/>
                </a:solidFill>
                <a:cs typeface="+mn-cs"/>
              </a:rPr>
              <a:t>PubMed Central</a:t>
            </a:r>
            <a:r>
              <a:rPr lang="en-GB" dirty="0" smtClean="0">
                <a:cs typeface="+mn-cs"/>
              </a:rPr>
              <a:t>  (as of 24 January 2011), each encoded as a Named Graph</a:t>
            </a:r>
          </a:p>
          <a:p>
            <a:pPr eaLnBrk="1" hangingPunct="1">
              <a:spcBef>
                <a:spcPts val="348"/>
              </a:spcBef>
              <a:buFont typeface="Wingdings" charset="0"/>
              <a:buChar char="n"/>
              <a:defRPr/>
            </a:pPr>
            <a:endParaRPr lang="en-GB" dirty="0" smtClean="0">
              <a:cs typeface="+mn-cs"/>
            </a:endParaRPr>
          </a:p>
          <a:p>
            <a:pPr eaLnBrk="1" hangingPunct="1">
              <a:spcBef>
                <a:spcPts val="348"/>
              </a:spcBef>
              <a:buFont typeface="Wingdings" charset="0"/>
              <a:buChar char="n"/>
              <a:defRPr/>
            </a:pPr>
            <a:r>
              <a:rPr lang="en-GB" dirty="0" smtClean="0">
                <a:cs typeface="+mn-cs"/>
              </a:rPr>
              <a:t>These reference lists contain </a:t>
            </a:r>
            <a:r>
              <a:rPr lang="en-GB" b="1" dirty="0" smtClean="0">
                <a:solidFill>
                  <a:srgbClr val="3366FF"/>
                </a:solidFill>
                <a:cs typeface="+mn-cs"/>
              </a:rPr>
              <a:t>6,325,178 individual references</a:t>
            </a:r>
            <a:r>
              <a:rPr lang="en-GB" dirty="0" smtClean="0">
                <a:cs typeface="+mn-cs"/>
              </a:rPr>
              <a:t>, some unique, but many from different citing articles to the same highly cited papers</a:t>
            </a:r>
          </a:p>
          <a:p>
            <a:pPr eaLnBrk="1" hangingPunct="1">
              <a:spcBef>
                <a:spcPts val="348"/>
              </a:spcBef>
              <a:buFont typeface="Wingdings" charset="0"/>
              <a:buChar char="n"/>
              <a:defRPr/>
            </a:pPr>
            <a:endParaRPr lang="en-GB" dirty="0" smtClean="0">
              <a:cs typeface="+mn-cs"/>
            </a:endParaRPr>
          </a:p>
          <a:p>
            <a:pPr eaLnBrk="1" hangingPunct="1">
              <a:spcBef>
                <a:spcPts val="348"/>
              </a:spcBef>
              <a:buFont typeface="Wingdings" charset="0"/>
              <a:buChar char="n"/>
              <a:defRPr/>
            </a:pPr>
            <a:r>
              <a:rPr lang="en-GB" dirty="0" smtClean="0">
                <a:cs typeface="+mn-cs"/>
              </a:rPr>
              <a:t>These refer to </a:t>
            </a:r>
            <a:r>
              <a:rPr lang="en-GB" b="1" dirty="0" smtClean="0">
                <a:solidFill>
                  <a:srgbClr val="3366FF"/>
                </a:solidFill>
                <a:cs typeface="+mn-cs"/>
              </a:rPr>
              <a:t>3,373,961 unique papers</a:t>
            </a:r>
            <a:r>
              <a:rPr lang="en-GB" b="1" dirty="0" smtClean="0">
                <a:cs typeface="+mn-cs"/>
              </a:rPr>
              <a:t> </a:t>
            </a:r>
            <a:r>
              <a:rPr lang="en-GB" dirty="0" smtClean="0">
                <a:cs typeface="+mn-cs"/>
              </a:rPr>
              <a:t>outside the Open Access Subset</a:t>
            </a:r>
          </a:p>
          <a:p>
            <a:pPr eaLnBrk="1" hangingPunct="1">
              <a:spcBef>
                <a:spcPts val="348"/>
              </a:spcBef>
              <a:buFont typeface="Wingdings" charset="0"/>
              <a:buChar char="n"/>
              <a:defRPr/>
            </a:pPr>
            <a:endParaRPr lang="en-GB" dirty="0" smtClean="0">
              <a:cs typeface="+mn-cs"/>
            </a:endParaRPr>
          </a:p>
          <a:p>
            <a:pPr lvl="1" eaLnBrk="1" hangingPunct="1">
              <a:spcBef>
                <a:spcPts val="348"/>
              </a:spcBef>
              <a:buFont typeface="Wingdings" charset="0"/>
              <a:buChar char="Ø"/>
              <a:defRPr/>
            </a:pPr>
            <a:r>
              <a:rPr lang="en-GB" b="1" dirty="0" smtClean="0">
                <a:solidFill>
                  <a:srgbClr val="3366FF"/>
                </a:solidFill>
                <a:cs typeface="+mn-cs"/>
              </a:rPr>
              <a:t>~ 20% of all </a:t>
            </a:r>
            <a:r>
              <a:rPr lang="en-GB" b="1" smtClean="0">
                <a:solidFill>
                  <a:srgbClr val="3366FF"/>
                </a:solidFill>
                <a:cs typeface="+mn-cs"/>
              </a:rPr>
              <a:t>PubMed papers</a:t>
            </a:r>
            <a:r>
              <a:rPr lang="en-GB" smtClean="0">
                <a:cs typeface="+mn-cs"/>
              </a:rPr>
              <a:t> </a:t>
            </a:r>
            <a:r>
              <a:rPr lang="en-GB" dirty="0" smtClean="0">
                <a:cs typeface="+mn-cs"/>
              </a:rPr>
              <a:t>published between 1950 and 2010</a:t>
            </a:r>
          </a:p>
          <a:p>
            <a:pPr eaLnBrk="1" hangingPunct="1">
              <a:spcBef>
                <a:spcPts val="348"/>
              </a:spcBef>
              <a:buFont typeface="Wingdings" charset="0"/>
              <a:buChar char="n"/>
              <a:defRPr/>
            </a:pPr>
            <a:endParaRPr lang="en-GB" dirty="0" smtClean="0">
              <a:cs typeface="+mn-cs"/>
            </a:endParaRPr>
          </a:p>
          <a:p>
            <a:pPr lvl="1" eaLnBrk="1" hangingPunct="1">
              <a:spcBef>
                <a:spcPts val="348"/>
              </a:spcBef>
              <a:buFont typeface="Wingdings" charset="0"/>
              <a:buChar char="Ø"/>
              <a:defRPr/>
            </a:pPr>
            <a:r>
              <a:rPr lang="en-GB" dirty="0" smtClean="0">
                <a:cs typeface="+mn-cs"/>
              </a:rPr>
              <a:t>includes</a:t>
            </a:r>
            <a:r>
              <a:rPr lang="en-GB" b="1" dirty="0" smtClean="0">
                <a:cs typeface="+mn-cs"/>
              </a:rPr>
              <a:t> </a:t>
            </a:r>
            <a:r>
              <a:rPr lang="en-GB" b="1" dirty="0" smtClean="0">
                <a:solidFill>
                  <a:srgbClr val="3366FF"/>
                </a:solidFill>
                <a:cs typeface="+mn-cs"/>
              </a:rPr>
              <a:t>ALL</a:t>
            </a:r>
            <a:r>
              <a:rPr lang="en-GB" dirty="0" smtClean="0">
                <a:cs typeface="+mn-cs"/>
              </a:rPr>
              <a:t> the highly cited papers in </a:t>
            </a:r>
            <a:r>
              <a:rPr lang="en-GB" b="1" dirty="0" smtClean="0">
                <a:solidFill>
                  <a:srgbClr val="3366FF"/>
                </a:solidFill>
                <a:cs typeface="+mn-cs"/>
              </a:rPr>
              <a:t>every</a:t>
            </a:r>
            <a:r>
              <a:rPr lang="en-GB" dirty="0" smtClean="0">
                <a:cs typeface="+mn-cs"/>
              </a:rPr>
              <a:t> biomedical field </a:t>
            </a:r>
            <a:endParaRPr lang="en-GB" dirty="0" smtClean="0"/>
          </a:p>
          <a:p>
            <a:pPr eaLnBrk="1" hangingPunct="1">
              <a:spcBef>
                <a:spcPts val="348"/>
              </a:spcBef>
              <a:buFont typeface="Wingdings" charset="0"/>
              <a:buChar char="n"/>
              <a:defRPr/>
            </a:pPr>
            <a:endParaRPr lang="en-GB" dirty="0" smtClean="0">
              <a:cs typeface="+mn-cs"/>
            </a:endParaRPr>
          </a:p>
          <a:p>
            <a:pPr eaLnBrk="1" hangingPunct="1">
              <a:spcBef>
                <a:spcPts val="348"/>
              </a:spcBef>
              <a:buFont typeface="Wingdings" charset="0"/>
              <a:buChar char="n"/>
              <a:defRPr/>
            </a:pPr>
            <a:r>
              <a:rPr lang="en-GB" dirty="0" smtClean="0">
                <a:cs typeface="+mn-cs"/>
              </a:rPr>
              <a:t>Encoded these bibliographic records and the citations between them in RDF, creating </a:t>
            </a:r>
            <a:r>
              <a:rPr lang="en-GB" b="1" dirty="0" smtClean="0">
                <a:solidFill>
                  <a:srgbClr val="3366FF"/>
                </a:solidFill>
                <a:cs typeface="+mn-cs"/>
              </a:rPr>
              <a:t>~236 million quads </a:t>
            </a:r>
            <a:r>
              <a:rPr lang="en-GB" dirty="0" smtClean="0">
                <a:cs typeface="+mn-cs"/>
              </a:rPr>
              <a:t>occupying 2.1 gigabytes of compressed storage</a:t>
            </a:r>
          </a:p>
          <a:p>
            <a:pPr eaLnBrk="1" hangingPunct="1">
              <a:spcBef>
                <a:spcPts val="348"/>
              </a:spcBef>
              <a:buFont typeface="Wingdings" charset="0"/>
              <a:buChar char="n"/>
              <a:defRPr/>
            </a:pPr>
            <a:endParaRPr lang="en-GB" dirty="0" smtClean="0">
              <a:cs typeface="+mn-cs"/>
            </a:endParaRPr>
          </a:p>
          <a:p>
            <a:pPr eaLnBrk="1" hangingPunct="1">
              <a:spcBef>
                <a:spcPts val="348"/>
              </a:spcBef>
              <a:buFont typeface="Wingdings" charset="0"/>
              <a:buChar char="n"/>
              <a:defRPr/>
            </a:pPr>
            <a:r>
              <a:rPr lang="en-GB" dirty="0" smtClean="0">
                <a:cs typeface="+mn-cs"/>
              </a:rPr>
              <a:t>Freely available under a CC0 waiver from </a:t>
            </a:r>
            <a:r>
              <a:rPr lang="en-GB" b="1" u="sng" dirty="0" smtClean="0">
                <a:solidFill>
                  <a:srgbClr val="3366FF"/>
                </a:solidFill>
                <a:cs typeface="+mn-cs"/>
              </a:rPr>
              <a:t>http://opencitations.net/data/</a:t>
            </a:r>
            <a:r>
              <a:rPr lang="en-GB" dirty="0" smtClean="0">
                <a:cs typeface="+mn-cs"/>
              </a:rPr>
              <a:t> </a:t>
            </a:r>
          </a:p>
          <a:p>
            <a:pPr eaLnBrk="1" hangingPunct="1">
              <a:spcBef>
                <a:spcPts val="348"/>
              </a:spcBef>
              <a:buFont typeface="Wingdings" charset="0"/>
              <a:buChar char="n"/>
              <a:defRPr/>
            </a:pPr>
            <a:endParaRPr lang="en-GB" dirty="0">
              <a:cs typeface="+mn-cs"/>
            </a:endParaRPr>
          </a:p>
          <a:p>
            <a:pPr eaLnBrk="1" hangingPunct="1">
              <a:spcBef>
                <a:spcPts val="348"/>
              </a:spcBef>
              <a:buFont typeface="Wingdings" charset="0"/>
              <a:buChar char="n"/>
              <a:defRPr/>
            </a:pPr>
            <a:r>
              <a:rPr lang="en-GB" dirty="0" smtClean="0">
                <a:cs typeface="+mn-cs"/>
              </a:rPr>
              <a:t>Accessible via the Web site or a SPARQL endpoint</a:t>
            </a:r>
            <a:endParaRPr lang="en-US" dirty="0" smtClean="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hangingPunct="1"/>
            <a:r>
              <a:rPr lang="de-DE" smtClean="0">
                <a:latin typeface="Arial" charset="0"/>
                <a:cs typeface="ＭＳ Ｐゴシック"/>
              </a:rPr>
              <a:t>Research publishing has changed very little</a:t>
            </a:r>
            <a:r>
              <a:rPr lang="en-GB" smtClean="0">
                <a:latin typeface="Arial" charset="0"/>
                <a:cs typeface="ＭＳ Ｐゴシック"/>
              </a:rPr>
              <a:t> in 346 years</a:t>
            </a:r>
            <a:endParaRPr lang="de-DE" smtClean="0">
              <a:latin typeface="Arial" charset="0"/>
              <a:cs typeface="ＭＳ Ｐゴシック"/>
            </a:endParaRPr>
          </a:p>
        </p:txBody>
      </p:sp>
      <p:sp>
        <p:nvSpPr>
          <p:cNvPr id="2704387" name="Rectangle 3"/>
          <p:cNvSpPr>
            <a:spLocks noGrp="1" noChangeArrowheads="1"/>
          </p:cNvSpPr>
          <p:nvPr>
            <p:ph type="body" idx="1"/>
          </p:nvPr>
        </p:nvSpPr>
        <p:spPr>
          <a:xfrm>
            <a:off x="395288" y="1196975"/>
            <a:ext cx="4824412" cy="5472113"/>
          </a:xfrm>
        </p:spPr>
        <p:txBody>
          <a:bodyPr/>
          <a:lstStyle/>
          <a:p>
            <a:pPr hangingPunct="1">
              <a:lnSpc>
                <a:spcPct val="90000"/>
              </a:lnSpc>
            </a:pPr>
            <a:r>
              <a:rPr lang="de-DE" smtClean="0">
                <a:latin typeface="Arial" charset="0"/>
                <a:cs typeface="ＭＳ Ｐゴシック"/>
              </a:rPr>
              <a:t>We still have a </a:t>
            </a:r>
            <a:r>
              <a:rPr lang="de-DE" smtClean="0">
                <a:solidFill>
                  <a:srgbClr val="CC0099"/>
                </a:solidFill>
                <a:latin typeface="Arial" charset="0"/>
                <a:cs typeface="ＭＳ Ｐゴシック"/>
              </a:rPr>
              <a:t>linear narrative</a:t>
            </a:r>
            <a:r>
              <a:rPr lang="de-DE" smtClean="0">
                <a:latin typeface="Arial" charset="0"/>
                <a:cs typeface="ＭＳ Ｐゴシック"/>
              </a:rPr>
              <a:t>, with references</a:t>
            </a:r>
          </a:p>
          <a:p>
            <a:pPr hangingPunct="1">
              <a:lnSpc>
                <a:spcPct val="90000"/>
              </a:lnSpc>
            </a:pPr>
            <a:endParaRPr lang="de-DE" smtClean="0">
              <a:latin typeface="Arial" charset="0"/>
              <a:cs typeface="ＭＳ Ｐゴシック"/>
            </a:endParaRPr>
          </a:p>
          <a:p>
            <a:pPr hangingPunct="1">
              <a:lnSpc>
                <a:spcPct val="90000"/>
              </a:lnSpc>
            </a:pPr>
            <a:r>
              <a:rPr lang="de-DE" smtClean="0">
                <a:latin typeface="Arial" charset="0"/>
                <a:cs typeface="ＭＳ Ｐゴシック"/>
              </a:rPr>
              <a:t>The norm is to publish the online journal article as a static file mimicking the printed page</a:t>
            </a:r>
            <a:endParaRPr lang="de-DE" smtClean="0">
              <a:solidFill>
                <a:srgbClr val="CC0099"/>
              </a:solidFill>
              <a:latin typeface="Arial" charset="0"/>
              <a:cs typeface="ＭＳ Ｐゴシック"/>
            </a:endParaRPr>
          </a:p>
          <a:p>
            <a:pPr hangingPunct="1">
              <a:lnSpc>
                <a:spcPct val="90000"/>
              </a:lnSpc>
            </a:pPr>
            <a:r>
              <a:rPr lang="de-DE" smtClean="0">
                <a:latin typeface="Arial" charset="0"/>
                <a:cs typeface="ＭＳ Ｐゴシック"/>
              </a:rPr>
              <a:t>This is</a:t>
            </a:r>
            <a:r>
              <a:rPr lang="de-DE" smtClean="0">
                <a:solidFill>
                  <a:srgbClr val="CC0099"/>
                </a:solidFill>
                <a:latin typeface="Arial" charset="0"/>
                <a:cs typeface="ＭＳ Ｐゴシック"/>
              </a:rPr>
              <a:t> totally antithetical</a:t>
            </a:r>
            <a:r>
              <a:rPr lang="de-DE" smtClean="0">
                <a:latin typeface="Arial" charset="0"/>
                <a:cs typeface="ＭＳ Ｐゴシック"/>
              </a:rPr>
              <a:t> to the spirit of the Web, and ignores its great potential</a:t>
            </a:r>
          </a:p>
          <a:p>
            <a:pPr hangingPunct="1">
              <a:lnSpc>
                <a:spcPct val="90000"/>
              </a:lnSpc>
            </a:pPr>
            <a:endParaRPr lang="de-DE" smtClean="0">
              <a:solidFill>
                <a:srgbClr val="CC0099"/>
              </a:solidFill>
              <a:latin typeface="Arial" charset="0"/>
              <a:cs typeface="ＭＳ Ｐゴシック"/>
            </a:endParaRPr>
          </a:p>
          <a:p>
            <a:pPr hangingPunct="1">
              <a:lnSpc>
                <a:spcPct val="90000"/>
              </a:lnSpc>
            </a:pPr>
            <a:r>
              <a:rPr lang="de-DE" smtClean="0">
                <a:latin typeface="Arial" charset="0"/>
                <a:cs typeface="ＭＳ Ｐゴシック"/>
              </a:rPr>
              <a:t>Rather, we need </a:t>
            </a:r>
            <a:r>
              <a:rPr lang="de-DE" b="1" i="1" smtClean="0">
                <a:solidFill>
                  <a:schemeClr val="folHlink"/>
                </a:solidFill>
                <a:latin typeface="Arial" charset="0"/>
                <a:cs typeface="ＭＳ Ｐゴシック"/>
              </a:rPr>
              <a:t>lively </a:t>
            </a:r>
            <a:r>
              <a:rPr lang="de-DE" smtClean="0">
                <a:latin typeface="Arial" charset="0"/>
                <a:cs typeface="ＭＳ Ｐゴシック"/>
              </a:rPr>
              <a:t>journal content</a:t>
            </a:r>
          </a:p>
          <a:p>
            <a:pPr lvl="1">
              <a:lnSpc>
                <a:spcPct val="90000"/>
              </a:lnSpc>
            </a:pPr>
            <a:r>
              <a:rPr lang="en-GB" smtClean="0">
                <a:latin typeface="Arial" charset="0"/>
                <a:cs typeface="Arial" charset="0"/>
              </a:rPr>
              <a:t>Semantic mark-up of text</a:t>
            </a:r>
          </a:p>
          <a:p>
            <a:pPr lvl="1">
              <a:lnSpc>
                <a:spcPct val="90000"/>
              </a:lnSpc>
            </a:pPr>
            <a:r>
              <a:rPr lang="en-GB" smtClean="0">
                <a:latin typeface="Arial" charset="0"/>
                <a:cs typeface="Arial" charset="0"/>
              </a:rPr>
              <a:t>Interactive figures</a:t>
            </a:r>
          </a:p>
          <a:p>
            <a:pPr lvl="1">
              <a:lnSpc>
                <a:spcPct val="90000"/>
              </a:lnSpc>
            </a:pPr>
            <a:r>
              <a:rPr lang="en-GB" smtClean="0">
                <a:latin typeface="Arial" charset="0"/>
                <a:cs typeface="Arial" charset="0"/>
              </a:rPr>
              <a:t>Links between papers and datasets</a:t>
            </a:r>
          </a:p>
          <a:p>
            <a:pPr lvl="1">
              <a:lnSpc>
                <a:spcPct val="90000"/>
              </a:lnSpc>
            </a:pPr>
            <a:r>
              <a:rPr lang="en-GB" smtClean="0">
                <a:latin typeface="Arial" charset="0"/>
                <a:cs typeface="Arial" charset="0"/>
              </a:rPr>
              <a:t>Actionable numerical data</a:t>
            </a:r>
          </a:p>
          <a:p>
            <a:pPr hangingPunct="1">
              <a:lnSpc>
                <a:spcPct val="90000"/>
              </a:lnSpc>
            </a:pPr>
            <a:endParaRPr lang="de-DE" smtClean="0">
              <a:latin typeface="Arial" charset="0"/>
              <a:cs typeface="ＭＳ Ｐゴシック"/>
            </a:endParaRPr>
          </a:p>
        </p:txBody>
      </p:sp>
      <p:pic>
        <p:nvPicPr>
          <p:cNvPr id="23555" name="Picture 4"/>
          <p:cNvPicPr>
            <a:picLocks noChangeAspect="1" noChangeArrowheads="1"/>
          </p:cNvPicPr>
          <p:nvPr/>
        </p:nvPicPr>
        <p:blipFill>
          <a:blip r:embed="rId3"/>
          <a:srcRect/>
          <a:stretch>
            <a:fillRect/>
          </a:stretch>
        </p:blipFill>
        <p:spPr bwMode="auto">
          <a:xfrm>
            <a:off x="5364163" y="1125538"/>
            <a:ext cx="3540125" cy="5424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43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43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0438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0438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04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89850" cy="465138"/>
          </a:xfrm>
        </p:spPr>
        <p:txBody>
          <a:bodyPr/>
          <a:lstStyle/>
          <a:p>
            <a:pPr eaLnBrk="1" hangingPunct="1">
              <a:defRPr/>
            </a:pPr>
            <a:r>
              <a:rPr lang="en-US" dirty="0" smtClean="0">
                <a:cs typeface="+mj-cs"/>
              </a:rPr>
              <a:t>Viewing citation networks at </a:t>
            </a:r>
            <a:r>
              <a:rPr lang="en-US" dirty="0" smtClean="0">
                <a:solidFill>
                  <a:srgbClr val="3366FF"/>
                </a:solidFill>
                <a:cs typeface="+mj-cs"/>
              </a:rPr>
              <a:t>http://</a:t>
            </a:r>
            <a:r>
              <a:rPr lang="en-US" dirty="0" err="1" smtClean="0">
                <a:solidFill>
                  <a:srgbClr val="3366FF"/>
                </a:solidFill>
                <a:cs typeface="+mj-cs"/>
              </a:rPr>
              <a:t>opencitations.net</a:t>
            </a:r>
            <a:endParaRPr lang="en-US" dirty="0" smtClean="0">
              <a:solidFill>
                <a:srgbClr val="3366FF"/>
              </a:solidFill>
              <a:cs typeface="+mj-cs"/>
            </a:endParaRPr>
          </a:p>
        </p:txBody>
      </p:sp>
      <p:pic>
        <p:nvPicPr>
          <p:cNvPr id="87042" name="Content Placeholder 5"/>
          <p:cNvPicPr>
            <a:picLocks noGrp="1" noChangeAspect="1"/>
          </p:cNvPicPr>
          <p:nvPr>
            <p:ph idx="1"/>
          </p:nvPr>
        </p:nvPicPr>
        <p:blipFill>
          <a:blip r:embed="rId2"/>
          <a:srcRect t="996" b="996"/>
          <a:stretch>
            <a:fillRect/>
          </a:stretch>
        </p:blipFill>
        <p:spPr>
          <a:xfrm>
            <a:off x="323850" y="1196975"/>
            <a:ext cx="8569325" cy="525621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042988" y="333375"/>
            <a:ext cx="7010400" cy="465138"/>
          </a:xfrm>
        </p:spPr>
        <p:txBody>
          <a:bodyPr/>
          <a:lstStyle/>
          <a:p>
            <a:r>
              <a:rPr lang="en-US" smtClean="0">
                <a:latin typeface="Arial" charset="0"/>
                <a:cs typeface="ＭＳ Ｐゴシック"/>
              </a:rPr>
              <a:t>The outward citation network of Reis et al. (2008)</a:t>
            </a:r>
          </a:p>
        </p:txBody>
      </p:sp>
      <p:pic>
        <p:nvPicPr>
          <p:cNvPr id="88066" name="Picture 3" descr="Cited by Reis closeup.png"/>
          <p:cNvPicPr>
            <a:picLocks noChangeAspect="1"/>
          </p:cNvPicPr>
          <p:nvPr/>
        </p:nvPicPr>
        <p:blipFill>
          <a:blip r:embed="rId2"/>
          <a:srcRect/>
          <a:stretch>
            <a:fillRect/>
          </a:stretch>
        </p:blipFill>
        <p:spPr bwMode="auto">
          <a:xfrm>
            <a:off x="276225" y="787400"/>
            <a:ext cx="8616950" cy="5942013"/>
          </a:xfrm>
          <a:prstGeom prst="rect">
            <a:avLst/>
          </a:prstGeom>
          <a:noFill/>
          <a:ln w="9525">
            <a:noFill/>
            <a:miter lim="800000"/>
            <a:headEnd/>
            <a:tailEnd/>
          </a:ln>
        </p:spPr>
      </p:pic>
      <p:sp>
        <p:nvSpPr>
          <p:cNvPr id="5" name="Oval 4"/>
          <p:cNvSpPr>
            <a:spLocks noChangeArrowheads="1"/>
          </p:cNvSpPr>
          <p:nvPr/>
        </p:nvSpPr>
        <p:spPr bwMode="auto">
          <a:xfrm>
            <a:off x="5776913" y="1700213"/>
            <a:ext cx="3384550" cy="576262"/>
          </a:xfrm>
          <a:prstGeom prst="ellipse">
            <a:avLst/>
          </a:prstGeom>
          <a:noFill/>
          <a:ln w="38100">
            <a:solidFill>
              <a:srgbClr val="FF0000"/>
            </a:solidFill>
            <a:miter lim="800000"/>
            <a:headEnd/>
            <a:tailEnd/>
          </a:ln>
        </p:spPr>
        <p:txBody>
          <a:bodyPr wrap="none"/>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latin typeface="Arial" charset="0"/>
                <a:cs typeface="ＭＳ Ｐゴシック"/>
              </a:rPr>
              <a:t>The Open Citation Corpus is a work in progress</a:t>
            </a:r>
          </a:p>
        </p:txBody>
      </p:sp>
      <p:sp>
        <p:nvSpPr>
          <p:cNvPr id="3" name="Content Placeholder 2"/>
          <p:cNvSpPr>
            <a:spLocks noGrp="1"/>
          </p:cNvSpPr>
          <p:nvPr>
            <p:ph idx="1"/>
          </p:nvPr>
        </p:nvSpPr>
        <p:spPr/>
        <p:txBody>
          <a:bodyPr/>
          <a:lstStyle/>
          <a:p>
            <a:r>
              <a:rPr lang="en-US" smtClean="0">
                <a:latin typeface="Arial" charset="0"/>
                <a:cs typeface="ＭＳ Ｐゴシック"/>
              </a:rPr>
              <a:t>Details of how the corpus was produced, and how errors in references were corrected, can be found in my Open Citations blog                                       			                                               </a:t>
            </a:r>
            <a:r>
              <a:rPr lang="en-US" smtClean="0">
                <a:solidFill>
                  <a:srgbClr val="0000FF"/>
                </a:solidFill>
                <a:latin typeface="Arial" charset="0"/>
                <a:cs typeface="ＭＳ Ｐゴシック"/>
              </a:rPr>
              <a:t>http://opencitations.workpress.com</a:t>
            </a:r>
          </a:p>
          <a:p>
            <a:r>
              <a:rPr lang="en-US" smtClean="0">
                <a:latin typeface="Arial" charset="0"/>
                <a:cs typeface="ＭＳ Ｐゴシック"/>
              </a:rPr>
              <a:t>We still have some tidying up to do, particularly for citation network display</a:t>
            </a:r>
          </a:p>
          <a:p>
            <a:r>
              <a:rPr lang="en-US" smtClean="0">
                <a:latin typeface="Arial" charset="0"/>
                <a:cs typeface="ＭＳ Ｐゴシック"/>
              </a:rPr>
              <a:t>We are not content with the reference lists from ~200,000 Open Access biomedical articles, when ~ one million new articles are published each year</a:t>
            </a:r>
          </a:p>
          <a:p>
            <a:r>
              <a:rPr lang="en-US" smtClean="0">
                <a:latin typeface="Arial" charset="0"/>
                <a:cs typeface="ＭＳ Ｐゴシック"/>
              </a:rPr>
              <a:t>We are thus in discussion with those who have their hands on substantial volumes of reference data, who may be able to persuade publishers that  articles’ reference lists, like the articles’ own bibliographic data, should be open</a:t>
            </a:r>
          </a:p>
          <a:p>
            <a:r>
              <a:rPr lang="en-US" smtClean="0">
                <a:latin typeface="Arial" charset="0"/>
                <a:cs typeface="ＭＳ Ｐゴシック"/>
              </a:rPr>
              <a:t>In an ideal world, journals’ reference data would be published as Open Linked Data at SPARQL endpoints maintained by each publisher</a:t>
            </a:r>
          </a:p>
          <a:p>
            <a:r>
              <a:rPr lang="en-US" smtClean="0">
                <a:latin typeface="Arial" charset="0"/>
                <a:cs typeface="ＭＳ Ｐゴシック"/>
              </a:rPr>
              <a:t>However, since there are also benefits to having the whole corpus in one place, we are also negotiating a permanent hosting environment for the corpus</a:t>
            </a:r>
          </a:p>
          <a:p>
            <a:r>
              <a:rPr lang="en-US" smtClean="0">
                <a:solidFill>
                  <a:srgbClr val="B01088"/>
                </a:solidFill>
                <a:latin typeface="Arial" charset="0"/>
                <a:cs typeface="ＭＳ Ｐゴシック"/>
              </a:rPr>
              <a:t>We welcome interest from anyone who has journal reference data they wish to contribute to the Open Citation Corpus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latin typeface="Arial" charset="0"/>
                <a:cs typeface="ＭＳ Ｐゴシック"/>
              </a:rPr>
              <a:t>Using the citation data - Open Research Reports</a:t>
            </a:r>
          </a:p>
        </p:txBody>
      </p:sp>
      <p:graphicFrame>
        <p:nvGraphicFramePr>
          <p:cNvPr id="5" name="Table 4"/>
          <p:cNvGraphicFramePr>
            <a:graphicFrameLocks noGrp="1"/>
          </p:cNvGraphicFramePr>
          <p:nvPr/>
        </p:nvGraphicFramePr>
        <p:xfrm>
          <a:off x="611188" y="1052513"/>
          <a:ext cx="8208962" cy="5616575"/>
        </p:xfrm>
        <a:graphic>
          <a:graphicData uri="http://schemas.openxmlformats.org/drawingml/2006/table">
            <a:tbl>
              <a:tblPr/>
              <a:tblGrid>
                <a:gridCol w="1774911"/>
                <a:gridCol w="887456"/>
                <a:gridCol w="1294869"/>
                <a:gridCol w="406811"/>
                <a:gridCol w="93237"/>
                <a:gridCol w="720385"/>
                <a:gridCol w="215501"/>
                <a:gridCol w="191310"/>
                <a:gridCol w="252004"/>
                <a:gridCol w="561618"/>
                <a:gridCol w="374266"/>
                <a:gridCol w="443314"/>
                <a:gridCol w="321490"/>
                <a:gridCol w="614393"/>
                <a:gridCol w="57398"/>
              </a:tblGrid>
              <a:tr h="293133">
                <a:tc gridSpan="5">
                  <a:txBody>
                    <a:bodyPr/>
                    <a:lstStyle/>
                    <a:p>
                      <a:pPr algn="l" fontAlgn="b"/>
                      <a:r>
                        <a:rPr lang="en-US" sz="1600" b="0" i="0" u="none" strike="noStrike">
                          <a:effectLst/>
                          <a:latin typeface="Arial"/>
                        </a:rPr>
                        <a:t>Top Papers for Open Research Reports</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hMerge="1">
                  <a:txBody>
                    <a:bodyPr/>
                    <a:lstStyle/>
                    <a:p>
                      <a:endParaRPr lang="en-US"/>
                    </a:p>
                  </a:txBody>
                  <a:tcPr/>
                </a:tc>
                <a:tc gridSpan="2">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hMerge="1">
                  <a:txBody>
                    <a:bodyPr/>
                    <a:lstStyle/>
                    <a:p>
                      <a:endParaRPr lang="en-US"/>
                    </a:p>
                  </a:txBody>
                  <a:tcPr/>
                </a:tc>
                <a:tc gridSpan="2">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gridSpan="2">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r>
              <a:tr h="376139">
                <a:tc>
                  <a:txBody>
                    <a:bodyPr/>
                    <a:lstStyle/>
                    <a:p>
                      <a:pPr algn="r" fontAlgn="b"/>
                      <a:endParaRPr lang="en-US" sz="1000" b="0" i="0" u="none" strike="noStrike" dirty="0">
                        <a:effectLst/>
                        <a:latin typeface="Arial"/>
                      </a:endParaRPr>
                    </a:p>
                  </a:txBody>
                  <a:tcPr marL="12700" marR="12700" marT="1270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t"/>
                      <a:r>
                        <a:rPr lang="en-US" sz="1000" b="1" i="0" u="none" strike="noStrike" dirty="0">
                          <a:effectLst/>
                          <a:latin typeface="Arial"/>
                        </a:rPr>
                        <a:t>Number of papers cited</a:t>
                      </a:r>
                    </a:p>
                  </a:txBody>
                  <a:tcPr marL="12700" marR="12700" marT="1270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13">
                  <a:txBody>
                    <a:bodyPr/>
                    <a:lstStyle/>
                    <a:p>
                      <a:pPr algn="l" fontAlgn="b"/>
                      <a:r>
                        <a:rPr lang="en-US" sz="1000" b="0" i="0" u="none" strike="noStrike" dirty="0" smtClean="0">
                          <a:effectLst/>
                          <a:latin typeface="Arial"/>
                        </a:rPr>
                        <a:t>                      </a:t>
                      </a:r>
                      <a:r>
                        <a:rPr lang="en-US" sz="1000" b="0" i="0" u="none" strike="noStrike" dirty="0" err="1" smtClean="0">
                          <a:effectLst/>
                          <a:latin typeface="Arial"/>
                        </a:rPr>
                        <a:t>Pubmed</a:t>
                      </a:r>
                      <a:r>
                        <a:rPr lang="en-US" sz="1000" b="0" i="0" u="none" strike="noStrike" dirty="0" smtClean="0">
                          <a:effectLst/>
                          <a:latin typeface="Arial"/>
                        </a:rPr>
                        <a:t> </a:t>
                      </a:r>
                      <a:r>
                        <a:rPr lang="en-US" sz="1000" b="0" i="0" u="none" strike="noStrike" dirty="0">
                          <a:effectLst/>
                          <a:latin typeface="Arial"/>
                        </a:rPr>
                        <a:t>IDs of 20 most highly cited papers (with number of times cited)</a:t>
                      </a:r>
                    </a:p>
                  </a:txBody>
                  <a:tcPr marL="12700" marR="12700" marT="1270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877">
                <a:tc>
                  <a:txBody>
                    <a:bodyPr/>
                    <a:lstStyle/>
                    <a:p>
                      <a:pPr algn="l" fontAlgn="b"/>
                      <a:r>
                        <a:rPr lang="en-US" sz="1000" b="1" i="0" u="none" strike="noStrike">
                          <a:effectLst/>
                          <a:latin typeface="Arial"/>
                        </a:rPr>
                        <a:t>Disease name</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sz="1000" b="1" i="0" u="none" strike="noStrike">
                          <a:effectLst/>
                          <a:latin typeface="Arial"/>
                        </a:rPr>
                        <a:t> </a:t>
                      </a:r>
                    </a:p>
                  </a:txBody>
                  <a:tcPr marL="12700" marR="12700" marT="1270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b"/>
                      <a:r>
                        <a:rPr lang="en-US" sz="1000" b="1" i="0" u="none" strike="noStrike" dirty="0">
                          <a:effectLst/>
                          <a:latin typeface="Arial"/>
                        </a:rPr>
                        <a:t>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gridSpan="4">
                  <a:txBody>
                    <a:bodyPr/>
                    <a:lstStyle/>
                    <a:p>
                      <a:pPr algn="ctr" fontAlgn="b"/>
                      <a:r>
                        <a:rPr lang="en-US" sz="1000" b="1" i="0" u="none" strike="noStrike">
                          <a:effectLst/>
                          <a:latin typeface="Arial"/>
                        </a:rPr>
                        <a:t>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ctr" fontAlgn="b"/>
                      <a:endParaRPr lang="en-US" sz="1000" b="1"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hMerge="1">
                  <a:txBody>
                    <a:bodyPr/>
                    <a:lstStyle/>
                    <a:p>
                      <a:pPr algn="ctr" fontAlgn="b"/>
                      <a:endParaRPr lang="en-US" sz="1000" b="1"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ctr" fontAlgn="b"/>
                      <a:r>
                        <a:rPr lang="en-US" sz="1000" b="1" i="0" u="none" strike="noStrike" dirty="0">
                          <a:effectLst/>
                          <a:latin typeface="Arial"/>
                        </a:rPr>
                        <a:t>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ctr" fontAlgn="b"/>
                      <a:endParaRPr lang="en-US" sz="1000" b="1"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gridSpan="4">
                  <a:txBody>
                    <a:bodyPr/>
                    <a:lstStyle/>
                    <a:p>
                      <a:pPr algn="ctr" fontAlgn="b"/>
                      <a:r>
                        <a:rPr lang="en-US" sz="1000" b="1" i="0" u="none" strike="noStrike" dirty="0">
                          <a:effectLst/>
                          <a:latin typeface="Arial"/>
                        </a:rPr>
                        <a:t>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ctr" fontAlgn="b"/>
                      <a:endParaRPr lang="en-US" sz="1000" b="1"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hMerge="1">
                  <a:txBody>
                    <a:bodyPr/>
                    <a:lstStyle/>
                    <a:p>
                      <a:endParaRPr lang="en-US"/>
                    </a:p>
                  </a:txBody>
                  <a:tcPr/>
                </a:tc>
              </a:tr>
              <a:tr h="290826">
                <a:tc>
                  <a:txBody>
                    <a:bodyPr/>
                    <a:lstStyle/>
                    <a:p>
                      <a:pPr algn="l" fontAlgn="b"/>
                      <a:r>
                        <a:rPr lang="en-US" sz="1000" b="0" i="0" u="none" strike="noStrike">
                          <a:effectLst/>
                          <a:latin typeface="Arial"/>
                        </a:rPr>
                        <a:t>Cholera</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1,993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10952301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47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15242645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44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2836362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16432199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dirty="0">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dirty="0">
                          <a:effectLst/>
                          <a:latin typeface="Arial"/>
                        </a:rPr>
                        <a:t>24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Dengue fever</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3,858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17510324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44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9665979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42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1372617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34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15577938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32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HIV/AIDS</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54,432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9516219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122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12167863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101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9539414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86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12742798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83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Leprosy</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1,147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11234002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70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17604718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15894530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12901893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Leptospirosis</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940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11292640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47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14652202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37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12712204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15028702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26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Malaria</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25,290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12368864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230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12364791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146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781840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134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12893887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101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Measles</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1,719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11742391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16262740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15798843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8974392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Pneumonia</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6,901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8995086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60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15699079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53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11463916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49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10524952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47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Schistosomiasis</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3,036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15866310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49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12973350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46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16790382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43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4675644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40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Trypanosomiasis</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5,864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16020726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108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16020725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75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10215027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57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43092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35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Tuberculosis</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16,091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9634230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117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9157152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83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12742798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83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8381814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80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Amyotrophic lateral sclerosis</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2,380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8446170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46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17023659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32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11386269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15217349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22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826">
                <a:tc>
                  <a:txBody>
                    <a:bodyPr/>
                    <a:lstStyle/>
                    <a:p>
                      <a:pPr algn="l" fontAlgn="b"/>
                      <a:r>
                        <a:rPr lang="en-US" sz="1000" b="0" i="0" u="none" strike="noStrike">
                          <a:effectLst/>
                          <a:latin typeface="Arial"/>
                        </a:rPr>
                        <a:t>Spinal muscular atrophy</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555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7813012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10339583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20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11925564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000" b="0" i="0" u="none" strike="noStrike">
                          <a:effectLst/>
                          <a:latin typeface="Arial"/>
                        </a:rPr>
                        <a:t>20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9074884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b"/>
                      <a:r>
                        <a:rPr lang="en-US" sz="1000" b="0" i="0" u="none" strike="noStrike">
                          <a:effectLst/>
                          <a:latin typeface="Arial"/>
                        </a:rPr>
                        <a:t>15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b"/>
                      <a:endParaRPr lang="en-US" sz="1000" b="0" i="0" u="none" strike="noStrike">
                        <a:effectLst/>
                        <a:latin typeface="Arial"/>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11896">
                <a:tc>
                  <a:txBody>
                    <a:bodyPr/>
                    <a:lstStyle/>
                    <a:p>
                      <a:pPr algn="r" fontAlgn="b"/>
                      <a:r>
                        <a:rPr lang="en-US" sz="1000" b="0" i="0" u="none" strike="noStrike">
                          <a:effectLst/>
                          <a:latin typeface="Arial"/>
                        </a:rPr>
                        <a:t>Total exluding ALS and SMA</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n-US" sz="1000" b="0" i="0" u="none" strike="noStrike">
                          <a:effectLst/>
                          <a:latin typeface="Arial"/>
                        </a:rPr>
                        <a:t>121,271</a:t>
                      </a:r>
                    </a:p>
                  </a:txBody>
                  <a:tcPr marL="12700" marR="12700" marT="1270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gridSpan="2">
                  <a:txBody>
                    <a:bodyPr/>
                    <a:lstStyle/>
                    <a:p>
                      <a:endParaRPr lang="en-US" sz="1800"/>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gridSpan="2">
                  <a:txBody>
                    <a:bodyPr/>
                    <a:lstStyle/>
                    <a:p>
                      <a:endParaRPr lang="en-US" sz="1800"/>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gridSpan="2">
                  <a:txBody>
                    <a:bodyPr/>
                    <a:lstStyle/>
                    <a:p>
                      <a:endParaRPr lang="en-US" sz="1800"/>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a:txBody>
                    <a:bodyPr/>
                    <a:lstStyle/>
                    <a:p>
                      <a:endParaRPr lang="en-US" sz="1800"/>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gridSpan="2">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gridSpan="2">
                  <a:txBody>
                    <a:bodyPr/>
                    <a:lstStyle/>
                    <a:p>
                      <a:endParaRPr lang="en-US" sz="1800"/>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r>
              <a:tr h="311896">
                <a:tc>
                  <a:txBody>
                    <a:bodyPr/>
                    <a:lstStyle/>
                    <a:p>
                      <a:pPr algn="r" fontAlgn="b"/>
                      <a:r>
                        <a:rPr lang="en-US" sz="1000" b="1" i="0" u="none" strike="noStrike">
                          <a:effectLst/>
                          <a:latin typeface="Arial"/>
                        </a:rPr>
                        <a:t>Total</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124,206</a:t>
                      </a: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gridSpan="2">
                  <a:txBody>
                    <a:bodyPr/>
                    <a:lstStyle/>
                    <a:p>
                      <a:endParaRPr lang="en-US" sz="1800"/>
                    </a:p>
                  </a:txBody>
                  <a:tcPr marL="12700" marR="12700" marT="12700" marB="0" anchor="b">
                    <a:lnL>
                      <a:noFill/>
                    </a:lnL>
                    <a:lnR>
                      <a:noFill/>
                    </a:lnR>
                    <a:lnT>
                      <a:noFill/>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gridSpan="2">
                  <a:txBody>
                    <a:bodyPr/>
                    <a:lstStyle/>
                    <a:p>
                      <a:endParaRPr lang="en-US" sz="1800"/>
                    </a:p>
                  </a:txBody>
                  <a:tcPr marL="12700" marR="12700" marT="12700" marB="0" anchor="b">
                    <a:lnL>
                      <a:noFill/>
                    </a:lnL>
                    <a:lnR>
                      <a:noFill/>
                    </a:lnR>
                    <a:lnT>
                      <a:noFill/>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gridSpan="2">
                  <a:txBody>
                    <a:bodyPr/>
                    <a:lstStyle/>
                    <a:p>
                      <a:endParaRPr lang="en-US" sz="1800"/>
                    </a:p>
                  </a:txBody>
                  <a:tcPr marL="12700" marR="12700" marT="12700" marB="0" anchor="b">
                    <a:lnL>
                      <a:noFill/>
                    </a:lnL>
                    <a:lnR>
                      <a:noFill/>
                    </a:lnR>
                    <a:lnT>
                      <a:noFill/>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endParaRPr lang="en-US" sz="1800"/>
                    </a:p>
                  </a:txBody>
                  <a:tcPr marL="12700" marR="12700" marT="12700" marB="0" anchor="b">
                    <a:lnL>
                      <a:noFill/>
                    </a:lnL>
                    <a:lnR>
                      <a:noFill/>
                    </a:lnR>
                    <a:lnT>
                      <a:noFill/>
                    </a:lnT>
                    <a:lnB>
                      <a:noFill/>
                    </a:lnB>
                  </a:tcPr>
                </a:tc>
                <a:tc gridSpan="2">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gridSpan="2">
                  <a:txBody>
                    <a:bodyPr/>
                    <a:lstStyle/>
                    <a:p>
                      <a:endParaRPr lang="en-US" sz="1800"/>
                    </a:p>
                  </a:txBody>
                  <a:tcPr marL="12700" marR="12700" marT="12700" marB="0" anchor="b">
                    <a:lnL>
                      <a:noFill/>
                    </a:lnL>
                    <a:lnR>
                      <a:noFill/>
                    </a:lnR>
                    <a:lnT>
                      <a:noFill/>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r>
              <a:tr h="311896">
                <a:tc>
                  <a:txBody>
                    <a:bodyPr/>
                    <a:lstStyle/>
                    <a:p>
                      <a:pPr algn="r" fontAlgn="b"/>
                      <a:r>
                        <a:rPr lang="en-US" sz="1000" b="1" i="0" u="none" strike="noStrike">
                          <a:effectLst/>
                          <a:latin typeface="Arial"/>
                        </a:rPr>
                        <a:t>Average</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9,554</a:t>
                      </a: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gridSpan="2">
                  <a:txBody>
                    <a:bodyPr/>
                    <a:lstStyle/>
                    <a:p>
                      <a:endParaRPr lang="en-US" sz="1800"/>
                    </a:p>
                  </a:txBody>
                  <a:tcPr marL="12700" marR="12700" marT="12700" marB="0" anchor="b">
                    <a:lnL>
                      <a:noFill/>
                    </a:lnL>
                    <a:lnR>
                      <a:noFill/>
                    </a:lnR>
                    <a:lnT>
                      <a:noFill/>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gridSpan="2">
                  <a:txBody>
                    <a:bodyPr/>
                    <a:lstStyle/>
                    <a:p>
                      <a:endParaRPr lang="en-US" sz="1800"/>
                    </a:p>
                  </a:txBody>
                  <a:tcPr marL="12700" marR="12700" marT="12700" marB="0" anchor="b">
                    <a:lnL>
                      <a:noFill/>
                    </a:lnL>
                    <a:lnR>
                      <a:noFill/>
                    </a:lnR>
                    <a:lnT>
                      <a:noFill/>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gridSpan="2">
                  <a:txBody>
                    <a:bodyPr/>
                    <a:lstStyle/>
                    <a:p>
                      <a:endParaRPr lang="en-US" sz="1800"/>
                    </a:p>
                  </a:txBody>
                  <a:tcPr marL="12700" marR="12700" marT="12700" marB="0" anchor="b">
                    <a:lnL>
                      <a:noFill/>
                    </a:lnL>
                    <a:lnR>
                      <a:noFill/>
                    </a:lnR>
                    <a:lnT>
                      <a:noFill/>
                    </a:lnT>
                    <a:lnB>
                      <a:noFill/>
                    </a:lnB>
                  </a:tcPr>
                </a:tc>
                <a:tc hMerge="1">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endParaRPr lang="en-US" sz="1800"/>
                    </a:p>
                  </a:txBody>
                  <a:tcPr marL="12700" marR="12700" marT="12700" marB="0" anchor="b">
                    <a:lnL>
                      <a:noFill/>
                    </a:lnL>
                    <a:lnR>
                      <a:noFill/>
                    </a:lnR>
                    <a:lnT>
                      <a:noFill/>
                    </a:lnT>
                    <a:lnB>
                      <a:noFill/>
                    </a:lnB>
                  </a:tcPr>
                </a:tc>
                <a:tc gridSpan="2">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hMerge="1">
                  <a:txBody>
                    <a:bodyPr/>
                    <a:lstStyle/>
                    <a:p>
                      <a:pPr algn="l" fontAlgn="b"/>
                      <a:endParaRPr lang="en-US" sz="1000" b="0" i="0" u="none" strike="noStrike" dirty="0">
                        <a:effectLst/>
                        <a:latin typeface="Arial"/>
                      </a:endParaRPr>
                    </a:p>
                  </a:txBody>
                  <a:tcPr marL="12700" marR="12700" marT="12700" marB="0" anchor="b">
                    <a:lnL>
                      <a:noFill/>
                    </a:lnL>
                    <a:lnR>
                      <a:noFill/>
                    </a:lnR>
                    <a:lnT>
                      <a:noFill/>
                    </a:lnT>
                    <a:lnB>
                      <a:noFill/>
                    </a:lnB>
                  </a:tcPr>
                </a:tc>
                <a:tc gridSpan="2">
                  <a:txBody>
                    <a:bodyPr/>
                    <a:lstStyle/>
                    <a:p>
                      <a:endParaRPr lang="en-US" sz="1800" dirty="0"/>
                    </a:p>
                  </a:txBody>
                  <a:tcPr marL="12700" marR="12700" marT="12700" marB="0" anchor="b">
                    <a:lnL>
                      <a:noFill/>
                    </a:lnL>
                    <a:lnR>
                      <a:noFill/>
                    </a:lnR>
                    <a:lnT>
                      <a:noFill/>
                    </a:lnT>
                    <a:lnB>
                      <a:noFill/>
                    </a:lnB>
                  </a:tcPr>
                </a:tc>
                <a:tc hMerge="1">
                  <a:txBody>
                    <a:bodyPr/>
                    <a:lstStyle/>
                    <a:p>
                      <a:pPr algn="l" fontAlgn="b"/>
                      <a:endParaRPr lang="en-US" sz="1000" b="0" i="0" u="none" strike="noStrike" dirty="0">
                        <a:effectLst/>
                        <a:latin typeface="Arial"/>
                      </a:endParaRPr>
                    </a:p>
                  </a:txBody>
                  <a:tcPr marL="12700" marR="12700" marT="1270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3708400" y="2565400"/>
            <a:ext cx="4895850" cy="901700"/>
          </a:xfrm>
        </p:spPr>
        <p:txBody>
          <a:bodyPr/>
          <a:lstStyle/>
          <a:p>
            <a:pPr hangingPunct="1"/>
            <a:r>
              <a:rPr lang="en-US" smtClean="0">
                <a:latin typeface="Arial" charset="0"/>
                <a:cs typeface="ＭＳ Ｐゴシック"/>
              </a:rPr>
              <a:t>MIIDI</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862013" y="188913"/>
            <a:ext cx="8281987" cy="465137"/>
          </a:xfrm>
        </p:spPr>
        <p:txBody>
          <a:bodyPr/>
          <a:lstStyle/>
          <a:p>
            <a:pPr hangingPunct="1">
              <a:spcBef>
                <a:spcPct val="60000"/>
              </a:spcBef>
            </a:pPr>
            <a:r>
              <a:rPr lang="de-DE" smtClean="0">
                <a:latin typeface="Arial" charset="0"/>
                <a:cs typeface="ＭＳ Ｐゴシック"/>
              </a:rPr>
              <a:t>The document summary for Reis </a:t>
            </a:r>
            <a:r>
              <a:rPr lang="de-DE" i="1" smtClean="0">
                <a:latin typeface="Arial" charset="0"/>
                <a:cs typeface="ＭＳ Ｐゴシック"/>
              </a:rPr>
              <a:t>et al</a:t>
            </a:r>
            <a:r>
              <a:rPr lang="de-DE" smtClean="0">
                <a:latin typeface="Arial" charset="0"/>
                <a:cs typeface="ＭＳ Ｐゴシック"/>
              </a:rPr>
              <a:t>. (2008)</a:t>
            </a:r>
          </a:p>
        </p:txBody>
      </p:sp>
      <p:pic>
        <p:nvPicPr>
          <p:cNvPr id="92162" name="Picture 3"/>
          <p:cNvPicPr>
            <a:picLocks noChangeAspect="1" noChangeArrowheads="1"/>
          </p:cNvPicPr>
          <p:nvPr/>
        </p:nvPicPr>
        <p:blipFill>
          <a:blip r:embed="rId3"/>
          <a:srcRect/>
          <a:stretch>
            <a:fillRect/>
          </a:stretch>
        </p:blipFill>
        <p:spPr bwMode="auto">
          <a:xfrm>
            <a:off x="50800" y="1052513"/>
            <a:ext cx="9093200" cy="5257800"/>
          </a:xfrm>
          <a:prstGeom prst="rect">
            <a:avLst/>
          </a:prstGeom>
          <a:noFill/>
          <a:ln w="9525">
            <a:solidFill>
              <a:srgbClr val="0000FF"/>
            </a:solidFill>
            <a:miter lim="800000"/>
            <a:headEnd/>
            <a:tailEnd/>
          </a:ln>
        </p:spPr>
      </p:pic>
      <p:sp>
        <p:nvSpPr>
          <p:cNvPr id="2" name="Oval 1"/>
          <p:cNvSpPr/>
          <p:nvPr/>
        </p:nvSpPr>
        <p:spPr bwMode="auto">
          <a:xfrm>
            <a:off x="7261225" y="2344738"/>
            <a:ext cx="1584325" cy="576262"/>
          </a:xfrm>
          <a:prstGeom prst="ellipse">
            <a:avLst/>
          </a:prstGeom>
          <a:noFill/>
          <a:ln w="38100" cmpd="sng">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endParaRPr lang="en-US">
              <a:solidFill>
                <a:schemeClr val="tx1"/>
              </a:solidFill>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GB" smtClean="0">
                <a:latin typeface="Arial" charset="0"/>
                <a:cs typeface="ＭＳ Ｐゴシック"/>
              </a:rPr>
              <a:t>Summary information from Reis </a:t>
            </a:r>
            <a:r>
              <a:rPr lang="en-GB" i="1" smtClean="0">
                <a:latin typeface="Arial" charset="0"/>
                <a:cs typeface="ＭＳ Ｐゴシック"/>
              </a:rPr>
              <a:t>et al</a:t>
            </a:r>
            <a:r>
              <a:rPr lang="en-GB" smtClean="0">
                <a:latin typeface="Arial" charset="0"/>
                <a:cs typeface="ＭＳ Ｐゴシック"/>
              </a:rPr>
              <a:t>. 2008</a:t>
            </a:r>
          </a:p>
        </p:txBody>
      </p:sp>
      <p:sp>
        <p:nvSpPr>
          <p:cNvPr id="94210" name="Rectangle 3"/>
          <p:cNvSpPr>
            <a:spLocks noGrp="1" noChangeArrowheads="1"/>
          </p:cNvSpPr>
          <p:nvPr>
            <p:ph type="body" idx="1"/>
          </p:nvPr>
        </p:nvSpPr>
        <p:spPr>
          <a:xfrm>
            <a:off x="323850" y="1196975"/>
            <a:ext cx="8569325" cy="576263"/>
          </a:xfrm>
        </p:spPr>
        <p:txBody>
          <a:bodyPr/>
          <a:lstStyle/>
          <a:p>
            <a:pPr>
              <a:buFont typeface="Wingdings" pitchFamily="2" charset="2"/>
              <a:buNone/>
            </a:pPr>
            <a:r>
              <a:rPr lang="en-GB" smtClean="0">
                <a:latin typeface="Arial" charset="0"/>
                <a:cs typeface="ＭＳ Ｐゴシック"/>
              </a:rPr>
              <a:t>Impact of Environment and Social Gradient on Leptospira Infection in Urban Slums</a:t>
            </a:r>
          </a:p>
        </p:txBody>
      </p:sp>
      <p:pic>
        <p:nvPicPr>
          <p:cNvPr id="94211" name="Picture 4"/>
          <p:cNvPicPr>
            <a:picLocks noChangeAspect="1" noChangeArrowheads="1"/>
          </p:cNvPicPr>
          <p:nvPr/>
        </p:nvPicPr>
        <p:blipFill>
          <a:blip r:embed="rId3"/>
          <a:srcRect/>
          <a:stretch>
            <a:fillRect/>
          </a:stretch>
        </p:blipFill>
        <p:spPr bwMode="auto">
          <a:xfrm>
            <a:off x="395288" y="1657350"/>
            <a:ext cx="8516937" cy="5200650"/>
          </a:xfrm>
          <a:prstGeom prst="rect">
            <a:avLst/>
          </a:prstGeom>
          <a:noFill/>
          <a:ln w="9525">
            <a:noFill/>
            <a:miter lim="800000"/>
            <a:headEnd/>
            <a:tailEnd/>
          </a:ln>
        </p:spPr>
      </p:pic>
      <p:sp>
        <p:nvSpPr>
          <p:cNvPr id="1181701" name="Rectangle 5"/>
          <p:cNvSpPr>
            <a:spLocks noChangeArrowheads="1"/>
          </p:cNvSpPr>
          <p:nvPr/>
        </p:nvSpPr>
        <p:spPr bwMode="auto">
          <a:xfrm>
            <a:off x="6227763" y="1773238"/>
            <a:ext cx="2771775" cy="3600450"/>
          </a:xfrm>
          <a:prstGeom prst="rect">
            <a:avLst/>
          </a:prstGeom>
          <a:noFill/>
          <a:ln>
            <a:noFill/>
          </a:ln>
          <a:effectLst/>
          <a:extLst>
            <a:ext uri="{909E8E84-426E-40dd-AFC4-6F175D3DCCD1}"/>
            <a:ext uri="{91240B29-F687-4f45-9708-019B960494DF}"/>
            <a:ext uri="{AF507438-7753-43e0-B8FC-AC1667EBCBE1}"/>
          </a:extLst>
        </p:spPr>
        <p:txBody>
          <a:bodyPr anchor="b"/>
          <a:lstStyle/>
          <a:p>
            <a:pPr>
              <a:spcBef>
                <a:spcPct val="40000"/>
              </a:spcBef>
              <a:defRPr/>
            </a:pPr>
            <a:r>
              <a:rPr lang="en-GB" sz="1600" b="1" i="1" dirty="0">
                <a:solidFill>
                  <a:srgbClr val="0033CC"/>
                </a:solidFill>
                <a:latin typeface="Arial"/>
                <a:ea typeface="ＭＳ Ｐゴシック" charset="0"/>
                <a:cs typeface="Arial"/>
              </a:rPr>
              <a:t>PLoS Neglected Tropical Diseases</a:t>
            </a:r>
            <a:r>
              <a:rPr lang="en-GB" sz="1600" b="1" dirty="0">
                <a:solidFill>
                  <a:srgbClr val="0033CC"/>
                </a:solidFill>
                <a:latin typeface="Arial"/>
                <a:ea typeface="ＭＳ Ｐゴシック" charset="0"/>
                <a:cs typeface="Arial"/>
              </a:rPr>
              <a:t> 2(4): e228.</a:t>
            </a:r>
            <a:br>
              <a:rPr lang="en-GB" sz="1600" b="1" dirty="0">
                <a:solidFill>
                  <a:srgbClr val="0033CC"/>
                </a:solidFill>
                <a:latin typeface="Arial"/>
                <a:ea typeface="ＭＳ Ｐゴシック" charset="0"/>
                <a:cs typeface="Arial"/>
              </a:rPr>
            </a:br>
            <a:r>
              <a:rPr lang="en-GB" sz="1600" b="1" dirty="0">
                <a:solidFill>
                  <a:srgbClr val="0033CC"/>
                </a:solidFill>
                <a:latin typeface="Arial"/>
                <a:ea typeface="ＭＳ Ｐゴシック" charset="0"/>
                <a:cs typeface="Arial"/>
              </a:rPr>
              <a:t/>
            </a:r>
            <a:br>
              <a:rPr lang="en-GB" sz="1600" b="1" dirty="0">
                <a:solidFill>
                  <a:srgbClr val="0033CC"/>
                </a:solidFill>
                <a:latin typeface="Arial"/>
                <a:ea typeface="ＭＳ Ｐゴシック" charset="0"/>
                <a:cs typeface="Arial"/>
              </a:rPr>
            </a:br>
            <a:r>
              <a:rPr lang="en-GB" sz="1600" b="1" dirty="0">
                <a:solidFill>
                  <a:srgbClr val="0033CC"/>
                </a:solidFill>
                <a:latin typeface="Arial"/>
                <a:ea typeface="ＭＳ Ｐゴシック" charset="0"/>
                <a:cs typeface="Arial"/>
              </a:rPr>
              <a:t>http://</a:t>
            </a:r>
            <a:r>
              <a:rPr lang="en-GB" sz="1600" b="1" dirty="0" err="1">
                <a:solidFill>
                  <a:srgbClr val="0033CC"/>
                </a:solidFill>
                <a:latin typeface="Arial"/>
                <a:ea typeface="ＭＳ Ｐゴシック" charset="0"/>
                <a:cs typeface="Arial"/>
              </a:rPr>
              <a:t>dx.doi.org</a:t>
            </a:r>
            <a:r>
              <a:rPr lang="en-GB" sz="1600" b="1" dirty="0">
                <a:solidFill>
                  <a:srgbClr val="0033CC"/>
                </a:solidFill>
                <a:latin typeface="Arial"/>
                <a:ea typeface="ＭＳ Ｐゴシック" charset="0"/>
                <a:cs typeface="Arial"/>
              </a:rPr>
              <a:t>/10.1371/</a:t>
            </a:r>
            <a:br>
              <a:rPr lang="en-GB" sz="1600" b="1" dirty="0">
                <a:solidFill>
                  <a:srgbClr val="0033CC"/>
                </a:solidFill>
                <a:latin typeface="Arial"/>
                <a:ea typeface="ＭＳ Ｐゴシック" charset="0"/>
                <a:cs typeface="Arial"/>
              </a:rPr>
            </a:br>
            <a:r>
              <a:rPr lang="en-GB" sz="1600" b="1" dirty="0">
                <a:solidFill>
                  <a:srgbClr val="0033CC"/>
                </a:solidFill>
                <a:latin typeface="Arial"/>
                <a:ea typeface="ＭＳ Ｐゴシック" charset="0"/>
                <a:cs typeface="Arial"/>
              </a:rPr>
              <a:t>journal.pntd.0000228.</a:t>
            </a:r>
            <a:r>
              <a:rPr lang="en-GB" sz="1600" b="1" dirty="0">
                <a:solidFill>
                  <a:srgbClr val="0033CC"/>
                </a:solidFill>
                <a:latin typeface="Arial"/>
                <a:ea typeface="ＭＳ Ｐゴシック" charset="0"/>
                <a:cs typeface="Arial"/>
              </a:rPr>
              <a:t>x001</a:t>
            </a:r>
          </a:p>
          <a:p>
            <a:pPr>
              <a:spcBef>
                <a:spcPct val="40000"/>
              </a:spcBef>
              <a:defRPr/>
            </a:pPr>
            <a:endParaRPr lang="en-GB" sz="1600" b="1" dirty="0">
              <a:solidFill>
                <a:srgbClr val="0033CC"/>
              </a:solidFill>
              <a:latin typeface="Arial"/>
              <a:ea typeface="ＭＳ Ｐゴシック" charset="0"/>
              <a:cs typeface="Arial"/>
            </a:endParaRPr>
          </a:p>
          <a:p>
            <a:pPr>
              <a:spcBef>
                <a:spcPct val="40000"/>
              </a:spcBef>
              <a:defRPr/>
            </a:pPr>
            <a:r>
              <a:rPr lang="en-GB" sz="1600" b="1" dirty="0">
                <a:solidFill>
                  <a:srgbClr val="B01088"/>
                </a:solidFill>
                <a:latin typeface="Arial"/>
                <a:ea typeface="ＭＳ Ｐゴシック" charset="0"/>
                <a:cs typeface="Arial"/>
              </a:rPr>
              <a:t>Limitations:</a:t>
            </a:r>
          </a:p>
          <a:p>
            <a:pPr marL="342900" indent="-342900">
              <a:spcBef>
                <a:spcPct val="40000"/>
              </a:spcBef>
              <a:buFontTx/>
              <a:buAutoNum type="arabicPlain"/>
              <a:defRPr/>
            </a:pPr>
            <a:r>
              <a:rPr lang="en-GB" sz="1600" b="1" dirty="0">
                <a:solidFill>
                  <a:srgbClr val="B01088"/>
                </a:solidFill>
                <a:latin typeface="Arial"/>
                <a:ea typeface="ＭＳ Ｐゴシック" charset="0"/>
                <a:cs typeface="Arial"/>
              </a:rPr>
              <a:t>Hand crafted</a:t>
            </a:r>
          </a:p>
          <a:p>
            <a:pPr marL="342900" indent="-342900">
              <a:spcBef>
                <a:spcPct val="40000"/>
              </a:spcBef>
              <a:buFontTx/>
              <a:buAutoNum type="arabicPlain"/>
              <a:defRPr/>
            </a:pPr>
            <a:r>
              <a:rPr lang="en-GB" sz="1600" b="1" dirty="0">
                <a:solidFill>
                  <a:srgbClr val="B01088"/>
                </a:solidFill>
                <a:latin typeface="Arial"/>
                <a:ea typeface="ＭＳ Ｐゴシック" charset="0"/>
                <a:cs typeface="Arial"/>
              </a:rPr>
              <a:t>No data model</a:t>
            </a:r>
          </a:p>
          <a:p>
            <a:pPr marL="342900" indent="-342900">
              <a:spcBef>
                <a:spcPct val="40000"/>
              </a:spcBef>
              <a:buFontTx/>
              <a:buAutoNum type="arabicPlain"/>
              <a:defRPr/>
            </a:pPr>
            <a:r>
              <a:rPr lang="en-GB" sz="1600" b="1" dirty="0">
                <a:solidFill>
                  <a:srgbClr val="B01088"/>
                </a:solidFill>
                <a:latin typeface="Arial"/>
                <a:ea typeface="ＭＳ Ｐゴシック" charset="0"/>
                <a:cs typeface="Arial"/>
              </a:rPr>
              <a:t>Not in RDF</a:t>
            </a:r>
          </a:p>
          <a:p>
            <a:pPr>
              <a:spcBef>
                <a:spcPct val="40000"/>
              </a:spcBef>
              <a:defRPr/>
            </a:pPr>
            <a:r>
              <a:rPr lang="en-GB" sz="1600" dirty="0">
                <a:solidFill>
                  <a:srgbClr val="990099"/>
                </a:solidFill>
                <a:latin typeface="Arial"/>
                <a:ea typeface="ＭＳ Ｐゴシック" charset="0"/>
                <a:cs typeface="Arial"/>
              </a:rPr>
              <a:t> </a:t>
            </a:r>
            <a:endParaRPr lang="en-GB" sz="1600" dirty="0">
              <a:solidFill>
                <a:srgbClr val="990099"/>
              </a:solidFill>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170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170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170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17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MIIDI                           </a:t>
            </a:r>
            <a:r>
              <a:rPr lang="en-GB" sz="1800" smtClean="0">
                <a:solidFill>
                  <a:srgbClr val="0000FF"/>
                </a:solidFill>
                <a:latin typeface="Arial" charset="0"/>
                <a:cs typeface="Arial" charset="0"/>
              </a:rPr>
              <a:t>http://www.miidi.org/</a:t>
            </a:r>
          </a:p>
        </p:txBody>
      </p:sp>
      <p:sp>
        <p:nvSpPr>
          <p:cNvPr id="2741251" name="Rectangle 3"/>
          <p:cNvSpPr>
            <a:spLocks noGrp="1" noChangeArrowheads="1"/>
          </p:cNvSpPr>
          <p:nvPr>
            <p:ph type="body" idx="1"/>
          </p:nvPr>
        </p:nvSpPr>
        <p:spPr>
          <a:xfrm>
            <a:off x="395288" y="1268413"/>
            <a:ext cx="8640762" cy="5472112"/>
          </a:xfrm>
        </p:spPr>
        <p:txBody>
          <a:bodyPr/>
          <a:lstStyle/>
          <a:p>
            <a:pPr eaLnBrk="1" hangingPunct="1">
              <a:spcBef>
                <a:spcPts val="600"/>
              </a:spcBef>
              <a:buFont typeface="Wingdings" charset="0"/>
              <a:buChar char="n"/>
              <a:defRPr/>
            </a:pPr>
            <a:r>
              <a:rPr lang="en-GB" dirty="0">
                <a:solidFill>
                  <a:srgbClr val="B01088"/>
                </a:solidFill>
                <a:cs typeface="Arial"/>
              </a:rPr>
              <a:t>MIIDI</a:t>
            </a:r>
            <a:r>
              <a:rPr lang="en-GB" dirty="0">
                <a:cs typeface="Arial"/>
              </a:rPr>
              <a:t> </a:t>
            </a:r>
            <a:r>
              <a:rPr lang="en-GB" dirty="0" smtClean="0">
                <a:cs typeface="Arial"/>
              </a:rPr>
              <a:t>is a </a:t>
            </a:r>
            <a:r>
              <a:rPr lang="en-GB" dirty="0" smtClean="0">
                <a:solidFill>
                  <a:srgbClr val="B01088"/>
                </a:solidFill>
                <a:cs typeface="Arial"/>
              </a:rPr>
              <a:t>M</a:t>
            </a:r>
            <a:r>
              <a:rPr lang="en-GB" dirty="0" smtClean="0">
                <a:cs typeface="Arial"/>
              </a:rPr>
              <a:t>inimal </a:t>
            </a:r>
            <a:r>
              <a:rPr lang="en-GB" dirty="0" smtClean="0">
                <a:solidFill>
                  <a:srgbClr val="B01088"/>
                </a:solidFill>
                <a:cs typeface="Arial"/>
              </a:rPr>
              <a:t>I</a:t>
            </a:r>
            <a:r>
              <a:rPr lang="en-GB" dirty="0" smtClean="0">
                <a:cs typeface="Arial"/>
              </a:rPr>
              <a:t>nformation standard for an </a:t>
            </a:r>
            <a:r>
              <a:rPr lang="en-GB" dirty="0" smtClean="0">
                <a:solidFill>
                  <a:srgbClr val="B01088"/>
                </a:solidFill>
                <a:cs typeface="Arial"/>
              </a:rPr>
              <a:t>I</a:t>
            </a:r>
            <a:r>
              <a:rPr lang="en-GB" dirty="0" smtClean="0">
                <a:cs typeface="Arial"/>
              </a:rPr>
              <a:t>nfectious </a:t>
            </a:r>
            <a:r>
              <a:rPr lang="en-GB" dirty="0" smtClean="0">
                <a:solidFill>
                  <a:srgbClr val="B01088"/>
                </a:solidFill>
                <a:cs typeface="Arial"/>
              </a:rPr>
              <a:t>D</a:t>
            </a:r>
            <a:r>
              <a:rPr lang="en-GB" dirty="0" smtClean="0">
                <a:cs typeface="Arial"/>
              </a:rPr>
              <a:t>isease </a:t>
            </a:r>
            <a:r>
              <a:rPr lang="en-GB" dirty="0" smtClean="0">
                <a:solidFill>
                  <a:srgbClr val="B01088"/>
                </a:solidFill>
                <a:cs typeface="Arial"/>
              </a:rPr>
              <a:t>I</a:t>
            </a:r>
            <a:r>
              <a:rPr lang="en-GB" dirty="0" smtClean="0">
                <a:cs typeface="Arial"/>
              </a:rPr>
              <a:t>nvestigation</a:t>
            </a:r>
          </a:p>
          <a:p>
            <a:pPr eaLnBrk="1" hangingPunct="1">
              <a:spcBef>
                <a:spcPts val="600"/>
              </a:spcBef>
              <a:buFont typeface="Wingdings" charset="0"/>
              <a:buChar char="n"/>
              <a:defRPr/>
            </a:pPr>
            <a:r>
              <a:rPr lang="en-GB" dirty="0" smtClean="0">
                <a:cs typeface="Arial"/>
              </a:rPr>
              <a:t>I held an international MIIDI workshop in September 2009 to get an initial draft</a:t>
            </a:r>
          </a:p>
          <a:p>
            <a:pPr eaLnBrk="1" hangingPunct="1">
              <a:spcBef>
                <a:spcPts val="600"/>
              </a:spcBef>
              <a:buFont typeface="Wingdings" charset="0"/>
              <a:buChar char="n"/>
              <a:defRPr/>
            </a:pPr>
            <a:endParaRPr lang="en-GB" dirty="0" smtClean="0">
              <a:cs typeface="Arial"/>
            </a:endParaRPr>
          </a:p>
          <a:p>
            <a:pPr eaLnBrk="1" hangingPunct="1">
              <a:spcBef>
                <a:spcPts val="600"/>
              </a:spcBef>
              <a:buFont typeface="Wingdings" charset="0"/>
              <a:buChar char="n"/>
              <a:defRPr/>
            </a:pPr>
            <a:r>
              <a:rPr lang="en-GB" dirty="0" smtClean="0">
                <a:cs typeface="Arial"/>
              </a:rPr>
              <a:t>In January 2011, Tanya </a:t>
            </a:r>
            <a:r>
              <a:rPr lang="en-GB" dirty="0" err="1" smtClean="0">
                <a:cs typeface="Arial"/>
              </a:rPr>
              <a:t>Gray</a:t>
            </a:r>
            <a:r>
              <a:rPr lang="en-GB" dirty="0" smtClean="0">
                <a:cs typeface="Arial"/>
              </a:rPr>
              <a:t> started work with me to develop MIIDI properly</a:t>
            </a:r>
          </a:p>
          <a:p>
            <a:pPr eaLnBrk="1" hangingPunct="1">
              <a:spcBef>
                <a:spcPts val="600"/>
              </a:spcBef>
              <a:buFont typeface="Wingdings" charset="0"/>
              <a:buChar char="n"/>
              <a:defRPr/>
            </a:pPr>
            <a:r>
              <a:rPr lang="en-GB" dirty="0" smtClean="0">
                <a:cs typeface="Arial"/>
              </a:rPr>
              <a:t>She has now develop </a:t>
            </a:r>
            <a:r>
              <a:rPr lang="en-GB" dirty="0">
                <a:cs typeface="Arial"/>
              </a:rPr>
              <a:t>MIIDI into a validated XML data </a:t>
            </a:r>
            <a:r>
              <a:rPr lang="en-GB" dirty="0" smtClean="0">
                <a:cs typeface="Arial"/>
              </a:rPr>
              <a:t>model, and has created a MIIDI Form that </a:t>
            </a:r>
            <a:r>
              <a:rPr lang="en-GB" dirty="0">
                <a:cs typeface="Arial"/>
              </a:rPr>
              <a:t>permits easy </a:t>
            </a:r>
            <a:r>
              <a:rPr lang="en-GB" dirty="0" smtClean="0">
                <a:cs typeface="Arial"/>
              </a:rPr>
              <a:t>metadata </a:t>
            </a:r>
            <a:r>
              <a:rPr lang="en-GB" dirty="0">
                <a:cs typeface="Arial"/>
              </a:rPr>
              <a:t>entry conforming to the MIIDI </a:t>
            </a:r>
            <a:r>
              <a:rPr lang="en-GB" dirty="0" smtClean="0">
                <a:cs typeface="Arial"/>
              </a:rPr>
              <a:t>standard</a:t>
            </a:r>
          </a:p>
          <a:p>
            <a:pPr lvl="1" eaLnBrk="1" hangingPunct="1">
              <a:spcBef>
                <a:spcPts val="600"/>
              </a:spcBef>
              <a:buFont typeface="Wingdings" charset="0"/>
              <a:buChar char="Ø"/>
              <a:defRPr/>
            </a:pPr>
            <a:r>
              <a:rPr lang="en-GB" dirty="0">
                <a:solidFill>
                  <a:srgbClr val="0000FF"/>
                </a:solidFill>
              </a:rPr>
              <a:t>http://www.miidi.org:8080/input-form/</a:t>
            </a:r>
          </a:p>
          <a:p>
            <a:pPr eaLnBrk="1" hangingPunct="1">
              <a:spcBef>
                <a:spcPts val="600"/>
              </a:spcBef>
              <a:buFont typeface="Wingdings" charset="0"/>
              <a:buChar char="n"/>
              <a:defRPr/>
            </a:pPr>
            <a:endParaRPr lang="en-GB" dirty="0">
              <a:cs typeface="Arial"/>
            </a:endParaRPr>
          </a:p>
          <a:p>
            <a:pPr hangingPunct="1">
              <a:spcBef>
                <a:spcPts val="0"/>
              </a:spcBef>
              <a:spcAft>
                <a:spcPts val="600"/>
              </a:spcAft>
              <a:buFont typeface="Wingdings" charset="0"/>
              <a:buChar char="n"/>
              <a:defRPr/>
            </a:pPr>
            <a:r>
              <a:rPr lang="en-GB" dirty="0" smtClean="0">
                <a:latin typeface="Arial" charset="0"/>
              </a:rPr>
              <a:t>The MIIDI standard can be used not only to create structured metadata for </a:t>
            </a:r>
          </a:p>
          <a:p>
            <a:pPr lvl="1" hangingPunct="1">
              <a:spcBef>
                <a:spcPts val="0"/>
              </a:spcBef>
              <a:spcAft>
                <a:spcPts val="600"/>
              </a:spcAft>
              <a:buFont typeface="Wingdings" charset="0"/>
              <a:buChar char="Ø"/>
              <a:defRPr/>
            </a:pPr>
            <a:r>
              <a:rPr lang="en-GB" dirty="0" smtClean="0">
                <a:solidFill>
                  <a:srgbClr val="B01088"/>
                </a:solidFill>
                <a:latin typeface="Arial" charset="0"/>
              </a:rPr>
              <a:t>journal articles</a:t>
            </a:r>
            <a:r>
              <a:rPr lang="en-GB" dirty="0" smtClean="0">
                <a:latin typeface="Arial" charset="0"/>
              </a:rPr>
              <a:t>, but also to describe </a:t>
            </a:r>
          </a:p>
          <a:p>
            <a:pPr lvl="1" hangingPunct="1">
              <a:spcBef>
                <a:spcPts val="0"/>
              </a:spcBef>
              <a:spcAft>
                <a:spcPts val="600"/>
              </a:spcAft>
              <a:buFont typeface="Wingdings" charset="0"/>
              <a:buChar char="Ø"/>
              <a:defRPr/>
            </a:pPr>
            <a:r>
              <a:rPr lang="en-GB" dirty="0" smtClean="0">
                <a:solidFill>
                  <a:srgbClr val="B01088"/>
                </a:solidFill>
                <a:latin typeface="Arial" charset="0"/>
              </a:rPr>
              <a:t>data sets</a:t>
            </a:r>
            <a:r>
              <a:rPr lang="en-GB" dirty="0" smtClean="0">
                <a:latin typeface="Arial" charset="0"/>
              </a:rPr>
              <a:t>, </a:t>
            </a:r>
          </a:p>
          <a:p>
            <a:pPr lvl="1" hangingPunct="1">
              <a:spcBef>
                <a:spcPts val="0"/>
              </a:spcBef>
              <a:spcAft>
                <a:spcPts val="600"/>
              </a:spcAft>
              <a:buFont typeface="Wingdings" charset="0"/>
              <a:buChar char="Ø"/>
              <a:defRPr/>
            </a:pPr>
            <a:r>
              <a:rPr lang="en-GB" dirty="0" smtClean="0">
                <a:solidFill>
                  <a:srgbClr val="B01088"/>
                </a:solidFill>
                <a:latin typeface="Arial" charset="0"/>
              </a:rPr>
              <a:t>mathematical models</a:t>
            </a:r>
            <a:r>
              <a:rPr lang="en-GB" dirty="0" smtClean="0">
                <a:latin typeface="Arial" charset="0"/>
              </a:rPr>
              <a:t>, </a:t>
            </a:r>
          </a:p>
          <a:p>
            <a:pPr lvl="1" hangingPunct="1">
              <a:spcBef>
                <a:spcPts val="0"/>
              </a:spcBef>
              <a:spcAft>
                <a:spcPts val="600"/>
              </a:spcAft>
              <a:buFont typeface="Wingdings" charset="0"/>
              <a:buChar char="Ø"/>
              <a:defRPr/>
            </a:pPr>
            <a:r>
              <a:rPr lang="en-GB" dirty="0" smtClean="0">
                <a:solidFill>
                  <a:srgbClr val="B01088"/>
                </a:solidFill>
                <a:latin typeface="Arial" charset="0"/>
              </a:rPr>
              <a:t>experimental workflows </a:t>
            </a:r>
            <a:r>
              <a:rPr lang="en-GB" dirty="0" smtClean="0">
                <a:latin typeface="Arial" charset="0"/>
              </a:rPr>
              <a:t>and </a:t>
            </a:r>
          </a:p>
          <a:p>
            <a:pPr lvl="1" hangingPunct="1">
              <a:spcBef>
                <a:spcPts val="0"/>
              </a:spcBef>
              <a:spcAft>
                <a:spcPts val="600"/>
              </a:spcAft>
              <a:buFont typeface="Wingdings" charset="0"/>
              <a:buChar char="Ø"/>
              <a:defRPr/>
            </a:pPr>
            <a:r>
              <a:rPr lang="en-GB" dirty="0" smtClean="0">
                <a:solidFill>
                  <a:srgbClr val="B01088"/>
                </a:solidFill>
                <a:latin typeface="Arial" charset="0"/>
              </a:rPr>
              <a:t>software</a:t>
            </a:r>
            <a:r>
              <a:rPr lang="en-GB" dirty="0" smtClean="0">
                <a:latin typeface="Arial" charset="0"/>
              </a:rPr>
              <a:t> relevant to an infections disease investigation, </a:t>
            </a:r>
          </a:p>
          <a:p>
            <a:pPr marL="622300" lvl="1" indent="0" hangingPunct="1">
              <a:spcBef>
                <a:spcPts val="0"/>
              </a:spcBef>
              <a:spcAft>
                <a:spcPts val="600"/>
              </a:spcAft>
              <a:buFont typeface="Wingdings" charset="0"/>
              <a:buNone/>
              <a:defRPr/>
            </a:pPr>
            <a:r>
              <a:rPr lang="en-GB" dirty="0" smtClean="0">
                <a:latin typeface="Arial" charset="0"/>
              </a:rPr>
              <a:t>providing metadata to accompany data repository deposit</a:t>
            </a:r>
          </a:p>
        </p:txBody>
      </p:sp>
      <p:pic>
        <p:nvPicPr>
          <p:cNvPr id="96259" name="Picture 4" descr="Screen shot 2011-09-07 at 23.27.30.png"/>
          <p:cNvPicPr>
            <a:picLocks noChangeAspect="1"/>
          </p:cNvPicPr>
          <p:nvPr/>
        </p:nvPicPr>
        <p:blipFill>
          <a:blip r:embed="rId3"/>
          <a:srcRect/>
          <a:stretch>
            <a:fillRect/>
          </a:stretch>
        </p:blipFill>
        <p:spPr bwMode="auto">
          <a:xfrm>
            <a:off x="7651750" y="188913"/>
            <a:ext cx="1017588" cy="1008062"/>
          </a:xfrm>
          <a:prstGeom prst="rect">
            <a:avLst/>
          </a:prstGeom>
          <a:noFill/>
          <a:ln w="9525">
            <a:noFill/>
            <a:miter lim="800000"/>
            <a:headEnd/>
            <a:tailEnd/>
          </a:ln>
        </p:spPr>
      </p:pic>
      <p:sp>
        <p:nvSpPr>
          <p:cNvPr id="96260" name="Rectangle 7"/>
          <p:cNvSpPr>
            <a:spLocks noChangeArrowheads="1"/>
          </p:cNvSpPr>
          <p:nvPr/>
        </p:nvSpPr>
        <p:spPr bwMode="auto">
          <a:xfrm>
            <a:off x="7308850" y="620713"/>
            <a:ext cx="431800" cy="576262"/>
          </a:xfrm>
          <a:prstGeom prst="rect">
            <a:avLst/>
          </a:prstGeom>
          <a:solidFill>
            <a:schemeClr val="bg1"/>
          </a:solidFill>
          <a:ln w="9525">
            <a:noFill/>
            <a:miter lim="800000"/>
            <a:headEnd/>
            <a:tailEnd/>
          </a:ln>
        </p:spPr>
        <p:txBody>
          <a:bodyPr wrap="none"/>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412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412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4125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12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4125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4125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4125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4125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41251">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412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5" descr="miidi model.png"/>
          <p:cNvPicPr>
            <a:picLocks noChangeAspect="1"/>
          </p:cNvPicPr>
          <p:nvPr/>
        </p:nvPicPr>
        <p:blipFill>
          <a:blip r:embed="rId3"/>
          <a:srcRect/>
          <a:stretch>
            <a:fillRect/>
          </a:stretch>
        </p:blipFill>
        <p:spPr bwMode="auto">
          <a:xfrm>
            <a:off x="622300" y="1052513"/>
            <a:ext cx="7886700" cy="5626100"/>
          </a:xfrm>
          <a:prstGeom prst="rect">
            <a:avLst/>
          </a:prstGeom>
          <a:noFill/>
          <a:ln w="9525">
            <a:noFill/>
            <a:miter lim="800000"/>
            <a:headEnd/>
            <a:tailEnd/>
          </a:ln>
        </p:spPr>
      </p:pic>
      <p:sp>
        <p:nvSpPr>
          <p:cNvPr id="98306" name="Title 1"/>
          <p:cNvSpPr>
            <a:spLocks noGrp="1"/>
          </p:cNvSpPr>
          <p:nvPr>
            <p:ph type="title"/>
          </p:nvPr>
        </p:nvSpPr>
        <p:spPr/>
        <p:txBody>
          <a:bodyPr/>
          <a:lstStyle/>
          <a:p>
            <a:pPr eaLnBrk="1" hangingPunct="1"/>
            <a:r>
              <a:rPr lang="en-US" smtClean="0">
                <a:latin typeface="Arial" charset="0"/>
                <a:cs typeface="Arial" charset="0"/>
              </a:rPr>
              <a:t>The MIIDI XML data model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2843213" y="2636838"/>
            <a:ext cx="5689600" cy="901700"/>
          </a:xfrm>
        </p:spPr>
        <p:txBody>
          <a:bodyPr/>
          <a:lstStyle/>
          <a:p>
            <a:pPr hangingPunct="1"/>
            <a:r>
              <a:rPr lang="en-US" smtClean="0">
                <a:latin typeface="Arial" charset="0"/>
                <a:cs typeface="ＭＳ Ｐゴシック"/>
              </a:rPr>
              <a:t>Open Research Reports</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hangingPunct="1"/>
            <a:r>
              <a:rPr lang="de-DE" smtClean="0">
                <a:latin typeface="Arial" charset="0"/>
                <a:cs typeface="ＭＳ Ｐゴシック"/>
              </a:rPr>
              <a:t>What </a:t>
            </a:r>
            <a:r>
              <a:rPr lang="en-GB" smtClean="0">
                <a:latin typeface="Arial" charset="0"/>
                <a:cs typeface="ＭＳ Ｐゴシック"/>
              </a:rPr>
              <a:t>do I mean by</a:t>
            </a:r>
            <a:r>
              <a:rPr lang="de-DE" smtClean="0">
                <a:latin typeface="Arial" charset="0"/>
                <a:cs typeface="ＭＳ Ｐゴシック"/>
              </a:rPr>
              <a:t> semantic publishing?</a:t>
            </a:r>
          </a:p>
        </p:txBody>
      </p:sp>
      <p:sp>
        <p:nvSpPr>
          <p:cNvPr id="25602" name="Rectangle 3"/>
          <p:cNvSpPr>
            <a:spLocks noGrp="1" noChangeArrowheads="1"/>
          </p:cNvSpPr>
          <p:nvPr>
            <p:ph type="body" idx="1"/>
          </p:nvPr>
        </p:nvSpPr>
        <p:spPr>
          <a:xfrm>
            <a:off x="395288" y="1125538"/>
            <a:ext cx="8208962" cy="5543550"/>
          </a:xfrm>
        </p:spPr>
        <p:txBody>
          <a:bodyPr/>
          <a:lstStyle/>
          <a:p>
            <a:pPr hangingPunct="1">
              <a:spcBef>
                <a:spcPct val="100000"/>
              </a:spcBef>
              <a:buFont typeface="Wingdings" pitchFamily="2" charset="2"/>
              <a:buNone/>
            </a:pPr>
            <a:r>
              <a:rPr lang="de-DE" smtClean="0">
                <a:latin typeface="Arial" charset="0"/>
                <a:cs typeface="ＭＳ Ｐゴシック"/>
              </a:rPr>
              <a:t>The use of simple Web and Semantic Web technologies </a:t>
            </a:r>
          </a:p>
          <a:p>
            <a:pPr hangingPunct="1">
              <a:spcBef>
                <a:spcPct val="100000"/>
              </a:spcBef>
            </a:pPr>
            <a:r>
              <a:rPr lang="de-DE" smtClean="0">
                <a:latin typeface="Arial" charset="0"/>
                <a:cs typeface="ＭＳ Ｐゴシック"/>
              </a:rPr>
              <a:t>to enhance the meaning of on-line published research articles</a:t>
            </a:r>
          </a:p>
          <a:p>
            <a:pPr hangingPunct="1">
              <a:spcBef>
                <a:spcPct val="100000"/>
              </a:spcBef>
            </a:pPr>
            <a:r>
              <a:rPr lang="de-DE" smtClean="0">
                <a:latin typeface="Arial" charset="0"/>
                <a:cs typeface="ＭＳ Ｐゴシック"/>
              </a:rPr>
              <a:t>to provide access to published data in actionable</a:t>
            </a:r>
            <a:r>
              <a:rPr lang="de-DE" smtClean="0">
                <a:solidFill>
                  <a:srgbClr val="CC0099"/>
                </a:solidFill>
                <a:latin typeface="Arial" charset="0"/>
                <a:cs typeface="ＭＳ Ｐゴシック"/>
              </a:rPr>
              <a:t> </a:t>
            </a:r>
            <a:r>
              <a:rPr lang="de-DE" smtClean="0">
                <a:latin typeface="Arial" charset="0"/>
                <a:cs typeface="ＭＳ Ｐゴシック"/>
              </a:rPr>
              <a:t>form</a:t>
            </a:r>
          </a:p>
          <a:p>
            <a:pPr hangingPunct="1">
              <a:spcBef>
                <a:spcPct val="100000"/>
              </a:spcBef>
            </a:pPr>
            <a:r>
              <a:rPr lang="de-DE" smtClean="0">
                <a:latin typeface="Arial" charset="0"/>
                <a:cs typeface="ＭＳ Ｐゴシック"/>
              </a:rPr>
              <a:t>to link articles with their cited references and other information sources</a:t>
            </a:r>
          </a:p>
          <a:p>
            <a:pPr hangingPunct="1">
              <a:spcBef>
                <a:spcPct val="100000"/>
              </a:spcBef>
            </a:pPr>
            <a:r>
              <a:rPr lang="de-DE" smtClean="0">
                <a:latin typeface="Arial" charset="0"/>
                <a:cs typeface="ＭＳ Ｐゴシック"/>
              </a:rPr>
              <a:t>to link articles to the research datasets that underpin them</a:t>
            </a:r>
          </a:p>
          <a:p>
            <a:pPr hangingPunct="1">
              <a:spcBef>
                <a:spcPct val="100000"/>
              </a:spcBef>
            </a:pPr>
            <a:r>
              <a:rPr lang="de-DE" smtClean="0">
                <a:latin typeface="Arial" charset="0"/>
                <a:cs typeface="ＭＳ Ｐゴシック"/>
              </a:rPr>
              <a:t>to provide machine-readable summaries of an article’s content</a:t>
            </a:r>
          </a:p>
          <a:p>
            <a:pPr hangingPunct="1">
              <a:spcBef>
                <a:spcPct val="100000"/>
              </a:spcBef>
            </a:pPr>
            <a:r>
              <a:rPr lang="de-DE" smtClean="0">
                <a:latin typeface="Arial" charset="0"/>
                <a:cs typeface="ＭＳ Ｐゴシック"/>
              </a:rPr>
              <a:t>to facilitate integration of semantically related scientific information from heterogeneous distributed resources</a:t>
            </a:r>
          </a:p>
          <a:p>
            <a:pPr hangingPunct="1">
              <a:spcBef>
                <a:spcPct val="130000"/>
              </a:spcBef>
              <a:buFont typeface="Wingdings" pitchFamily="2" charset="2"/>
              <a:buNone/>
            </a:pPr>
            <a:r>
              <a:rPr lang="de-DE" smtClean="0">
                <a:solidFill>
                  <a:srgbClr val="CC0099"/>
                </a:solidFill>
                <a:latin typeface="Arial" charset="0"/>
                <a:cs typeface="ＭＳ Ｐゴシック"/>
              </a:rPr>
              <a:t>	so that data, information and knowledge can more easily be found, extracted, combined and reused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3"/>
          <p:cNvPicPr>
            <a:picLocks noChangeAspect="1"/>
          </p:cNvPicPr>
          <p:nvPr/>
        </p:nvPicPr>
        <p:blipFill>
          <a:blip r:embed="rId2"/>
          <a:srcRect/>
          <a:stretch>
            <a:fillRect/>
          </a:stretch>
        </p:blipFill>
        <p:spPr bwMode="auto">
          <a:xfrm>
            <a:off x="4067175" y="1052513"/>
            <a:ext cx="2197100" cy="2781300"/>
          </a:xfrm>
          <a:prstGeom prst="rect">
            <a:avLst/>
          </a:prstGeom>
          <a:noFill/>
          <a:ln w="9525">
            <a:noFill/>
            <a:miter lim="800000"/>
            <a:headEnd/>
            <a:tailEnd/>
          </a:ln>
        </p:spPr>
      </p:pic>
      <p:pic>
        <p:nvPicPr>
          <p:cNvPr id="101378" name="Picture 14"/>
          <p:cNvPicPr>
            <a:picLocks noChangeAspect="1"/>
          </p:cNvPicPr>
          <p:nvPr/>
        </p:nvPicPr>
        <p:blipFill>
          <a:blip r:embed="rId3"/>
          <a:srcRect/>
          <a:stretch>
            <a:fillRect/>
          </a:stretch>
        </p:blipFill>
        <p:spPr bwMode="auto">
          <a:xfrm>
            <a:off x="1908175" y="1341438"/>
            <a:ext cx="1549400" cy="2032000"/>
          </a:xfrm>
          <a:prstGeom prst="rect">
            <a:avLst/>
          </a:prstGeom>
          <a:noFill/>
          <a:ln w="9525">
            <a:noFill/>
            <a:miter lim="800000"/>
            <a:headEnd/>
            <a:tailEnd/>
          </a:ln>
        </p:spPr>
      </p:pic>
      <p:pic>
        <p:nvPicPr>
          <p:cNvPr id="101379" name="Picture 5"/>
          <p:cNvPicPr>
            <a:picLocks noChangeAspect="1"/>
          </p:cNvPicPr>
          <p:nvPr/>
        </p:nvPicPr>
        <p:blipFill>
          <a:blip r:embed="rId4"/>
          <a:srcRect/>
          <a:stretch>
            <a:fillRect/>
          </a:stretch>
        </p:blipFill>
        <p:spPr bwMode="auto">
          <a:xfrm>
            <a:off x="539750" y="1196975"/>
            <a:ext cx="1219200" cy="1587500"/>
          </a:xfrm>
          <a:prstGeom prst="rect">
            <a:avLst/>
          </a:prstGeom>
          <a:noFill/>
          <a:ln w="9525">
            <a:noFill/>
            <a:miter lim="800000"/>
            <a:headEnd/>
            <a:tailEnd/>
          </a:ln>
        </p:spPr>
      </p:pic>
      <p:pic>
        <p:nvPicPr>
          <p:cNvPr id="101380" name="Picture 6"/>
          <p:cNvPicPr>
            <a:picLocks noChangeAspect="1"/>
          </p:cNvPicPr>
          <p:nvPr/>
        </p:nvPicPr>
        <p:blipFill>
          <a:blip r:embed="rId5"/>
          <a:srcRect/>
          <a:stretch>
            <a:fillRect/>
          </a:stretch>
        </p:blipFill>
        <p:spPr bwMode="auto">
          <a:xfrm>
            <a:off x="6732588" y="1052513"/>
            <a:ext cx="1943100" cy="2743200"/>
          </a:xfrm>
          <a:prstGeom prst="rect">
            <a:avLst/>
          </a:prstGeom>
          <a:noFill/>
          <a:ln w="9525">
            <a:noFill/>
            <a:miter lim="800000"/>
            <a:headEnd/>
            <a:tailEnd/>
          </a:ln>
        </p:spPr>
      </p:pic>
      <p:sp>
        <p:nvSpPr>
          <p:cNvPr id="101381" name="TextBox 7"/>
          <p:cNvSpPr txBox="1">
            <a:spLocks noChangeArrowheads="1"/>
          </p:cNvSpPr>
          <p:nvPr/>
        </p:nvSpPr>
        <p:spPr bwMode="auto">
          <a:xfrm>
            <a:off x="6916738" y="4887913"/>
            <a:ext cx="1608137" cy="368300"/>
          </a:xfrm>
          <a:prstGeom prst="rect">
            <a:avLst/>
          </a:prstGeom>
          <a:noFill/>
          <a:ln w="9525">
            <a:noFill/>
            <a:miter lim="800000"/>
            <a:headEnd/>
            <a:tailEnd/>
          </a:ln>
        </p:spPr>
        <p:txBody>
          <a:bodyPr wrap="none">
            <a:spAutoFit/>
          </a:bodyPr>
          <a:lstStyle/>
          <a:p>
            <a:r>
              <a:rPr lang="en-US" sz="1800">
                <a:latin typeface="Calibri" pitchFamily="34" charset="0"/>
              </a:rPr>
              <a:t>EJE Euro </a:t>
            </a:r>
            <a:r>
              <a:rPr lang="en-US" sz="1800">
                <a:solidFill>
                  <a:srgbClr val="000000"/>
                </a:solidFill>
                <a:latin typeface="Lucida Grande"/>
                <a:ea typeface="Lucida Grande"/>
                <a:cs typeface="Lucida Grande"/>
              </a:rPr>
              <a:t>1455</a:t>
            </a:r>
            <a:endParaRPr lang="en-US" sz="1800">
              <a:latin typeface="Calibri" pitchFamily="34" charset="0"/>
            </a:endParaRPr>
          </a:p>
        </p:txBody>
      </p:sp>
      <p:pic>
        <p:nvPicPr>
          <p:cNvPr id="101382" name="Picture 9"/>
          <p:cNvPicPr>
            <a:picLocks noChangeAspect="1"/>
          </p:cNvPicPr>
          <p:nvPr/>
        </p:nvPicPr>
        <p:blipFill>
          <a:blip r:embed="rId6"/>
          <a:srcRect/>
          <a:stretch>
            <a:fillRect/>
          </a:stretch>
        </p:blipFill>
        <p:spPr bwMode="auto">
          <a:xfrm>
            <a:off x="611188" y="3573463"/>
            <a:ext cx="2286000" cy="3086100"/>
          </a:xfrm>
          <a:prstGeom prst="rect">
            <a:avLst/>
          </a:prstGeom>
          <a:noFill/>
          <a:ln w="9525">
            <a:noFill/>
            <a:miter lim="800000"/>
            <a:headEnd/>
            <a:tailEnd/>
          </a:ln>
        </p:spPr>
      </p:pic>
      <p:pic>
        <p:nvPicPr>
          <p:cNvPr id="101383" name="Picture 10"/>
          <p:cNvPicPr>
            <a:picLocks noChangeAspect="1"/>
          </p:cNvPicPr>
          <p:nvPr/>
        </p:nvPicPr>
        <p:blipFill>
          <a:blip r:embed="rId7"/>
          <a:srcRect/>
          <a:stretch>
            <a:fillRect/>
          </a:stretch>
        </p:blipFill>
        <p:spPr bwMode="auto">
          <a:xfrm>
            <a:off x="5799138" y="3092450"/>
            <a:ext cx="2725737" cy="3589338"/>
          </a:xfrm>
          <a:prstGeom prst="rect">
            <a:avLst/>
          </a:prstGeom>
          <a:noFill/>
          <a:ln w="9525">
            <a:noFill/>
            <a:miter lim="800000"/>
            <a:headEnd/>
            <a:tailEnd/>
          </a:ln>
        </p:spPr>
      </p:pic>
      <p:pic>
        <p:nvPicPr>
          <p:cNvPr id="101384" name="Picture 12"/>
          <p:cNvPicPr>
            <a:picLocks noChangeAspect="1"/>
          </p:cNvPicPr>
          <p:nvPr/>
        </p:nvPicPr>
        <p:blipFill>
          <a:blip r:embed="rId8"/>
          <a:srcRect/>
          <a:stretch>
            <a:fillRect/>
          </a:stretch>
        </p:blipFill>
        <p:spPr bwMode="auto">
          <a:xfrm>
            <a:off x="3924300" y="4221163"/>
            <a:ext cx="1549400" cy="2044700"/>
          </a:xfrm>
          <a:prstGeom prst="rect">
            <a:avLst/>
          </a:prstGeom>
          <a:noFill/>
          <a:ln w="9525">
            <a:noFill/>
            <a:miter lim="800000"/>
            <a:headEnd/>
            <a:tailEnd/>
          </a:ln>
        </p:spPr>
      </p:pic>
      <p:pic>
        <p:nvPicPr>
          <p:cNvPr id="101385" name="Picture 11"/>
          <p:cNvPicPr>
            <a:picLocks noChangeAspect="1"/>
          </p:cNvPicPr>
          <p:nvPr/>
        </p:nvPicPr>
        <p:blipFill>
          <a:blip r:embed="rId9"/>
          <a:srcRect/>
          <a:stretch>
            <a:fillRect/>
          </a:stretch>
        </p:blipFill>
        <p:spPr bwMode="auto">
          <a:xfrm>
            <a:off x="7092950" y="4149725"/>
            <a:ext cx="1828800" cy="2438400"/>
          </a:xfrm>
          <a:prstGeom prst="rect">
            <a:avLst/>
          </a:prstGeom>
          <a:noFill/>
          <a:ln w="9525">
            <a:noFill/>
            <a:miter lim="800000"/>
            <a:headEnd/>
            <a:tailEnd/>
          </a:ln>
        </p:spPr>
      </p:pic>
      <p:sp>
        <p:nvSpPr>
          <p:cNvPr id="101386" name="Rectangle 2"/>
          <p:cNvSpPr txBox="1">
            <a:spLocks noChangeArrowheads="1"/>
          </p:cNvSpPr>
          <p:nvPr/>
        </p:nvSpPr>
        <p:spPr bwMode="auto">
          <a:xfrm>
            <a:off x="2051050" y="333375"/>
            <a:ext cx="6626225" cy="465138"/>
          </a:xfrm>
          <a:prstGeom prst="rect">
            <a:avLst/>
          </a:prstGeom>
          <a:noFill/>
          <a:ln w="9525">
            <a:noFill/>
            <a:miter lim="800000"/>
            <a:headEnd/>
            <a:tailEnd/>
          </a:ln>
        </p:spPr>
        <p:txBody>
          <a:bodyPr anchor="b"/>
          <a:lstStyle/>
          <a:p>
            <a:r>
              <a:rPr lang="en-GB">
                <a:solidFill>
                  <a:srgbClr val="006600"/>
                </a:solidFill>
                <a:latin typeface="Comic Sans MS" pitchFamily="66" charset="0"/>
              </a:rPr>
              <a:t>How do we get from here . . . </a:t>
            </a:r>
          </a:p>
        </p:txBody>
      </p:sp>
      <p:pic>
        <p:nvPicPr>
          <p:cNvPr id="101387" name="Picture 1"/>
          <p:cNvPicPr>
            <a:picLocks noChangeAspect="1"/>
          </p:cNvPicPr>
          <p:nvPr/>
        </p:nvPicPr>
        <p:blipFill>
          <a:blip r:embed="rId10"/>
          <a:srcRect/>
          <a:stretch>
            <a:fillRect/>
          </a:stretch>
        </p:blipFill>
        <p:spPr bwMode="auto">
          <a:xfrm>
            <a:off x="1979613" y="6021388"/>
            <a:ext cx="4965700" cy="635000"/>
          </a:xfrm>
          <a:prstGeom prst="rect">
            <a:avLst/>
          </a:prstGeom>
          <a:noFill/>
          <a:ln w="9525">
            <a:noFill/>
            <a:miter lim="800000"/>
            <a:headEnd/>
            <a:tailEnd/>
          </a:ln>
        </p:spPr>
      </p:pic>
      <p:pic>
        <p:nvPicPr>
          <p:cNvPr id="101388" name="Picture 2"/>
          <p:cNvPicPr>
            <a:picLocks noChangeAspect="1"/>
          </p:cNvPicPr>
          <p:nvPr/>
        </p:nvPicPr>
        <p:blipFill>
          <a:blip r:embed="rId11"/>
          <a:srcRect/>
          <a:stretch>
            <a:fillRect/>
          </a:stretch>
        </p:blipFill>
        <p:spPr bwMode="auto">
          <a:xfrm>
            <a:off x="468313" y="2349500"/>
            <a:ext cx="3873500" cy="1066800"/>
          </a:xfrm>
          <a:prstGeom prst="rect">
            <a:avLst/>
          </a:prstGeom>
          <a:noFill/>
          <a:ln w="9525">
            <a:solidFill>
              <a:schemeClr val="tx2"/>
            </a:solidFill>
            <a:miter lim="800000"/>
            <a:headEnd/>
            <a:tailEnd/>
          </a:ln>
        </p:spPr>
      </p:pic>
      <p:pic>
        <p:nvPicPr>
          <p:cNvPr id="101389" name="Picture 4"/>
          <p:cNvPicPr>
            <a:picLocks noChangeAspect="1"/>
          </p:cNvPicPr>
          <p:nvPr/>
        </p:nvPicPr>
        <p:blipFill>
          <a:blip r:embed="rId12"/>
          <a:srcRect/>
          <a:stretch>
            <a:fillRect/>
          </a:stretch>
        </p:blipFill>
        <p:spPr bwMode="auto">
          <a:xfrm>
            <a:off x="2843213" y="2205038"/>
            <a:ext cx="17018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p:cNvPicPr>
            <a:picLocks noChangeAspect="1"/>
          </p:cNvPicPr>
          <p:nvPr/>
        </p:nvPicPr>
        <p:blipFill>
          <a:blip r:embed="rId2"/>
          <a:srcRect/>
          <a:stretch>
            <a:fillRect/>
          </a:stretch>
        </p:blipFill>
        <p:spPr bwMode="auto">
          <a:xfrm>
            <a:off x="5434013" y="1079500"/>
            <a:ext cx="3289300" cy="2463800"/>
          </a:xfrm>
          <a:prstGeom prst="rect">
            <a:avLst/>
          </a:prstGeom>
          <a:noFill/>
          <a:ln w="9525">
            <a:noFill/>
            <a:miter lim="800000"/>
            <a:headEnd/>
            <a:tailEnd/>
          </a:ln>
        </p:spPr>
      </p:pic>
      <p:pic>
        <p:nvPicPr>
          <p:cNvPr id="102402" name="Picture 4"/>
          <p:cNvPicPr>
            <a:picLocks noChangeAspect="1"/>
          </p:cNvPicPr>
          <p:nvPr/>
        </p:nvPicPr>
        <p:blipFill>
          <a:blip r:embed="rId3"/>
          <a:srcRect/>
          <a:stretch>
            <a:fillRect/>
          </a:stretch>
        </p:blipFill>
        <p:spPr bwMode="auto">
          <a:xfrm>
            <a:off x="3419475" y="1412875"/>
            <a:ext cx="2400300" cy="3390900"/>
          </a:xfrm>
          <a:prstGeom prst="rect">
            <a:avLst/>
          </a:prstGeom>
          <a:noFill/>
          <a:ln w="9525">
            <a:noFill/>
            <a:miter lim="800000"/>
            <a:headEnd/>
            <a:tailEnd/>
          </a:ln>
        </p:spPr>
      </p:pic>
      <p:pic>
        <p:nvPicPr>
          <p:cNvPr id="102403" name="Picture 7"/>
          <p:cNvPicPr>
            <a:picLocks noChangeAspect="1"/>
          </p:cNvPicPr>
          <p:nvPr/>
        </p:nvPicPr>
        <p:blipFill>
          <a:blip r:embed="rId4"/>
          <a:srcRect/>
          <a:stretch>
            <a:fillRect/>
          </a:stretch>
        </p:blipFill>
        <p:spPr bwMode="auto">
          <a:xfrm>
            <a:off x="468313" y="4221163"/>
            <a:ext cx="3492500" cy="2324100"/>
          </a:xfrm>
          <a:prstGeom prst="rect">
            <a:avLst/>
          </a:prstGeom>
          <a:noFill/>
          <a:ln w="9525">
            <a:noFill/>
            <a:miter lim="800000"/>
            <a:headEnd/>
            <a:tailEnd/>
          </a:ln>
        </p:spPr>
      </p:pic>
      <p:pic>
        <p:nvPicPr>
          <p:cNvPr id="102404" name="Picture 8"/>
          <p:cNvPicPr>
            <a:picLocks noChangeAspect="1"/>
          </p:cNvPicPr>
          <p:nvPr/>
        </p:nvPicPr>
        <p:blipFill>
          <a:blip r:embed="rId5"/>
          <a:srcRect/>
          <a:stretch>
            <a:fillRect/>
          </a:stretch>
        </p:blipFill>
        <p:spPr bwMode="auto">
          <a:xfrm>
            <a:off x="179388" y="1125538"/>
            <a:ext cx="2933700" cy="2768600"/>
          </a:xfrm>
          <a:prstGeom prst="rect">
            <a:avLst/>
          </a:prstGeom>
          <a:noFill/>
          <a:ln w="9525">
            <a:noFill/>
            <a:miter lim="800000"/>
            <a:headEnd/>
            <a:tailEnd/>
          </a:ln>
        </p:spPr>
      </p:pic>
      <p:sp>
        <p:nvSpPr>
          <p:cNvPr id="102405" name="Rectangle 2"/>
          <p:cNvSpPr txBox="1">
            <a:spLocks noChangeArrowheads="1"/>
          </p:cNvSpPr>
          <p:nvPr/>
        </p:nvSpPr>
        <p:spPr bwMode="auto">
          <a:xfrm>
            <a:off x="395288" y="333375"/>
            <a:ext cx="8281987" cy="465138"/>
          </a:xfrm>
          <a:prstGeom prst="rect">
            <a:avLst/>
          </a:prstGeom>
          <a:noFill/>
          <a:ln w="9525">
            <a:noFill/>
            <a:miter lim="800000"/>
            <a:headEnd/>
            <a:tailEnd/>
          </a:ln>
        </p:spPr>
        <p:txBody>
          <a:bodyPr anchor="b"/>
          <a:lstStyle/>
          <a:p>
            <a:r>
              <a:rPr lang="en-GB">
                <a:solidFill>
                  <a:srgbClr val="006600"/>
                </a:solidFill>
                <a:latin typeface="Comic Sans MS" pitchFamily="66" charset="0"/>
              </a:rPr>
              <a:t>                               . . . to here? </a:t>
            </a:r>
          </a:p>
        </p:txBody>
      </p:sp>
      <p:pic>
        <p:nvPicPr>
          <p:cNvPr id="102406" name="Picture 1"/>
          <p:cNvPicPr>
            <a:picLocks noChangeAspect="1"/>
          </p:cNvPicPr>
          <p:nvPr/>
        </p:nvPicPr>
        <p:blipFill>
          <a:blip r:embed="rId6"/>
          <a:srcRect/>
          <a:stretch>
            <a:fillRect/>
          </a:stretch>
        </p:blipFill>
        <p:spPr bwMode="auto">
          <a:xfrm>
            <a:off x="5651500" y="2492375"/>
            <a:ext cx="3276600" cy="2476500"/>
          </a:xfrm>
          <a:prstGeom prst="rect">
            <a:avLst/>
          </a:prstGeom>
          <a:noFill/>
          <a:ln w="9525">
            <a:noFill/>
            <a:miter lim="800000"/>
            <a:headEnd/>
            <a:tailEnd/>
          </a:ln>
        </p:spPr>
      </p:pic>
      <p:pic>
        <p:nvPicPr>
          <p:cNvPr id="102407" name="Picture 9"/>
          <p:cNvPicPr>
            <a:picLocks noChangeAspect="1"/>
          </p:cNvPicPr>
          <p:nvPr/>
        </p:nvPicPr>
        <p:blipFill>
          <a:blip r:embed="rId7"/>
          <a:srcRect/>
          <a:stretch>
            <a:fillRect/>
          </a:stretch>
        </p:blipFill>
        <p:spPr bwMode="auto">
          <a:xfrm>
            <a:off x="5940425" y="4365625"/>
            <a:ext cx="2997200" cy="2235200"/>
          </a:xfrm>
          <a:prstGeom prst="rect">
            <a:avLst/>
          </a:prstGeom>
          <a:noFill/>
          <a:ln w="9525">
            <a:noFill/>
            <a:miter lim="800000"/>
            <a:headEnd/>
            <a:tailEnd/>
          </a:ln>
        </p:spPr>
      </p:pic>
      <p:pic>
        <p:nvPicPr>
          <p:cNvPr id="102408" name="Picture 5"/>
          <p:cNvPicPr>
            <a:picLocks noChangeAspect="1"/>
          </p:cNvPicPr>
          <p:nvPr/>
        </p:nvPicPr>
        <p:blipFill>
          <a:blip r:embed="rId8"/>
          <a:srcRect/>
          <a:stretch>
            <a:fillRect/>
          </a:stretch>
        </p:blipFill>
        <p:spPr bwMode="auto">
          <a:xfrm>
            <a:off x="3924300" y="4005263"/>
            <a:ext cx="22860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mtClean="0">
                <a:latin typeface="Arial" charset="0"/>
                <a:cs typeface="ＭＳ Ｐゴシック"/>
              </a:rPr>
              <a:t>The problem of access to the biomedical literature</a:t>
            </a:r>
          </a:p>
        </p:txBody>
      </p:sp>
      <p:sp>
        <p:nvSpPr>
          <p:cNvPr id="3" name="Content Placeholder 2"/>
          <p:cNvSpPr>
            <a:spLocks noGrp="1"/>
          </p:cNvSpPr>
          <p:nvPr>
            <p:ph idx="1"/>
          </p:nvPr>
        </p:nvSpPr>
        <p:spPr/>
        <p:txBody>
          <a:bodyPr/>
          <a:lstStyle/>
          <a:p>
            <a:pPr>
              <a:buFont typeface="Wingdings" charset="0"/>
              <a:buChar char="n"/>
              <a:defRPr/>
            </a:pPr>
            <a:r>
              <a:rPr lang="en-US" dirty="0" smtClean="0"/>
              <a:t>The free access to biomedical journals in developing countries offered </a:t>
            </a:r>
            <a:r>
              <a:rPr lang="en-US" dirty="0"/>
              <a:t>by the </a:t>
            </a:r>
            <a:r>
              <a:rPr lang="en-US" dirty="0" smtClean="0">
                <a:solidFill>
                  <a:srgbClr val="B01088"/>
                </a:solidFill>
              </a:rPr>
              <a:t>HINARI Programme</a:t>
            </a:r>
            <a:r>
              <a:rPr lang="en-US" dirty="0"/>
              <a:t>, set up in 2002 by WHO together with major publishers, </a:t>
            </a:r>
            <a:r>
              <a:rPr lang="en-US" dirty="0" smtClean="0"/>
              <a:t>is </a:t>
            </a:r>
            <a:r>
              <a:rPr lang="en-US" dirty="0" smtClean="0">
                <a:solidFill>
                  <a:srgbClr val="FF0000"/>
                </a:solidFill>
              </a:rPr>
              <a:t>at risk</a:t>
            </a:r>
          </a:p>
          <a:p>
            <a:pPr>
              <a:buFont typeface="Wingdings" charset="0"/>
              <a:buChar char="n"/>
              <a:defRPr/>
            </a:pPr>
            <a:endParaRPr lang="en-US" dirty="0" smtClean="0">
              <a:solidFill>
                <a:srgbClr val="FF0000"/>
              </a:solidFill>
            </a:endParaRPr>
          </a:p>
          <a:p>
            <a:pPr marL="0" indent="0">
              <a:buFont typeface="Wingdings" charset="0"/>
              <a:buNone/>
              <a:defRPr/>
            </a:pPr>
            <a:r>
              <a:rPr lang="en-US" dirty="0" smtClean="0"/>
              <a:t>The Lancet Editorial, 22 January 2011:</a:t>
            </a:r>
          </a:p>
          <a:p>
            <a:pPr marL="0" indent="0">
              <a:buFont typeface="Wingdings" charset="0"/>
              <a:buNone/>
              <a:defRPr/>
            </a:pPr>
            <a:r>
              <a:rPr lang="en-US" sz="1600" dirty="0" smtClean="0">
                <a:hlinkClick r:id="rId2"/>
              </a:rPr>
              <a:t>DOI:10.1016/S0140-6736(11)60066-4</a:t>
            </a:r>
            <a:endParaRPr lang="en-US" sz="1600" dirty="0" smtClean="0">
              <a:solidFill>
                <a:srgbClr val="0000FF"/>
              </a:solidFill>
            </a:endParaRPr>
          </a:p>
          <a:p>
            <a:pPr>
              <a:buFont typeface="Wingdings" charset="0"/>
              <a:buChar char="n"/>
              <a:defRPr/>
            </a:pPr>
            <a:r>
              <a:rPr lang="en-US" dirty="0" smtClean="0">
                <a:solidFill>
                  <a:srgbClr val="0000FF"/>
                </a:solidFill>
              </a:rPr>
              <a:t>“When </a:t>
            </a:r>
            <a:r>
              <a:rPr lang="en-US" dirty="0">
                <a:solidFill>
                  <a:srgbClr val="0000FF"/>
                </a:solidFill>
              </a:rPr>
              <a:t>news came last week that several large publishers—including Elsevier (our publisher), Lippincott Williams &amp; Wilkins, and Springer—had withdrawn journals from HINARI’s Bangladesh </a:t>
            </a:r>
            <a:r>
              <a:rPr lang="en-US" dirty="0" err="1">
                <a:solidFill>
                  <a:srgbClr val="0000FF"/>
                </a:solidFill>
              </a:rPr>
              <a:t>programme</a:t>
            </a:r>
            <a:r>
              <a:rPr lang="en-US" dirty="0">
                <a:solidFill>
                  <a:srgbClr val="0000FF"/>
                </a:solidFill>
              </a:rPr>
              <a:t> (and other countries too, such as Kenya and </a:t>
            </a:r>
            <a:r>
              <a:rPr lang="en-US" dirty="0" smtClean="0">
                <a:solidFill>
                  <a:srgbClr val="0000FF"/>
                </a:solidFill>
              </a:rPr>
              <a:t>Nigeria)</a:t>
            </a:r>
            <a:r>
              <a:rPr lang="en-US" dirty="0">
                <a:solidFill>
                  <a:srgbClr val="0000FF"/>
                </a:solidFill>
              </a:rPr>
              <a:t>, there was a collective cry of </a:t>
            </a:r>
            <a:r>
              <a:rPr lang="en-US" dirty="0" smtClean="0">
                <a:solidFill>
                  <a:srgbClr val="0000FF"/>
                </a:solidFill>
              </a:rPr>
              <a:t>betrayal.”</a:t>
            </a:r>
          </a:p>
          <a:p>
            <a:pPr>
              <a:buFont typeface="Wingdings" charset="0"/>
              <a:buChar char="n"/>
              <a:defRPr/>
            </a:pPr>
            <a:r>
              <a:rPr lang="en-US" dirty="0" smtClean="0">
                <a:solidFill>
                  <a:srgbClr val="0000FF"/>
                </a:solidFill>
              </a:rPr>
              <a:t>“Elsevier says </a:t>
            </a:r>
            <a:r>
              <a:rPr lang="en-US" dirty="0">
                <a:solidFill>
                  <a:srgbClr val="0000FF"/>
                </a:solidFill>
              </a:rPr>
              <a:t>that Bangladesh is a country that could move to a </a:t>
            </a:r>
            <a:r>
              <a:rPr lang="en-US" dirty="0" smtClean="0">
                <a:solidFill>
                  <a:srgbClr val="0000FF"/>
                </a:solidFill>
              </a:rPr>
              <a:t>‘discounted </a:t>
            </a:r>
            <a:r>
              <a:rPr lang="en-US" dirty="0">
                <a:solidFill>
                  <a:srgbClr val="0000FF"/>
                </a:solidFill>
              </a:rPr>
              <a:t>commercial </a:t>
            </a:r>
            <a:r>
              <a:rPr lang="en-US" dirty="0" smtClean="0">
                <a:solidFill>
                  <a:srgbClr val="0000FF"/>
                </a:solidFill>
              </a:rPr>
              <a:t>agreement’, and that there </a:t>
            </a:r>
            <a:r>
              <a:rPr lang="en-US" dirty="0">
                <a:solidFill>
                  <a:srgbClr val="0000FF"/>
                </a:solidFill>
              </a:rPr>
              <a:t>will be other </a:t>
            </a:r>
            <a:r>
              <a:rPr lang="en-US" dirty="0" smtClean="0">
                <a:solidFill>
                  <a:srgbClr val="0000FF"/>
                </a:solidFill>
              </a:rPr>
              <a:t>countries too.”</a:t>
            </a:r>
          </a:p>
          <a:p>
            <a:pPr>
              <a:buFont typeface="Wingdings" charset="0"/>
              <a:buChar char="n"/>
              <a:defRPr/>
            </a:pPr>
            <a:r>
              <a:rPr lang="en-US" dirty="0" smtClean="0">
                <a:solidFill>
                  <a:srgbClr val="0000FF"/>
                </a:solidFill>
              </a:rPr>
              <a:t>“Our </a:t>
            </a:r>
            <a:r>
              <a:rPr lang="en-US" dirty="0">
                <a:solidFill>
                  <a:srgbClr val="0000FF"/>
                </a:solidFill>
              </a:rPr>
              <a:t>view is that any country designated as “low human development” by the UN justifies a clear and unambiguous commitment by all publishers to full and free access to research </a:t>
            </a:r>
            <a:r>
              <a:rPr lang="en-US" dirty="0" smtClean="0">
                <a:solidFill>
                  <a:srgbClr val="0000FF"/>
                </a:solidFill>
              </a:rPr>
              <a:t>results through </a:t>
            </a:r>
            <a:r>
              <a:rPr lang="en-US" dirty="0">
                <a:solidFill>
                  <a:srgbClr val="0000FF"/>
                </a:solidFill>
              </a:rPr>
              <a:t>HINARI</a:t>
            </a:r>
            <a:r>
              <a:rPr lang="en-US" dirty="0" smtClean="0">
                <a:solidFill>
                  <a:srgbClr val="0000FF"/>
                </a:solidFill>
              </a:rPr>
              <a:t>.“</a:t>
            </a:r>
            <a:endParaRPr lang="en-US" sz="1400" dirty="0">
              <a:solidFill>
                <a:srgbClr val="0000F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hangingPunct="1"/>
            <a:r>
              <a:rPr lang="en-US" smtClean="0">
                <a:latin typeface="Arial" charset="0"/>
                <a:cs typeface="ＭＳ Ｐゴシック"/>
              </a:rPr>
              <a:t>Our vision: Open Research Reports</a:t>
            </a:r>
          </a:p>
        </p:txBody>
      </p:sp>
      <p:sp>
        <p:nvSpPr>
          <p:cNvPr id="3" name="Content Placeholder 2"/>
          <p:cNvSpPr>
            <a:spLocks noGrp="1"/>
          </p:cNvSpPr>
          <p:nvPr>
            <p:ph idx="1"/>
          </p:nvPr>
        </p:nvSpPr>
        <p:spPr>
          <a:xfrm>
            <a:off x="395288" y="1052513"/>
            <a:ext cx="8569325" cy="5472112"/>
          </a:xfrm>
        </p:spPr>
        <p:txBody>
          <a:bodyPr/>
          <a:lstStyle/>
          <a:p>
            <a:pPr hangingPunct="1"/>
            <a:r>
              <a:rPr lang="de-DE" smtClean="0">
                <a:latin typeface="Arial" charset="0"/>
                <a:cs typeface="ＭＳ Ｐゴシック"/>
              </a:rPr>
              <a:t>The pre-existing ideas</a:t>
            </a:r>
          </a:p>
          <a:p>
            <a:pPr lvl="1"/>
            <a:r>
              <a:rPr lang="en-GB" smtClean="0">
                <a:latin typeface="Arial" charset="0"/>
                <a:cs typeface="Arial" charset="0"/>
              </a:rPr>
              <a:t>of a structured digital abstract to encapsulate the basic facts in an infectious disease article, </a:t>
            </a:r>
          </a:p>
          <a:p>
            <a:pPr lvl="1"/>
            <a:r>
              <a:rPr lang="en-GB" smtClean="0">
                <a:latin typeface="Arial" charset="0"/>
                <a:cs typeface="Arial" charset="0"/>
              </a:rPr>
              <a:t>of the MIIDI metadata standard to guide its encoding, </a:t>
            </a:r>
          </a:p>
          <a:p>
            <a:pPr lvl="1"/>
            <a:r>
              <a:rPr lang="en-GB" smtClean="0">
                <a:latin typeface="Arial" charset="0"/>
                <a:cs typeface="Arial" charset="0"/>
              </a:rPr>
              <a:t>and of the most cited disease papers from the Open Citations Corpus</a:t>
            </a:r>
          </a:p>
          <a:p>
            <a:pPr hangingPunct="1">
              <a:buFont typeface="Arial" charset="0"/>
              <a:buNone/>
            </a:pPr>
            <a:r>
              <a:rPr lang="de-DE" smtClean="0">
                <a:latin typeface="Arial" charset="0"/>
                <a:cs typeface="ＭＳ Ｐゴシック"/>
              </a:rPr>
              <a:t>	led to the first vision for </a:t>
            </a:r>
            <a:r>
              <a:rPr lang="de-DE" smtClean="0">
                <a:solidFill>
                  <a:srgbClr val="B01088"/>
                </a:solidFill>
                <a:latin typeface="Arial" charset="0"/>
                <a:cs typeface="ＭＳ Ｐゴシック"/>
              </a:rPr>
              <a:t>Open Research Reports</a:t>
            </a:r>
            <a:r>
              <a:rPr lang="en-GB" smtClean="0">
                <a:latin typeface="Arial" charset="0"/>
                <a:cs typeface="ＭＳ Ｐゴシック"/>
              </a:rPr>
              <a:t> in January 2011, following a discussion </a:t>
            </a:r>
            <a:r>
              <a:rPr lang="en-GB" smtClean="0">
                <a:latin typeface="Arial" charset="0"/>
                <a:cs typeface="Arial" charset="0"/>
              </a:rPr>
              <a:t>with Leslie Chan, Cameron Neylon and Peter Murray Rust</a:t>
            </a:r>
          </a:p>
          <a:p>
            <a:pPr hangingPunct="1">
              <a:buFont typeface="Arial" charset="0"/>
              <a:buNone/>
            </a:pPr>
            <a:r>
              <a:rPr lang="en-US" smtClean="0">
                <a:latin typeface="Arial" charset="0"/>
                <a:cs typeface="ＭＳ Ｐゴシック"/>
              </a:rPr>
              <a:t>1	To get experts to create Open Research Reports for papers they read</a:t>
            </a:r>
          </a:p>
          <a:p>
            <a:pPr lvl="1"/>
            <a:r>
              <a:rPr lang="en-US" smtClean="0">
                <a:latin typeface="Arial" charset="0"/>
                <a:cs typeface="Arial" charset="0"/>
              </a:rPr>
              <a:t>employing a tool they find easy to use, based on MIIDI, in a way that creates annotations that are also useful for their own personal use</a:t>
            </a:r>
          </a:p>
          <a:p>
            <a:pPr hangingPunct="1">
              <a:buFont typeface="Arial" charset="0"/>
              <a:buNone/>
            </a:pPr>
            <a:r>
              <a:rPr lang="en-US" smtClean="0">
                <a:latin typeface="Arial" charset="0"/>
                <a:cs typeface="ＭＳ Ｐゴシック"/>
              </a:rPr>
              <a:t>2	To publish these reports in a set of subscription-free open access journals using Annotum</a:t>
            </a:r>
          </a:p>
          <a:p>
            <a:pPr lvl="1"/>
            <a:r>
              <a:rPr lang="en-US" smtClean="0">
                <a:latin typeface="Arial" charset="0"/>
                <a:cs typeface="Arial" charset="0"/>
              </a:rPr>
              <a:t>e.g.  </a:t>
            </a:r>
            <a:r>
              <a:rPr lang="en-US" i="1" smtClean="0">
                <a:latin typeface="Arial" charset="0"/>
                <a:cs typeface="Arial" charset="0"/>
              </a:rPr>
              <a:t>Open Research Reports in Malaria,  . . . in HIV,  . . . in Tuberculosis</a:t>
            </a:r>
            <a:r>
              <a:rPr lang="en-US" smtClean="0">
                <a:latin typeface="Arial" charset="0"/>
                <a:cs typeface="Arial" charset="0"/>
              </a:rPr>
              <a:t> </a:t>
            </a:r>
          </a:p>
          <a:p>
            <a:pPr lvl="1"/>
            <a:r>
              <a:rPr lang="en-US" smtClean="0">
                <a:latin typeface="Arial" charset="0"/>
                <a:cs typeface="Arial" charset="0"/>
              </a:rPr>
              <a:t>bringing the authors academic credit for a citable mini-publication</a:t>
            </a:r>
          </a:p>
          <a:p>
            <a:pPr hangingPunct="1">
              <a:buFont typeface="Arial" charset="0"/>
              <a:buNone/>
            </a:pPr>
            <a:r>
              <a:rPr lang="en-US" smtClean="0">
                <a:latin typeface="Arial" charset="0"/>
                <a:cs typeface="ＭＳ Ｐゴシック"/>
              </a:rPr>
              <a:t>3	To tackle first the 100 most cited papers for the major infectious diseases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latin typeface="Arial" charset="0"/>
                <a:cs typeface="Arial" charset="0"/>
              </a:rPr>
              <a:t>‘Disease’ section of the MIIDI Report for Reis </a:t>
            </a:r>
            <a:r>
              <a:rPr lang="en-US" i="1" smtClean="0">
                <a:latin typeface="Arial" charset="0"/>
                <a:cs typeface="Arial" charset="0"/>
              </a:rPr>
              <a:t>et al</a:t>
            </a:r>
            <a:r>
              <a:rPr lang="en-US" smtClean="0">
                <a:latin typeface="Arial" charset="0"/>
                <a:cs typeface="Arial" charset="0"/>
              </a:rPr>
              <a:t>. 2008</a:t>
            </a:r>
          </a:p>
        </p:txBody>
      </p:sp>
      <p:pic>
        <p:nvPicPr>
          <p:cNvPr id="105474" name="Content Placeholder 3" descr="Screen shot 2011-09-02 at 00.38.49.png"/>
          <p:cNvPicPr>
            <a:picLocks noGrp="1" noChangeAspect="1"/>
          </p:cNvPicPr>
          <p:nvPr>
            <p:ph idx="1"/>
          </p:nvPr>
        </p:nvPicPr>
        <p:blipFill>
          <a:blip r:embed="rId3"/>
          <a:srcRect l="-7846" t="-356" r="-7846" b="-1532"/>
          <a:stretch>
            <a:fillRect/>
          </a:stretch>
        </p:blipFill>
        <p:spPr>
          <a:xfrm>
            <a:off x="0" y="944563"/>
            <a:ext cx="9259888" cy="5913437"/>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smtClean="0">
                <a:latin typeface="Arial" charset="0"/>
                <a:cs typeface="ＭＳ Ｐゴシック"/>
              </a:rPr>
              <a:t>‘Output’ section of the MIIDI Report for Reis </a:t>
            </a:r>
            <a:r>
              <a:rPr lang="en-US" i="1" smtClean="0">
                <a:latin typeface="Arial" charset="0"/>
                <a:cs typeface="ＭＳ Ｐゴシック"/>
              </a:rPr>
              <a:t>et al</a:t>
            </a:r>
            <a:r>
              <a:rPr lang="en-US" smtClean="0">
                <a:latin typeface="Arial" charset="0"/>
                <a:cs typeface="ＭＳ Ｐゴシック"/>
              </a:rPr>
              <a:t>. 2008</a:t>
            </a:r>
          </a:p>
        </p:txBody>
      </p:sp>
      <p:pic>
        <p:nvPicPr>
          <p:cNvPr id="107522" name="Content Placeholder 3" descr="Screen shot 2011-09-02 at 00.40.42.png"/>
          <p:cNvPicPr>
            <a:picLocks noGrp="1" noChangeAspect="1"/>
          </p:cNvPicPr>
          <p:nvPr>
            <p:ph idx="1"/>
          </p:nvPr>
        </p:nvPicPr>
        <p:blipFill>
          <a:blip r:embed="rId2"/>
          <a:srcRect l="2007" r="2007"/>
          <a:stretch>
            <a:fillRect/>
          </a:stretch>
        </p:blip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latin typeface="Arial" charset="0"/>
                <a:cs typeface="ＭＳ Ｐゴシック"/>
              </a:rPr>
              <a:t>What next for Open Research Reports?</a:t>
            </a:r>
          </a:p>
        </p:txBody>
      </p:sp>
      <p:sp>
        <p:nvSpPr>
          <p:cNvPr id="108546" name="Content Placeholder 2"/>
          <p:cNvSpPr>
            <a:spLocks noGrp="1"/>
          </p:cNvSpPr>
          <p:nvPr>
            <p:ph idx="1"/>
          </p:nvPr>
        </p:nvSpPr>
        <p:spPr/>
        <p:txBody>
          <a:bodyPr/>
          <a:lstStyle/>
          <a:p>
            <a:r>
              <a:rPr lang="en-US" smtClean="0">
                <a:solidFill>
                  <a:srgbClr val="B01088"/>
                </a:solidFill>
                <a:latin typeface="Arial" charset="0"/>
                <a:cs typeface="ＭＳ Ｐゴシック"/>
              </a:rPr>
              <a:t>Semantic Web Applications and Tools for Life Sciences Hackathon</a:t>
            </a:r>
          </a:p>
          <a:p>
            <a:pPr lvl="1"/>
            <a:r>
              <a:rPr lang="en-US" smtClean="0">
                <a:solidFill>
                  <a:srgbClr val="0000FF"/>
                </a:solidFill>
                <a:latin typeface="Arial" charset="0"/>
                <a:cs typeface="Arial" charset="0"/>
              </a:rPr>
              <a:t>http://www.ukoln.ac.uk/events/devcsi/life-sciences-hackdays/programme/index.html</a:t>
            </a:r>
          </a:p>
          <a:p>
            <a:pPr lvl="1"/>
            <a:r>
              <a:rPr lang="en-US" smtClean="0">
                <a:latin typeface="Arial" charset="0"/>
                <a:cs typeface="Arial" charset="0"/>
              </a:rPr>
              <a:t>A two day event hacking content, systems and services for the Life Sciences, with a focus on Open Research Reports</a:t>
            </a:r>
          </a:p>
          <a:p>
            <a:pPr lvl="1"/>
            <a:r>
              <a:rPr lang="en-US" smtClean="0">
                <a:latin typeface="Arial" charset="0"/>
                <a:cs typeface="Arial" charset="0"/>
              </a:rPr>
              <a:t>University of London Union, Malet Street, London, WC1E 7HY</a:t>
            </a:r>
          </a:p>
          <a:p>
            <a:pPr lvl="1"/>
            <a:r>
              <a:rPr lang="en-US" smtClean="0">
                <a:latin typeface="Arial" charset="0"/>
                <a:cs typeface="Arial" charset="0"/>
              </a:rPr>
              <a:t>Tuesday 6th December and Wednesday 7th December, 2011</a:t>
            </a:r>
          </a:p>
          <a:p>
            <a:endParaRPr lang="en-US" smtClean="0">
              <a:latin typeface="Arial" charset="0"/>
              <a:cs typeface="ＭＳ Ｐゴシック"/>
            </a:endParaRPr>
          </a:p>
          <a:p>
            <a:r>
              <a:rPr lang="en-US" smtClean="0">
                <a:latin typeface="Arial" charset="0"/>
                <a:cs typeface="ＭＳ Ｐゴシック"/>
              </a:rPr>
              <a:t>Fund raising / grant applications (Wellcome?  Gates?)  to enable further development</a:t>
            </a:r>
          </a:p>
          <a:p>
            <a:endParaRPr lang="en-US" smtClean="0">
              <a:latin typeface="Arial" charset="0"/>
              <a:cs typeface="ＭＳ Ｐゴシック"/>
            </a:endParaRPr>
          </a:p>
          <a:p>
            <a:r>
              <a:rPr lang="en-US" smtClean="0">
                <a:latin typeface="Arial" charset="0"/>
                <a:cs typeface="ＭＳ Ｐゴシック"/>
              </a:rPr>
              <a:t>Gathering like-minded collaborators to work together</a:t>
            </a:r>
          </a:p>
          <a:p>
            <a:pPr lvl="1"/>
            <a:r>
              <a:rPr lang="en-US" smtClean="0">
                <a:solidFill>
                  <a:srgbClr val="B01088"/>
                </a:solidFill>
                <a:latin typeface="Arial" charset="0"/>
                <a:cs typeface="Arial" charset="0"/>
              </a:rPr>
              <a:t>If YOU would like to participate, please let me know!</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Grp="1" noChangeArrowheads="1"/>
          </p:cNvSpPr>
          <p:nvPr>
            <p:ph type="title"/>
          </p:nvPr>
        </p:nvSpPr>
        <p:spPr>
          <a:xfrm>
            <a:off x="468313" y="1268413"/>
            <a:ext cx="8496300" cy="5327650"/>
          </a:xfrm>
        </p:spPr>
        <p:txBody>
          <a:bodyPr/>
          <a:lstStyle/>
          <a:p>
            <a:pPr eaLnBrk="1" hangingPunct="1"/>
            <a:r>
              <a:rPr lang="de-DE" sz="1600" smtClean="0">
                <a:latin typeface="Arial" charset="0"/>
                <a:cs typeface="ＭＳ Ｐゴシック"/>
              </a:rPr>
              <a:t>. . . with acknowledgement of the excellent work of my IBRG </a:t>
            </a:r>
            <a:r>
              <a:rPr lang="en-GB" sz="1600" smtClean="0">
                <a:solidFill>
                  <a:srgbClr val="0000FF"/>
                </a:solidFill>
                <a:latin typeface="Arial" charset="0"/>
                <a:cs typeface="ＭＳ Ｐゴシック"/>
              </a:rPr>
              <a:t> </a:t>
            </a:r>
            <a:r>
              <a:rPr lang="de-DE" sz="1600" smtClean="0">
                <a:latin typeface="Arial" charset="0"/>
                <a:cs typeface="ＭＳ Ｐゴシック"/>
              </a:rPr>
              <a:t>colleagues</a:t>
            </a:r>
            <a:br>
              <a:rPr lang="de-DE" sz="1600" smtClean="0">
                <a:latin typeface="Arial" charset="0"/>
                <a:cs typeface="ＭＳ Ｐゴシック"/>
              </a:rPr>
            </a:br>
            <a:r>
              <a:rPr lang="en-GB" sz="1600" smtClean="0">
                <a:latin typeface="Arial" charset="0"/>
                <a:cs typeface="ＭＳ Ｐゴシック"/>
              </a:rPr>
              <a:t/>
            </a:r>
            <a:br>
              <a:rPr lang="en-GB" sz="1600" smtClean="0">
                <a:latin typeface="Arial" charset="0"/>
                <a:cs typeface="ＭＳ Ｐゴシック"/>
              </a:rPr>
            </a:br>
            <a:r>
              <a:rPr lang="de-DE" sz="1600" smtClean="0">
                <a:latin typeface="Arial" charset="0"/>
                <a:cs typeface="ＭＳ Ｐゴシック"/>
              </a:rPr>
              <a:t> </a:t>
            </a:r>
            <a:br>
              <a:rPr lang="de-DE" sz="1600" smtClean="0">
                <a:latin typeface="Arial" charset="0"/>
                <a:cs typeface="ＭＳ Ｐゴシック"/>
              </a:rPr>
            </a:br>
            <a:r>
              <a:rPr lang="de-DE" sz="1600" smtClean="0">
                <a:solidFill>
                  <a:srgbClr val="B01088"/>
                </a:solidFill>
                <a:latin typeface="Arial" charset="0"/>
                <a:cs typeface="ＭＳ Ｐゴシック"/>
              </a:rPr>
              <a:t>Semantic publishing  </a:t>
            </a:r>
            <a:r>
              <a:rPr lang="de-DE" sz="1600" smtClean="0">
                <a:latin typeface="Arial" charset="0"/>
                <a:cs typeface="ＭＳ Ｐゴシック"/>
              </a:rPr>
              <a:t>Katie Portwin, Alistair Miles and Graham Klyne</a:t>
            </a:r>
            <a:br>
              <a:rPr lang="de-DE" sz="1600" smtClean="0">
                <a:latin typeface="Arial" charset="0"/>
                <a:cs typeface="ＭＳ Ｐゴシック"/>
              </a:rPr>
            </a:br>
            <a:r>
              <a:rPr lang="de-DE" sz="1600" smtClean="0">
                <a:solidFill>
                  <a:srgbClr val="B01088"/>
                </a:solidFill>
                <a:latin typeface="Arial" charset="0"/>
                <a:cs typeface="ＭＳ Ｐゴシック"/>
              </a:rPr>
              <a:t/>
            </a:r>
            <a:br>
              <a:rPr lang="de-DE" sz="1600" smtClean="0">
                <a:solidFill>
                  <a:srgbClr val="B01088"/>
                </a:solidFill>
                <a:latin typeface="Arial" charset="0"/>
                <a:cs typeface="ＭＳ Ｐゴシック"/>
              </a:rPr>
            </a:br>
            <a:r>
              <a:rPr lang="de-DE" sz="1600" smtClean="0">
                <a:solidFill>
                  <a:srgbClr val="B01088"/>
                </a:solidFill>
                <a:latin typeface="Arial" charset="0"/>
                <a:cs typeface="ＭＳ Ｐゴシック"/>
              </a:rPr>
              <a:t>SPAR ontologies	</a:t>
            </a:r>
            <a:r>
              <a:rPr lang="en-GB" sz="1600" smtClean="0">
                <a:solidFill>
                  <a:srgbClr val="B01088"/>
                </a:solidFill>
                <a:latin typeface="Arial" charset="0"/>
                <a:cs typeface="ＭＳ Ｐゴシック"/>
              </a:rPr>
              <a:t> </a:t>
            </a:r>
            <a:r>
              <a:rPr lang="de-DE" sz="1600" smtClean="0">
                <a:latin typeface="Arial" charset="0"/>
                <a:cs typeface="ＭＳ Ｐゴシック"/>
              </a:rPr>
              <a:t>Silvio Peroni</a:t>
            </a:r>
            <a:br>
              <a:rPr lang="de-DE" sz="1600" smtClean="0">
                <a:latin typeface="Arial" charset="0"/>
                <a:cs typeface="ＭＳ Ｐゴシック"/>
              </a:rPr>
            </a:br>
            <a:r>
              <a:rPr lang="en-GB" sz="1600" smtClean="0">
                <a:latin typeface="Arial" charset="0"/>
                <a:cs typeface="ＭＳ Ｐゴシック"/>
              </a:rPr>
              <a:t/>
            </a:r>
            <a:br>
              <a:rPr lang="en-GB" sz="1600" smtClean="0">
                <a:latin typeface="Arial" charset="0"/>
                <a:cs typeface="ＭＳ Ｐゴシック"/>
              </a:rPr>
            </a:br>
            <a:r>
              <a:rPr lang="en-GB" sz="1600" smtClean="0">
                <a:solidFill>
                  <a:srgbClr val="B01088"/>
                </a:solidFill>
                <a:latin typeface="Arial" charset="0"/>
                <a:cs typeface="ＭＳ Ｐゴシック"/>
              </a:rPr>
              <a:t>Open Citations</a:t>
            </a:r>
            <a:r>
              <a:rPr lang="en-GB" sz="1600" smtClean="0">
                <a:latin typeface="Arial" charset="0"/>
                <a:cs typeface="ＭＳ Ｐゴシック"/>
              </a:rPr>
              <a:t>    	 Ben O’Steen and Alex Dutton</a:t>
            </a:r>
            <a:br>
              <a:rPr lang="en-GB" sz="1600" smtClean="0">
                <a:latin typeface="Arial" charset="0"/>
                <a:cs typeface="ＭＳ Ｐゴシック"/>
              </a:rPr>
            </a:br>
            <a:r>
              <a:rPr lang="en-GB" sz="1600" smtClean="0">
                <a:latin typeface="Arial" charset="0"/>
                <a:cs typeface="ＭＳ Ｐゴシック"/>
              </a:rPr>
              <a:t/>
            </a:r>
            <a:br>
              <a:rPr lang="en-GB" sz="1600" smtClean="0">
                <a:latin typeface="Arial" charset="0"/>
                <a:cs typeface="ＭＳ Ｐゴシック"/>
              </a:rPr>
            </a:br>
            <a:r>
              <a:rPr lang="en-GB" sz="1600" smtClean="0">
                <a:solidFill>
                  <a:srgbClr val="B01088"/>
                </a:solidFill>
                <a:latin typeface="Arial" charset="0"/>
                <a:cs typeface="ＭＳ Ｐゴシック"/>
              </a:rPr>
              <a:t>MIIDI 		 </a:t>
            </a:r>
            <a:r>
              <a:rPr lang="en-GB" sz="1600" smtClean="0">
                <a:latin typeface="Arial" charset="0"/>
                <a:cs typeface="ＭＳ Ｐゴシック"/>
              </a:rPr>
              <a:t>Tanya Gray</a:t>
            </a:r>
            <a:r>
              <a:rPr lang="en-GB" sz="1600" smtClean="0">
                <a:solidFill>
                  <a:srgbClr val="B01088"/>
                </a:solidFill>
                <a:latin typeface="Arial" charset="0"/>
                <a:cs typeface="ＭＳ Ｐゴシック"/>
              </a:rPr>
              <a:t> </a:t>
            </a:r>
            <a:br>
              <a:rPr lang="en-GB" sz="1600" smtClean="0">
                <a:solidFill>
                  <a:srgbClr val="B01088"/>
                </a:solidFill>
                <a:latin typeface="Arial" charset="0"/>
                <a:cs typeface="ＭＳ Ｐゴシック"/>
              </a:rPr>
            </a:br>
            <a:r>
              <a:rPr lang="en-GB" sz="1600" smtClean="0">
                <a:latin typeface="Arial" charset="0"/>
                <a:cs typeface="ＭＳ Ｐゴシック"/>
              </a:rPr>
              <a:t/>
            </a:r>
            <a:br>
              <a:rPr lang="en-GB" sz="1600" smtClean="0">
                <a:latin typeface="Arial" charset="0"/>
                <a:cs typeface="ＭＳ Ｐゴシック"/>
              </a:rPr>
            </a:br>
            <a:r>
              <a:rPr lang="de-DE" sz="1600" smtClean="0">
                <a:latin typeface="Arial" charset="0"/>
                <a:cs typeface="ＭＳ Ｐゴシック"/>
              </a:rPr>
              <a:t/>
            </a:r>
            <a:br>
              <a:rPr lang="de-DE" sz="1600" smtClean="0">
                <a:latin typeface="Arial" charset="0"/>
                <a:cs typeface="ＭＳ Ｐゴシック"/>
              </a:rPr>
            </a:br>
            <a:r>
              <a:rPr lang="de-DE" sz="1600" smtClean="0">
                <a:latin typeface="Arial" charset="0"/>
                <a:cs typeface="ＭＳ Ｐゴシック"/>
              </a:rPr>
              <a:t/>
            </a:r>
            <a:br>
              <a:rPr lang="de-DE" sz="1600" smtClean="0">
                <a:latin typeface="Arial" charset="0"/>
                <a:cs typeface="ＭＳ Ｐゴシック"/>
              </a:rPr>
            </a:br>
            <a:r>
              <a:rPr lang="en-GB" sz="1600" smtClean="0">
                <a:solidFill>
                  <a:srgbClr val="008000"/>
                </a:solidFill>
                <a:latin typeface="Arial" charset="0"/>
                <a:cs typeface="ＭＳ Ｐゴシック"/>
              </a:rPr>
              <a:t/>
            </a:r>
            <a:br>
              <a:rPr lang="en-GB" sz="1600" smtClean="0">
                <a:solidFill>
                  <a:srgbClr val="008000"/>
                </a:solidFill>
                <a:latin typeface="Arial" charset="0"/>
                <a:cs typeface="ＭＳ Ｐゴシック"/>
              </a:rPr>
            </a:br>
            <a:r>
              <a:rPr lang="en-GB" sz="1600" smtClean="0">
                <a:solidFill>
                  <a:srgbClr val="008000"/>
                </a:solidFill>
                <a:latin typeface="Arial" charset="0"/>
                <a:cs typeface="ＭＳ Ｐゴシック"/>
              </a:rPr>
              <a:t/>
            </a:r>
            <a:br>
              <a:rPr lang="en-GB" sz="1600" smtClean="0">
                <a:solidFill>
                  <a:srgbClr val="008000"/>
                </a:solidFill>
                <a:latin typeface="Arial" charset="0"/>
                <a:cs typeface="ＭＳ Ｐゴシック"/>
              </a:rPr>
            </a:br>
            <a:r>
              <a:rPr lang="en-GB" sz="1600" smtClean="0">
                <a:solidFill>
                  <a:srgbClr val="008000"/>
                </a:solidFill>
                <a:latin typeface="Arial" charset="0"/>
                <a:cs typeface="ＭＳ Ｐゴシック"/>
              </a:rPr>
              <a:t/>
            </a:r>
            <a:br>
              <a:rPr lang="en-GB" sz="1600" smtClean="0">
                <a:solidFill>
                  <a:srgbClr val="008000"/>
                </a:solidFill>
                <a:latin typeface="Arial" charset="0"/>
                <a:cs typeface="ＭＳ Ｐゴシック"/>
              </a:rPr>
            </a:br>
            <a:r>
              <a:rPr lang="en-GB" sz="1600" smtClean="0">
                <a:solidFill>
                  <a:srgbClr val="008000"/>
                </a:solidFill>
                <a:latin typeface="Arial" charset="0"/>
                <a:cs typeface="ＭＳ Ｐゴシック"/>
              </a:rPr>
              <a:t/>
            </a:r>
            <a:br>
              <a:rPr lang="en-GB" sz="1600" smtClean="0">
                <a:solidFill>
                  <a:srgbClr val="008000"/>
                </a:solidFill>
                <a:latin typeface="Arial" charset="0"/>
                <a:cs typeface="ＭＳ Ｐゴシック"/>
              </a:rPr>
            </a:br>
            <a:r>
              <a:rPr lang="en-GB" sz="1600" smtClean="0">
                <a:solidFill>
                  <a:srgbClr val="008000"/>
                </a:solidFill>
                <a:latin typeface="Arial" charset="0"/>
                <a:cs typeface="ＭＳ Ｐゴシック"/>
              </a:rPr>
              <a:t/>
            </a:r>
            <a:br>
              <a:rPr lang="en-GB" sz="1600" smtClean="0">
                <a:solidFill>
                  <a:srgbClr val="008000"/>
                </a:solidFill>
                <a:latin typeface="Arial" charset="0"/>
                <a:cs typeface="ＭＳ Ｐゴシック"/>
              </a:rPr>
            </a:br>
            <a:r>
              <a:rPr lang="de-DE" sz="1600" smtClean="0">
                <a:latin typeface="Arial" charset="0"/>
                <a:cs typeface="ＭＳ Ｐゴシック"/>
              </a:rPr>
              <a:t>and</a:t>
            </a:r>
            <a:r>
              <a:rPr lang="en-GB" sz="1600" smtClean="0">
                <a:latin typeface="Arial" charset="0"/>
                <a:cs typeface="ＭＳ Ｐゴシック"/>
              </a:rPr>
              <a:t> with</a:t>
            </a:r>
            <a:r>
              <a:rPr lang="de-DE" sz="1600" smtClean="0">
                <a:latin typeface="Arial" charset="0"/>
                <a:cs typeface="ＭＳ Ｐゴシック"/>
              </a:rPr>
              <a:t> thanks to the JISC for funding over recent years</a:t>
            </a:r>
            <a:br>
              <a:rPr lang="de-DE" sz="1600" smtClean="0">
                <a:latin typeface="Arial" charset="0"/>
                <a:cs typeface="ＭＳ Ｐゴシック"/>
              </a:rPr>
            </a:br>
            <a:endParaRPr lang="de-DE" smtClean="0">
              <a:solidFill>
                <a:srgbClr val="3366FF"/>
              </a:solidFill>
              <a:latin typeface="Arial" charset="0"/>
              <a:cs typeface="ＭＳ Ｐゴシック"/>
            </a:endParaRPr>
          </a:p>
        </p:txBody>
      </p:sp>
      <p:pic>
        <p:nvPicPr>
          <p:cNvPr id="109570" name="Picture 3" descr="jisc white logo.gif"/>
          <p:cNvPicPr>
            <a:picLocks noChangeAspect="1"/>
          </p:cNvPicPr>
          <p:nvPr/>
        </p:nvPicPr>
        <p:blipFill>
          <a:blip r:embed="rId3"/>
          <a:srcRect/>
          <a:stretch>
            <a:fillRect/>
          </a:stretch>
        </p:blipFill>
        <p:spPr bwMode="auto">
          <a:xfrm>
            <a:off x="8027988" y="5805488"/>
            <a:ext cx="792162" cy="479425"/>
          </a:xfrm>
          <a:prstGeom prst="rect">
            <a:avLst/>
          </a:prstGeom>
          <a:noFill/>
          <a:ln w="9525">
            <a:noFill/>
            <a:miter lim="800000"/>
            <a:headEnd/>
            <a:tailEnd/>
          </a:ln>
        </p:spPr>
      </p:pic>
      <p:pic>
        <p:nvPicPr>
          <p:cNvPr id="109571" name="Picture 1062" descr="IBRG Logo 240x240 pixels"/>
          <p:cNvPicPr>
            <a:picLocks noChangeAspect="1" noChangeArrowheads="1"/>
          </p:cNvPicPr>
          <p:nvPr/>
        </p:nvPicPr>
        <p:blipFill>
          <a:blip r:embed="rId4"/>
          <a:srcRect/>
          <a:stretch>
            <a:fillRect/>
          </a:stretch>
        </p:blipFill>
        <p:spPr bwMode="auto">
          <a:xfrm>
            <a:off x="8027988" y="1341438"/>
            <a:ext cx="719137" cy="719137"/>
          </a:xfrm>
          <a:prstGeom prst="rect">
            <a:avLst/>
          </a:prstGeom>
          <a:noFill/>
          <a:ln w="9525">
            <a:noFill/>
            <a:miter lim="800000"/>
            <a:headEnd/>
            <a:tailEnd/>
          </a:ln>
        </p:spPr>
      </p:pic>
      <p:sp>
        <p:nvSpPr>
          <p:cNvPr id="109572" name="Title 1"/>
          <p:cNvSpPr txBox="1">
            <a:spLocks/>
          </p:cNvSpPr>
          <p:nvPr/>
        </p:nvSpPr>
        <p:spPr bwMode="auto">
          <a:xfrm>
            <a:off x="1547813" y="115888"/>
            <a:ext cx="5903912" cy="784225"/>
          </a:xfrm>
          <a:prstGeom prst="rect">
            <a:avLst/>
          </a:prstGeom>
          <a:noFill/>
          <a:ln w="9525">
            <a:noFill/>
            <a:miter lim="800000"/>
            <a:headEnd/>
            <a:tailEnd/>
          </a:ln>
        </p:spPr>
        <p:txBody>
          <a:bodyPr lIns="0" tIns="0" rIns="0" bIns="0" anchor="ctr"/>
          <a:lstStyle/>
          <a:p>
            <a:pPr algn="ct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en-US" sz="2800">
                <a:solidFill>
                  <a:srgbClr val="FF6600"/>
                </a:solidFill>
                <a:latin typeface="Arial" charset="0"/>
              </a:rPr>
              <a:t>end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smtClean="0">
                <a:latin typeface="Arial" charset="0"/>
                <a:cs typeface="ＭＳ Ｐゴシック"/>
              </a:rPr>
              <a:t>FaBiO and BiBO, the Bibliographic Ontology</a:t>
            </a:r>
          </a:p>
        </p:txBody>
      </p:sp>
      <p:sp>
        <p:nvSpPr>
          <p:cNvPr id="3" name="Content Placeholder 2"/>
          <p:cNvSpPr>
            <a:spLocks noGrp="1"/>
          </p:cNvSpPr>
          <p:nvPr>
            <p:ph idx="1"/>
          </p:nvPr>
        </p:nvSpPr>
        <p:spPr/>
        <p:txBody>
          <a:bodyPr/>
          <a:lstStyle/>
          <a:p>
            <a:pPr marL="0" indent="0">
              <a:buFont typeface="Wingdings" charset="0"/>
              <a:buNone/>
              <a:defRPr/>
            </a:pPr>
            <a:r>
              <a:rPr lang="en-US" dirty="0" err="1" smtClean="0"/>
              <a:t>BiBO</a:t>
            </a:r>
            <a:r>
              <a:rPr lang="en-US" dirty="0" smtClean="0"/>
              <a:t> is a good ontology, written in OWL, and widely used.</a:t>
            </a:r>
          </a:p>
          <a:p>
            <a:pPr marL="0" indent="0">
              <a:buFont typeface="Wingdings" charset="0"/>
              <a:buNone/>
              <a:defRPr/>
            </a:pPr>
            <a:r>
              <a:rPr lang="en-US" dirty="0" smtClean="0"/>
              <a:t>However, FaBiO and </a:t>
            </a:r>
            <a:r>
              <a:rPr lang="en-US" dirty="0" err="1" smtClean="0"/>
              <a:t>BiBO</a:t>
            </a:r>
            <a:r>
              <a:rPr lang="en-US" dirty="0" smtClean="0"/>
              <a:t> differ in several significant aspects:</a:t>
            </a:r>
          </a:p>
          <a:p>
            <a:pPr>
              <a:buFont typeface="Wingdings" charset="0"/>
              <a:buChar char="n"/>
              <a:defRPr/>
            </a:pPr>
            <a:r>
              <a:rPr lang="en-US" dirty="0" err="1" smtClean="0"/>
              <a:t>BiBO</a:t>
            </a:r>
            <a:r>
              <a:rPr lang="en-US" dirty="0" smtClean="0"/>
              <a:t> is ‘flat’, lacking the FRBR structure, thus lacking expressiveness</a:t>
            </a:r>
          </a:p>
          <a:p>
            <a:pPr>
              <a:buFont typeface="Wingdings" charset="0"/>
              <a:buChar char="n"/>
              <a:defRPr/>
            </a:pPr>
            <a:r>
              <a:rPr lang="en-US" dirty="0" err="1" smtClean="0"/>
              <a:t>BiBO</a:t>
            </a:r>
            <a:r>
              <a:rPr lang="en-US" dirty="0" smtClean="0"/>
              <a:t> is less complete (69 classes, as opposed to 211 in FaBiO)</a:t>
            </a:r>
          </a:p>
          <a:p>
            <a:pPr lvl="1">
              <a:buFont typeface="Wingdings" charset="0"/>
              <a:buChar char="Ø"/>
              <a:defRPr/>
            </a:pPr>
            <a:r>
              <a:rPr lang="en-US" dirty="0" smtClean="0"/>
              <a:t>For example, </a:t>
            </a:r>
            <a:r>
              <a:rPr lang="en-US" dirty="0" err="1" smtClean="0"/>
              <a:t>BiBO</a:t>
            </a:r>
            <a:r>
              <a:rPr lang="en-US" dirty="0" smtClean="0"/>
              <a:t> lacks </a:t>
            </a:r>
            <a:r>
              <a:rPr lang="en-US" dirty="0"/>
              <a:t>classes for Blog Post, Computer Program, Dataset, Grant Application, Supplementary </a:t>
            </a:r>
            <a:r>
              <a:rPr lang="en-US" dirty="0" smtClean="0"/>
              <a:t>File</a:t>
            </a:r>
            <a:r>
              <a:rPr lang="en-US" dirty="0"/>
              <a:t>, and Thesaurus</a:t>
            </a:r>
            <a:endParaRPr lang="en-US" dirty="0" smtClean="0"/>
          </a:p>
          <a:p>
            <a:pPr>
              <a:buFont typeface="Wingdings" charset="0"/>
              <a:buChar char="n"/>
              <a:defRPr/>
            </a:pPr>
            <a:r>
              <a:rPr lang="en-US" dirty="0" smtClean="0"/>
              <a:t>FaBiO is complemented by the other SPAR ontologies </a:t>
            </a:r>
            <a:r>
              <a:rPr lang="en-US" dirty="0"/>
              <a:t>to form a complete ontological environment for publication </a:t>
            </a:r>
            <a:r>
              <a:rPr lang="en-US" dirty="0" smtClean="0"/>
              <a:t>entities:</a:t>
            </a:r>
          </a:p>
          <a:p>
            <a:pPr lvl="1">
              <a:buFont typeface="Wingdings" charset="0"/>
              <a:buChar char="Ø"/>
              <a:defRPr/>
            </a:pPr>
            <a:r>
              <a:rPr lang="en-US" dirty="0" smtClean="0"/>
              <a:t>CiTO to describe citations, </a:t>
            </a:r>
            <a:r>
              <a:rPr lang="en-US" dirty="0" err="1" smtClean="0"/>
              <a:t>BiRO</a:t>
            </a:r>
            <a:r>
              <a:rPr lang="en-US" dirty="0" smtClean="0"/>
              <a:t> to describe bibliographic records, reference lists, library catalogues, etc., DoCO to describe document components, and so on. </a:t>
            </a:r>
          </a:p>
          <a:p>
            <a:pPr>
              <a:buFont typeface="Wingdings" charset="0"/>
              <a:buChar char="n"/>
              <a:defRPr/>
            </a:pPr>
            <a:r>
              <a:rPr lang="en-US" dirty="0" smtClean="0"/>
              <a:t>The differences are described more fully at </a:t>
            </a:r>
            <a:r>
              <a:rPr lang="en-US" dirty="0">
                <a:solidFill>
                  <a:srgbClr val="0000FF"/>
                </a:solidFill>
              </a:rPr>
              <a:t>http://bit.ly/</a:t>
            </a:r>
            <a:r>
              <a:rPr lang="en-US" dirty="0" smtClean="0">
                <a:solidFill>
                  <a:srgbClr val="0000FF"/>
                </a:solidFill>
              </a:rPr>
              <a:t>qhVtpC</a:t>
            </a:r>
          </a:p>
          <a:p>
            <a:pPr>
              <a:buFont typeface="Wingdings" charset="0"/>
              <a:buChar char="n"/>
              <a:defRPr/>
            </a:pPr>
            <a:r>
              <a:rPr lang="en-US" dirty="0" smtClean="0"/>
              <a:t>We have prepared an </a:t>
            </a:r>
            <a:r>
              <a:rPr lang="en-US" dirty="0"/>
              <a:t>RDF mapping document, </a:t>
            </a:r>
            <a:r>
              <a:rPr lang="en-US" dirty="0" smtClean="0">
                <a:solidFill>
                  <a:srgbClr val="B01088"/>
                </a:solidFill>
              </a:rPr>
              <a:t>BIBO2SPAR</a:t>
            </a:r>
            <a:r>
              <a:rPr lang="en-US" dirty="0" smtClean="0"/>
              <a:t>, that maps </a:t>
            </a:r>
            <a:r>
              <a:rPr lang="en-US" dirty="0" err="1" smtClean="0"/>
              <a:t>BiBO</a:t>
            </a:r>
            <a:r>
              <a:rPr lang="en-US" dirty="0" smtClean="0"/>
              <a:t> to FaBiO using SKOS, as described at </a:t>
            </a:r>
            <a:r>
              <a:rPr lang="en-US" dirty="0">
                <a:solidFill>
                  <a:srgbClr val="0000FF"/>
                </a:solidFill>
              </a:rPr>
              <a:t>http://</a:t>
            </a:r>
            <a:r>
              <a:rPr lang="en-US" dirty="0" err="1">
                <a:solidFill>
                  <a:srgbClr val="0000FF"/>
                </a:solidFill>
              </a:rPr>
              <a:t>bit.ly</a:t>
            </a:r>
            <a:r>
              <a:rPr lang="en-US" dirty="0">
                <a:solidFill>
                  <a:srgbClr val="0000FF"/>
                </a:solidFill>
              </a:rPr>
              <a:t>/</a:t>
            </a:r>
            <a:r>
              <a:rPr lang="en-US" dirty="0" smtClean="0">
                <a:solidFill>
                  <a:srgbClr val="0000FF"/>
                </a:solidFill>
              </a:rPr>
              <a:t>rwf1t6</a:t>
            </a:r>
          </a:p>
          <a:p>
            <a:pPr lvl="1">
              <a:buFont typeface="Wingdings" charset="0"/>
              <a:buChar char="Ø"/>
              <a:defRPr/>
            </a:pPr>
            <a:endParaRPr lang="en-US" dirty="0" smtClean="0"/>
          </a:p>
          <a:p>
            <a:pPr lvl="1">
              <a:buFont typeface="Wingdings" charset="0"/>
              <a:buChar char="Ø"/>
              <a:defRPr/>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hangingPunct="1"/>
            <a:r>
              <a:rPr lang="en-US" smtClean="0">
                <a:latin typeface="Arial" charset="0"/>
                <a:cs typeface="ＭＳ Ｐゴシック"/>
              </a:rPr>
              <a:t>Open Research Reports and copyright</a:t>
            </a:r>
          </a:p>
        </p:txBody>
      </p:sp>
      <p:sp>
        <p:nvSpPr>
          <p:cNvPr id="3" name="Content Placeholder 2"/>
          <p:cNvSpPr>
            <a:spLocks noGrp="1"/>
          </p:cNvSpPr>
          <p:nvPr>
            <p:ph idx="1"/>
          </p:nvPr>
        </p:nvSpPr>
        <p:spPr>
          <a:xfrm>
            <a:off x="395288" y="1268413"/>
            <a:ext cx="8569325" cy="5472112"/>
          </a:xfrm>
        </p:spPr>
        <p:txBody>
          <a:bodyPr/>
          <a:lstStyle/>
          <a:p>
            <a:pPr hangingPunct="1"/>
            <a:r>
              <a:rPr lang="de-DE" smtClean="0">
                <a:latin typeface="Arial" charset="0"/>
                <a:cs typeface="ＭＳ Ｐゴシック"/>
              </a:rPr>
              <a:t>The idea of Open Research Reports is to free data trapped in journal articles to which subscription access barriers exist, and to publish them</a:t>
            </a:r>
          </a:p>
          <a:p>
            <a:pPr lvl="1"/>
            <a:r>
              <a:rPr lang="en-GB" smtClean="0">
                <a:latin typeface="Arial" charset="0"/>
                <a:cs typeface="Arial" charset="0"/>
              </a:rPr>
              <a:t>in an open access ‘instant’ journal such as </a:t>
            </a:r>
            <a:r>
              <a:rPr lang="en-GB" i="1" smtClean="0">
                <a:latin typeface="Arial" charset="0"/>
                <a:cs typeface="Arial" charset="0"/>
              </a:rPr>
              <a:t>PLoS Currents</a:t>
            </a:r>
          </a:p>
          <a:p>
            <a:pPr lvl="1"/>
            <a:r>
              <a:rPr lang="en-GB" smtClean="0">
                <a:latin typeface="Arial" charset="0"/>
                <a:cs typeface="Arial" charset="0"/>
              </a:rPr>
              <a:t>in machine-readable RDF as Open Linked Data</a:t>
            </a:r>
          </a:p>
          <a:p>
            <a:pPr hangingPunct="1"/>
            <a:endParaRPr lang="de-DE" smtClean="0">
              <a:latin typeface="Arial" charset="0"/>
              <a:cs typeface="ＭＳ Ｐゴシック"/>
            </a:endParaRPr>
          </a:p>
          <a:p>
            <a:pPr hangingPunct="1"/>
            <a:r>
              <a:rPr lang="de-DE" smtClean="0">
                <a:latin typeface="Arial" charset="0"/>
                <a:cs typeface="ＭＳ Ｐゴシック"/>
              </a:rPr>
              <a:t>How is this possible, if the article itself is covered by copyright?</a:t>
            </a:r>
          </a:p>
          <a:p>
            <a:pPr lvl="1"/>
            <a:r>
              <a:rPr lang="en-GB" smtClean="0">
                <a:latin typeface="Arial" charset="0"/>
                <a:cs typeface="Arial" charset="0"/>
              </a:rPr>
              <a:t>Under US law, bare facts cannot be copyrighted</a:t>
            </a:r>
          </a:p>
          <a:p>
            <a:pPr lvl="1"/>
            <a:r>
              <a:rPr lang="en-GB" smtClean="0">
                <a:latin typeface="Arial" charset="0"/>
                <a:cs typeface="Arial" charset="0"/>
              </a:rPr>
              <a:t>Quotation of brief excerpts from a copyrighted article for the purpose of comment or review is permissible under ‘fair usage’ laws</a:t>
            </a:r>
          </a:p>
          <a:p>
            <a:pPr lvl="1"/>
            <a:r>
              <a:rPr lang="en-GB" smtClean="0">
                <a:latin typeface="Arial" charset="0"/>
                <a:cs typeface="Arial" charset="0"/>
              </a:rPr>
              <a:t>A scholar’s personal annotations about a copyright journal article are hers to publish as she wishes, and are free from the copyright restrictions pertaining to the original article</a:t>
            </a:r>
          </a:p>
          <a:p>
            <a:pPr lvl="1"/>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95288" y="333375"/>
            <a:ext cx="8351837" cy="503238"/>
          </a:xfrm>
        </p:spPr>
        <p:txBody>
          <a:bodyPr/>
          <a:lstStyle/>
          <a:p>
            <a:pPr hangingPunct="1"/>
            <a:r>
              <a:rPr lang="en-US" smtClean="0">
                <a:latin typeface="Arial" charset="0"/>
                <a:cs typeface="ＭＳ Ｐゴシック"/>
              </a:rPr>
              <a:t>Examplar semantic enhancements</a:t>
            </a:r>
          </a:p>
        </p:txBody>
      </p:sp>
      <p:sp>
        <p:nvSpPr>
          <p:cNvPr id="27650" name="Rectangle 3"/>
          <p:cNvSpPr txBox="1">
            <a:spLocks noChangeArrowheads="1"/>
          </p:cNvSpPr>
          <p:nvPr/>
        </p:nvSpPr>
        <p:spPr bwMode="auto">
          <a:xfrm>
            <a:off x="755650" y="1196975"/>
            <a:ext cx="7850188" cy="5256213"/>
          </a:xfrm>
          <a:prstGeom prst="rect">
            <a:avLst/>
          </a:prstGeom>
          <a:noFill/>
          <a:ln w="9525">
            <a:noFill/>
            <a:miter lim="800000"/>
            <a:headEnd/>
            <a:tailEnd/>
          </a:ln>
        </p:spPr>
        <p:txBody>
          <a:bodyPr lIns="0" tIns="0" rIns="0" bIns="0" anchor="ctr"/>
          <a:lstStyle/>
          <a:p>
            <a:pP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en-GB" sz="2000">
                <a:solidFill>
                  <a:srgbClr val="000000"/>
                </a:solidFill>
                <a:latin typeface="Arial" charset="0"/>
              </a:rPr>
              <a:t>Exemplar </a:t>
            </a:r>
            <a:r>
              <a:rPr lang="en-GB" sz="2000">
                <a:latin typeface="Arial" charset="0"/>
              </a:rPr>
              <a:t>semantic enhancements </a:t>
            </a:r>
            <a:r>
              <a:rPr lang="en-GB" sz="2000">
                <a:solidFill>
                  <a:srgbClr val="000000"/>
                </a:solidFill>
                <a:latin typeface="Arial" charset="0"/>
              </a:rPr>
              <a:t>to a research article published in </a:t>
            </a:r>
            <a:r>
              <a:rPr lang="en-GB" sz="2000" i="1">
                <a:solidFill>
                  <a:srgbClr val="000000"/>
                </a:solidFill>
                <a:latin typeface="Arial" charset="0"/>
              </a:rPr>
              <a:t>PLoS Neglected Tropical Diseases</a:t>
            </a:r>
            <a:br>
              <a:rPr lang="en-GB" sz="2000" i="1">
                <a:solidFill>
                  <a:srgbClr val="000000"/>
                </a:solidFill>
                <a:latin typeface="Arial" charset="0"/>
              </a:rPr>
            </a:br>
            <a:endParaRPr lang="en-GB" sz="2000" i="1">
              <a:solidFill>
                <a:srgbClr val="000000"/>
              </a:solidFill>
              <a:latin typeface="Arial" charset="0"/>
            </a:endParaRPr>
          </a:p>
          <a:p>
            <a:pP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en-GB" sz="2000">
                <a:solidFill>
                  <a:srgbClr val="000000"/>
                </a:solidFill>
                <a:latin typeface="Arial" charset="0"/>
              </a:rPr>
              <a:t>Enhanced article available at:</a:t>
            </a:r>
          </a:p>
          <a:p>
            <a:pP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en-GB" sz="2000">
                <a:solidFill>
                  <a:srgbClr val="0000CC"/>
                </a:solidFill>
                <a:latin typeface="Arial" charset="0"/>
              </a:rPr>
              <a:t>	</a:t>
            </a:r>
            <a:r>
              <a:rPr lang="en-GB" sz="2000">
                <a:solidFill>
                  <a:srgbClr val="0000FF"/>
                </a:solidFill>
                <a:latin typeface="Arial" charset="0"/>
              </a:rPr>
              <a:t>http://dx.doi.org/10.1371/journal.pntd.0000228.x001</a:t>
            </a:r>
          </a:p>
          <a:p>
            <a:pPr algn="ct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endParaRPr lang="en-GB" sz="2000">
              <a:solidFill>
                <a:srgbClr val="0000CC"/>
              </a:solidFill>
              <a:latin typeface="Arial" charset="0"/>
            </a:endParaRPr>
          </a:p>
          <a:p>
            <a:pPr algn="ct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endParaRPr lang="en-GB" sz="2000">
              <a:solidFill>
                <a:srgbClr val="0000CC"/>
              </a:solidFill>
              <a:latin typeface="Arial" charset="0"/>
            </a:endParaRPr>
          </a:p>
          <a:p>
            <a:pP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en-GB" sz="2000">
                <a:solidFill>
                  <a:srgbClr val="000000"/>
                </a:solidFill>
                <a:latin typeface="Arial" charset="0"/>
              </a:rPr>
              <a:t>That work is described in: </a:t>
            </a:r>
          </a:p>
          <a:p>
            <a:pP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endParaRPr lang="en-GB" sz="2000">
              <a:solidFill>
                <a:srgbClr val="000000"/>
              </a:solidFill>
              <a:latin typeface="Arial" charset="0"/>
            </a:endParaRPr>
          </a:p>
          <a:p>
            <a:pP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en-GB" sz="2000">
                <a:solidFill>
                  <a:srgbClr val="000000"/>
                </a:solidFill>
                <a:latin typeface="Arial" charset="0"/>
              </a:rPr>
              <a:t>Shotton D, Portwin K, Klyne G, Miles A (2009).</a:t>
            </a:r>
          </a:p>
          <a:p>
            <a:pP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en-GB" sz="2000">
                <a:solidFill>
                  <a:srgbClr val="000000"/>
                </a:solidFill>
                <a:latin typeface="Arial" charset="0"/>
              </a:rPr>
              <a:t>Adventures in semantic publishing: exemplar semantic enhancement of a research article. </a:t>
            </a:r>
          </a:p>
          <a:p>
            <a:pP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en-GB" sz="2000" i="1">
                <a:solidFill>
                  <a:srgbClr val="000000"/>
                </a:solidFill>
                <a:latin typeface="Arial" charset="0"/>
              </a:rPr>
              <a:t>PLoS Computational Biology</a:t>
            </a:r>
            <a:r>
              <a:rPr lang="en-GB" sz="2000">
                <a:solidFill>
                  <a:srgbClr val="000000"/>
                </a:solidFill>
                <a:latin typeface="Arial" charset="0"/>
              </a:rPr>
              <a:t> 5: e1000361.   		    	</a:t>
            </a:r>
            <a:r>
              <a:rPr lang="en-GB" sz="2000">
                <a:solidFill>
                  <a:srgbClr val="0000FF"/>
                </a:solidFill>
                <a:latin typeface="Arial" charset="0"/>
              </a:rPr>
              <a:t>http://dx.doi.org/10.1371/journal.pcbi.1000361</a:t>
            </a:r>
            <a:r>
              <a:rPr lang="en-GB" sz="2000">
                <a:solidFill>
                  <a:srgbClr val="000000"/>
                </a:solidFill>
                <a:latin typeface="Arial" charset="0"/>
              </a:rPr>
              <a:t> </a:t>
            </a:r>
          </a:p>
          <a:p>
            <a:pPr algn="ctr" eaLnBrk="0">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endParaRPr lang="en-GB" sz="2000">
              <a:solidFill>
                <a:srgbClr val="0000CC"/>
              </a:solidFill>
              <a:latin typeface="Arial" charset="0"/>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3203575" y="2565400"/>
            <a:ext cx="5184775" cy="901700"/>
          </a:xfrm>
        </p:spPr>
        <p:txBody>
          <a:bodyPr/>
          <a:lstStyle/>
          <a:p>
            <a:pPr hangingPunct="1"/>
            <a:r>
              <a:rPr lang="en-US" smtClean="0">
                <a:latin typeface="Arial" charset="0"/>
                <a:cs typeface="ＭＳ Ｐゴシック"/>
              </a:rPr>
              <a:t>Citing datasets</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smtClean="0">
                <a:latin typeface="Arial" charset="0"/>
                <a:cs typeface="Arial" charset="0"/>
              </a:rPr>
              <a:t>Metadata for describing datasets</a:t>
            </a:r>
          </a:p>
        </p:txBody>
      </p:sp>
      <p:sp>
        <p:nvSpPr>
          <p:cNvPr id="3" name="Content Placeholder 2"/>
          <p:cNvSpPr>
            <a:spLocks noGrp="1"/>
          </p:cNvSpPr>
          <p:nvPr>
            <p:ph idx="1"/>
          </p:nvPr>
        </p:nvSpPr>
        <p:spPr>
          <a:xfrm>
            <a:off x="395288" y="1052513"/>
            <a:ext cx="8569325" cy="5472112"/>
          </a:xfrm>
        </p:spPr>
        <p:txBody>
          <a:bodyPr/>
          <a:lstStyle/>
          <a:p>
            <a:pPr eaLnBrk="1" hangingPunct="1">
              <a:spcBef>
                <a:spcPts val="600"/>
              </a:spcBef>
            </a:pPr>
            <a:r>
              <a:rPr lang="en-US" smtClean="0">
                <a:latin typeface="Arial" charset="0"/>
                <a:cs typeface="Arial" charset="0"/>
              </a:rPr>
              <a:t>The DataCite mandatory metadata properties required for DOI assignment:</a:t>
            </a:r>
          </a:p>
          <a:p>
            <a:pPr lvl="1" eaLnBrk="1" hangingPunct="1">
              <a:spcBef>
                <a:spcPts val="300"/>
              </a:spcBef>
            </a:pPr>
            <a:r>
              <a:rPr lang="en-US" smtClean="0">
                <a:latin typeface="Arial" charset="0"/>
                <a:cs typeface="Arial" charset="0"/>
              </a:rPr>
              <a:t>Creator (i.e. authors)</a:t>
            </a:r>
          </a:p>
          <a:p>
            <a:pPr lvl="1" eaLnBrk="1" hangingPunct="1">
              <a:spcBef>
                <a:spcPts val="300"/>
              </a:spcBef>
            </a:pPr>
            <a:r>
              <a:rPr lang="en-US" smtClean="0">
                <a:latin typeface="Arial" charset="0"/>
                <a:cs typeface="Arial" charset="0"/>
              </a:rPr>
              <a:t>Publication Year</a:t>
            </a:r>
          </a:p>
          <a:p>
            <a:pPr lvl="1" eaLnBrk="1" hangingPunct="1">
              <a:spcBef>
                <a:spcPts val="300"/>
              </a:spcBef>
            </a:pPr>
            <a:r>
              <a:rPr lang="en-US" smtClean="0">
                <a:latin typeface="Arial" charset="0"/>
                <a:cs typeface="Arial" charset="0"/>
              </a:rPr>
              <a:t>Title </a:t>
            </a:r>
          </a:p>
          <a:p>
            <a:pPr lvl="1" eaLnBrk="1" hangingPunct="1">
              <a:spcBef>
                <a:spcPts val="300"/>
              </a:spcBef>
            </a:pPr>
            <a:r>
              <a:rPr lang="en-US" smtClean="0">
                <a:latin typeface="Arial" charset="0"/>
                <a:cs typeface="Arial" charset="0"/>
              </a:rPr>
              <a:t>Publisher (i.e. repository name “Dryad Data Repository”)</a:t>
            </a:r>
          </a:p>
          <a:p>
            <a:pPr lvl="1" eaLnBrk="1" hangingPunct="1">
              <a:spcBef>
                <a:spcPts val="300"/>
              </a:spcBef>
            </a:pPr>
            <a:r>
              <a:rPr lang="en-US" smtClean="0">
                <a:latin typeface="Arial" charset="0"/>
                <a:cs typeface="Arial" charset="0"/>
              </a:rPr>
              <a:t>Identifier (the DOI)</a:t>
            </a:r>
          </a:p>
          <a:p>
            <a:pPr eaLnBrk="1" hangingPunct="1">
              <a:spcBef>
                <a:spcPts val="1200"/>
              </a:spcBef>
            </a:pPr>
            <a:r>
              <a:rPr lang="en-US" smtClean="0">
                <a:latin typeface="Arial" charset="0"/>
                <a:cs typeface="Arial" charset="0"/>
              </a:rPr>
              <a:t>We have mapped the DataCite metadata kernel to RDF</a:t>
            </a:r>
          </a:p>
          <a:p>
            <a:pPr lvl="1" eaLnBrk="1" hangingPunct="1">
              <a:spcBef>
                <a:spcPts val="300"/>
              </a:spcBef>
            </a:pPr>
            <a:r>
              <a:rPr lang="en-US" smtClean="0">
                <a:latin typeface="Arial" charset="0"/>
                <a:cs typeface="Arial" charset="0"/>
              </a:rPr>
              <a:t>See </a:t>
            </a:r>
            <a:r>
              <a:rPr lang="en-US" smtClean="0">
                <a:solidFill>
                  <a:srgbClr val="0000FF"/>
                </a:solidFill>
                <a:latin typeface="Arial" charset="0"/>
                <a:cs typeface="Arial" charset="0"/>
                <a:hlinkClick r:id="rId3"/>
              </a:rPr>
              <a:t>http://opencitations.wordpress.com/</a:t>
            </a:r>
            <a:endParaRPr lang="en-US" smtClean="0">
              <a:solidFill>
                <a:srgbClr val="0000FF"/>
              </a:solidFill>
              <a:latin typeface="Arial" charset="0"/>
              <a:cs typeface="Arial" charset="0"/>
            </a:endParaRPr>
          </a:p>
          <a:p>
            <a:pPr lvl="1" eaLnBrk="1" hangingPunct="1">
              <a:spcBef>
                <a:spcPts val="300"/>
              </a:spcBef>
            </a:pPr>
            <a:endParaRPr lang="en-US" smtClean="0">
              <a:solidFill>
                <a:srgbClr val="0000FF"/>
              </a:solidFill>
              <a:latin typeface="Arial" charset="0"/>
              <a:cs typeface="Arial" charset="0"/>
            </a:endParaRPr>
          </a:p>
          <a:p>
            <a:pPr eaLnBrk="1" hangingPunct="1">
              <a:spcBef>
                <a:spcPts val="300"/>
              </a:spcBef>
            </a:pPr>
            <a:r>
              <a:rPr lang="en-US" smtClean="0">
                <a:latin typeface="Arial" charset="0"/>
                <a:cs typeface="Arial" charset="0"/>
              </a:rPr>
              <a:t>We have created </a:t>
            </a:r>
            <a:r>
              <a:rPr lang="en-US" smtClean="0">
                <a:solidFill>
                  <a:srgbClr val="B01088"/>
                </a:solidFill>
                <a:latin typeface="Arial" charset="0"/>
                <a:cs typeface="Arial" charset="0"/>
              </a:rPr>
              <a:t>CiTO4Data</a:t>
            </a:r>
            <a:r>
              <a:rPr lang="en-US" smtClean="0">
                <a:latin typeface="Arial" charset="0"/>
                <a:cs typeface="Arial" charset="0"/>
              </a:rPr>
              <a:t> and the </a:t>
            </a:r>
            <a:r>
              <a:rPr lang="en-US" smtClean="0">
                <a:solidFill>
                  <a:srgbClr val="B01088"/>
                </a:solidFill>
                <a:latin typeface="Arial" charset="0"/>
                <a:cs typeface="Arial" charset="0"/>
              </a:rPr>
              <a:t>DataCite Ontology</a:t>
            </a:r>
            <a:r>
              <a:rPr lang="en-US" smtClean="0">
                <a:latin typeface="Arial" charset="0"/>
                <a:cs typeface="Arial" charset="0"/>
              </a:rPr>
              <a:t>, two small ontologies to add terms required for describing datasets but not bibliographic entities</a:t>
            </a:r>
          </a:p>
          <a:p>
            <a:pPr lvl="1" eaLnBrk="1" hangingPunct="1">
              <a:spcBef>
                <a:spcPts val="300"/>
              </a:spcBef>
            </a:pPr>
            <a:r>
              <a:rPr lang="en-US" smtClean="0">
                <a:solidFill>
                  <a:srgbClr val="0000FF"/>
                </a:solidFill>
                <a:latin typeface="Arial" charset="0"/>
                <a:cs typeface="Arial" charset="0"/>
              </a:rPr>
              <a:t>http://purl.org/spar/cito4data/</a:t>
            </a:r>
          </a:p>
          <a:p>
            <a:pPr lvl="1" eaLnBrk="1" hangingPunct="1">
              <a:spcBef>
                <a:spcPts val="300"/>
              </a:spcBef>
            </a:pPr>
            <a:endParaRPr lang="en-US" smtClean="0">
              <a:latin typeface="Arial" charset="0"/>
              <a:cs typeface="Arial" charset="0"/>
            </a:endParaRPr>
          </a:p>
          <a:p>
            <a:pPr eaLnBrk="1" hangingPunct="1">
              <a:spcBef>
                <a:spcPts val="1800"/>
              </a:spcBef>
            </a:pPr>
            <a:r>
              <a:rPr lang="en-US" smtClean="0">
                <a:latin typeface="Arial" charset="0"/>
                <a:cs typeface="Arial" charset="0"/>
              </a:rPr>
              <a:t>We wish to provide tools that facilitate the creation of richer metadata to assist in resource discovery and description</a:t>
            </a:r>
          </a:p>
          <a:p>
            <a:pPr eaLnBrk="1" hangingPunct="1">
              <a:spcBef>
                <a:spcPts val="1200"/>
              </a:spcBef>
            </a:pPr>
            <a:r>
              <a:rPr lang="en-US" smtClean="0">
                <a:latin typeface="Arial" charset="0"/>
                <a:cs typeface="Arial" charset="0"/>
              </a:rPr>
              <a:t>The particular focus for our enhanced metadata is </a:t>
            </a:r>
            <a:r>
              <a:rPr lang="en-US" smtClean="0">
                <a:solidFill>
                  <a:srgbClr val="B01088"/>
                </a:solidFill>
                <a:latin typeface="Arial" charset="0"/>
                <a:cs typeface="Arial" charset="0"/>
              </a:rPr>
              <a:t>infectious disease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eaLnBrk="1" hangingPunct="1"/>
            <a:r>
              <a:rPr lang="en-US" smtClean="0">
                <a:latin typeface="Arial" charset="0"/>
                <a:cs typeface="Arial" charset="0"/>
              </a:rPr>
              <a:t>Mapping DataCite metadata elements to RDF</a:t>
            </a:r>
          </a:p>
        </p:txBody>
      </p:sp>
      <p:sp>
        <p:nvSpPr>
          <p:cNvPr id="3" name="Content Placeholder 2"/>
          <p:cNvSpPr>
            <a:spLocks noGrp="1"/>
          </p:cNvSpPr>
          <p:nvPr>
            <p:ph idx="1"/>
          </p:nvPr>
        </p:nvSpPr>
        <p:spPr>
          <a:xfrm>
            <a:off x="395288" y="1125538"/>
            <a:ext cx="8569325" cy="5472112"/>
          </a:xfrm>
        </p:spPr>
        <p:txBody>
          <a:bodyPr/>
          <a:lstStyle/>
          <a:p>
            <a:pPr marL="444500" indent="-381000" eaLnBrk="1" hangingPunct="1">
              <a:buFont typeface="Wingdings" charset="0"/>
              <a:buChar char="n"/>
              <a:defRPr/>
            </a:pPr>
            <a:r>
              <a:rPr lang="en-US" dirty="0" smtClean="0">
                <a:latin typeface="Arial" charset="0"/>
              </a:rPr>
              <a:t>With Silvio Peroni, I have </a:t>
            </a:r>
            <a:r>
              <a:rPr lang="en-US" dirty="0" smtClean="0">
                <a:solidFill>
                  <a:srgbClr val="B01088"/>
                </a:solidFill>
                <a:latin typeface="Arial" charset="0"/>
              </a:rPr>
              <a:t>mapped the DataCite Metadata Kernel v2.0 to RDF </a:t>
            </a:r>
          </a:p>
          <a:p>
            <a:pPr marL="1003300" lvl="1" indent="-381000" eaLnBrk="1" hangingPunct="1">
              <a:buFont typeface="Wingdings" charset="0"/>
              <a:buChar char="Ø"/>
              <a:defRPr/>
            </a:pPr>
            <a:r>
              <a:rPr lang="en-US" dirty="0" smtClean="0">
                <a:latin typeface="Arial" charset="0"/>
              </a:rPr>
              <a:t>see </a:t>
            </a:r>
            <a:r>
              <a:rPr lang="en-US" dirty="0">
                <a:solidFill>
                  <a:srgbClr val="FF0000"/>
                </a:solidFill>
                <a:latin typeface="Arial" charset="0"/>
              </a:rPr>
              <a:t>DataCite2RDF</a:t>
            </a:r>
            <a:r>
              <a:rPr lang="en-US" dirty="0">
                <a:latin typeface="Arial" charset="0"/>
              </a:rPr>
              <a:t> at </a:t>
            </a:r>
            <a:r>
              <a:rPr lang="en-US" dirty="0">
                <a:solidFill>
                  <a:srgbClr val="0000FF"/>
                </a:solidFill>
                <a:latin typeface="Arial" charset="0"/>
              </a:rPr>
              <a:t>http://</a:t>
            </a:r>
            <a:r>
              <a:rPr lang="en-US" dirty="0" err="1">
                <a:solidFill>
                  <a:srgbClr val="0000FF"/>
                </a:solidFill>
                <a:latin typeface="Arial" charset="0"/>
              </a:rPr>
              <a:t>bit.ly</a:t>
            </a:r>
            <a:r>
              <a:rPr lang="en-US" dirty="0">
                <a:solidFill>
                  <a:srgbClr val="0000FF"/>
                </a:solidFill>
                <a:latin typeface="Arial" charset="0"/>
              </a:rPr>
              <a:t>/</a:t>
            </a:r>
            <a:r>
              <a:rPr lang="en-US" dirty="0" smtClean="0">
                <a:solidFill>
                  <a:srgbClr val="0000FF"/>
                </a:solidFill>
                <a:latin typeface="Arial" charset="0"/>
              </a:rPr>
              <a:t>jG0wt1</a:t>
            </a:r>
            <a:r>
              <a:rPr lang="en-US" dirty="0" smtClean="0">
                <a:latin typeface="Arial" charset="0"/>
              </a:rPr>
              <a:t>, and my blog post </a:t>
            </a:r>
            <a:r>
              <a:rPr lang="en-US" dirty="0">
                <a:latin typeface="Arial" charset="0"/>
              </a:rPr>
              <a:t>at </a:t>
            </a:r>
            <a:r>
              <a:rPr lang="en-US" dirty="0" smtClean="0">
                <a:latin typeface="Arial" charset="0"/>
              </a:rPr>
              <a:t>           </a:t>
            </a:r>
            <a:r>
              <a:rPr lang="en-US" dirty="0" smtClean="0">
                <a:solidFill>
                  <a:srgbClr val="0000FF"/>
                </a:solidFill>
                <a:latin typeface="Arial" charset="0"/>
              </a:rPr>
              <a:t>http</a:t>
            </a:r>
            <a:r>
              <a:rPr lang="en-US" dirty="0">
                <a:solidFill>
                  <a:srgbClr val="0000FF"/>
                </a:solidFill>
                <a:latin typeface="Arial" charset="0"/>
              </a:rPr>
              <a:t>://</a:t>
            </a:r>
            <a:r>
              <a:rPr lang="en-US" dirty="0" err="1">
                <a:solidFill>
                  <a:srgbClr val="0000FF"/>
                </a:solidFill>
                <a:latin typeface="Arial" charset="0"/>
              </a:rPr>
              <a:t>opencitations.wordpress.com</a:t>
            </a:r>
            <a:r>
              <a:rPr lang="en-US" dirty="0">
                <a:solidFill>
                  <a:srgbClr val="0000FF"/>
                </a:solidFill>
                <a:latin typeface="Arial" charset="0"/>
              </a:rPr>
              <a:t>/2011/06/30/datacite2rdf-mapping-datacite-metadata-scheme-terms-to-ontologies-2</a:t>
            </a:r>
            <a:r>
              <a:rPr lang="en-US" dirty="0" smtClean="0">
                <a:solidFill>
                  <a:srgbClr val="0000FF"/>
                </a:solidFill>
                <a:latin typeface="Arial" charset="0"/>
              </a:rPr>
              <a:t>/</a:t>
            </a:r>
            <a:endParaRPr lang="en-US" dirty="0" smtClean="0"/>
          </a:p>
          <a:p>
            <a:pPr>
              <a:spcBef>
                <a:spcPts val="1272"/>
              </a:spcBef>
              <a:buFont typeface="Wingdings" charset="0"/>
              <a:buChar char="n"/>
              <a:defRPr/>
            </a:pPr>
            <a:r>
              <a:rPr lang="en-US" dirty="0" smtClean="0"/>
              <a:t>This has been done using elements from </a:t>
            </a:r>
          </a:p>
          <a:p>
            <a:pPr lvl="1">
              <a:buFont typeface="Wingdings" charset="0"/>
              <a:buChar char="Ø"/>
              <a:defRPr/>
            </a:pPr>
            <a:r>
              <a:rPr lang="en-US" dirty="0" smtClean="0"/>
              <a:t>Dublin Core, FOAF, PRISM and FRBR, and from </a:t>
            </a:r>
            <a:r>
              <a:rPr lang="en-US" dirty="0"/>
              <a:t>the </a:t>
            </a:r>
            <a:r>
              <a:rPr lang="en-US" dirty="0" smtClean="0"/>
              <a:t>SPAR </a:t>
            </a:r>
            <a:r>
              <a:rPr lang="en-US" dirty="0"/>
              <a:t>(Semantic Publishing and Referencing) </a:t>
            </a:r>
            <a:r>
              <a:rPr lang="en-US" dirty="0" smtClean="0"/>
              <a:t>Ontologies (</a:t>
            </a:r>
            <a:r>
              <a:rPr lang="en-US" dirty="0" smtClean="0">
                <a:solidFill>
                  <a:srgbClr val="0000CC"/>
                </a:solidFill>
              </a:rPr>
              <a:t>http://</a:t>
            </a:r>
            <a:r>
              <a:rPr lang="en-US" dirty="0" err="1" smtClean="0">
                <a:solidFill>
                  <a:srgbClr val="0000CC"/>
                </a:solidFill>
              </a:rPr>
              <a:t>purl.org</a:t>
            </a:r>
            <a:r>
              <a:rPr lang="en-US" dirty="0" smtClean="0">
                <a:solidFill>
                  <a:srgbClr val="0000CC"/>
                </a:solidFill>
              </a:rPr>
              <a:t>/spar/</a:t>
            </a:r>
            <a:r>
              <a:rPr lang="en-US" dirty="0" smtClean="0"/>
              <a:t>)</a:t>
            </a:r>
          </a:p>
          <a:p>
            <a:pPr lvl="2">
              <a:buFont typeface="Wingdings" charset="0"/>
              <a:buChar char="n"/>
              <a:defRPr/>
            </a:pPr>
            <a:r>
              <a:rPr lang="en-US" dirty="0" smtClean="0">
                <a:solidFill>
                  <a:srgbClr val="B01088"/>
                </a:solidFill>
              </a:rPr>
              <a:t>CiTO</a:t>
            </a:r>
            <a:r>
              <a:rPr lang="en-US" dirty="0" smtClean="0"/>
              <a:t>, Citation Typing Ontology</a:t>
            </a:r>
          </a:p>
          <a:p>
            <a:pPr lvl="2">
              <a:buFont typeface="Wingdings" charset="0"/>
              <a:buChar char="n"/>
              <a:defRPr/>
            </a:pPr>
            <a:r>
              <a:rPr lang="en-US" dirty="0" smtClean="0">
                <a:solidFill>
                  <a:srgbClr val="B01088"/>
                </a:solidFill>
              </a:rPr>
              <a:t>CiTO4Data</a:t>
            </a:r>
            <a:r>
              <a:rPr lang="en-US" dirty="0" smtClean="0"/>
              <a:t>, an extension of CiTO for datasets</a:t>
            </a:r>
            <a:endParaRPr lang="en-US" dirty="0"/>
          </a:p>
          <a:p>
            <a:pPr lvl="2">
              <a:buFont typeface="Wingdings" charset="0"/>
              <a:buChar char="n"/>
              <a:defRPr/>
            </a:pPr>
            <a:r>
              <a:rPr lang="en-US" dirty="0" smtClean="0">
                <a:solidFill>
                  <a:srgbClr val="B01088"/>
                </a:solidFill>
              </a:rPr>
              <a:t>FaBiO</a:t>
            </a:r>
            <a:r>
              <a:rPr lang="en-US" dirty="0" smtClean="0"/>
              <a:t>, the FRBR-aligned Bibliographic Ontology</a:t>
            </a:r>
          </a:p>
          <a:p>
            <a:pPr lvl="1">
              <a:buFont typeface="Wingdings" charset="0"/>
              <a:buChar char="Ø"/>
              <a:defRPr/>
            </a:pPr>
            <a:r>
              <a:rPr lang="en-US" dirty="0" smtClean="0"/>
              <a:t>and </a:t>
            </a:r>
            <a:r>
              <a:rPr lang="en-US" dirty="0"/>
              <a:t>from a new </a:t>
            </a:r>
            <a:r>
              <a:rPr lang="en-US" dirty="0" smtClean="0">
                <a:solidFill>
                  <a:srgbClr val="B01088"/>
                </a:solidFill>
              </a:rPr>
              <a:t>DataCite Ontology</a:t>
            </a:r>
            <a:r>
              <a:rPr lang="en-US" dirty="0"/>
              <a:t> (</a:t>
            </a:r>
            <a:r>
              <a:rPr lang="en-US" dirty="0" smtClean="0">
                <a:solidFill>
                  <a:srgbClr val="0000CC"/>
                </a:solidFill>
              </a:rPr>
              <a:t>http://purl.org/spar/datacite/</a:t>
            </a:r>
            <a:r>
              <a:rPr lang="en-US" dirty="0" smtClean="0"/>
              <a:t>)</a:t>
            </a:r>
          </a:p>
          <a:p>
            <a:pPr>
              <a:spcBef>
                <a:spcPts val="1272"/>
              </a:spcBef>
              <a:buFont typeface="Wingdings" charset="0"/>
              <a:buChar char="n"/>
              <a:defRPr/>
            </a:pPr>
            <a:r>
              <a:rPr lang="en-US" dirty="0" smtClean="0"/>
              <a:t>We then used these to map to RDF </a:t>
            </a:r>
          </a:p>
          <a:p>
            <a:pPr lvl="1">
              <a:spcBef>
                <a:spcPts val="600"/>
              </a:spcBef>
              <a:buFont typeface="Wingdings" charset="0"/>
              <a:buChar char="Ø"/>
              <a:defRPr/>
            </a:pPr>
            <a:r>
              <a:rPr lang="en-US" dirty="0" smtClean="0"/>
              <a:t>the </a:t>
            </a:r>
            <a:r>
              <a:rPr lang="en-US" dirty="0" smtClean="0">
                <a:solidFill>
                  <a:srgbClr val="B01088"/>
                </a:solidFill>
              </a:rPr>
              <a:t>DataCite XML example</a:t>
            </a:r>
            <a:r>
              <a:rPr lang="en-US" dirty="0"/>
              <a:t>, </a:t>
            </a:r>
            <a:r>
              <a:rPr lang="en-US" dirty="0" smtClean="0"/>
              <a:t>and</a:t>
            </a:r>
          </a:p>
          <a:p>
            <a:pPr lvl="1">
              <a:spcBef>
                <a:spcPts val="600"/>
              </a:spcBef>
              <a:buFont typeface="Wingdings" charset="0"/>
              <a:buChar char="Ø"/>
              <a:defRPr/>
            </a:pPr>
            <a:r>
              <a:rPr lang="en-US" dirty="0" smtClean="0"/>
              <a:t> the metadata for a </a:t>
            </a:r>
            <a:r>
              <a:rPr lang="en-US" dirty="0" smtClean="0">
                <a:solidFill>
                  <a:srgbClr val="B01088"/>
                </a:solidFill>
              </a:rPr>
              <a:t>Dryad repository holding</a:t>
            </a:r>
            <a:r>
              <a:rPr lang="en-US" dirty="0" smtClean="0"/>
              <a:t>,</a:t>
            </a:r>
          </a:p>
          <a:p>
            <a:pPr marL="622300" lvl="1" indent="0">
              <a:spcBef>
                <a:spcPts val="600"/>
              </a:spcBef>
              <a:buFont typeface="Wingdings" charset="0"/>
              <a:buNone/>
              <a:defRPr/>
            </a:pPr>
            <a:r>
              <a:rPr lang="en-US" dirty="0" smtClean="0"/>
              <a:t>showing use of DataCite2RDF for </a:t>
            </a:r>
            <a:r>
              <a:rPr lang="en-US" dirty="0"/>
              <a:t>real </a:t>
            </a:r>
            <a:r>
              <a:rPr lang="en-US" dirty="0" smtClean="0"/>
              <a:t>data</a:t>
            </a:r>
          </a:p>
          <a:p>
            <a:pPr lvl="1">
              <a:buFont typeface="Wingdings" charset="0"/>
              <a:buChar char="Ø"/>
              <a:defRPr/>
            </a:pPr>
            <a:endParaRPr lang="en-US" dirty="0" smtClean="0"/>
          </a:p>
          <a:p>
            <a:pPr marL="444500" indent="-381000" eaLnBrk="1" hangingPunct="1">
              <a:buFont typeface="Wingdings" charset="0"/>
              <a:buChar char="n"/>
              <a:defRPr/>
            </a:pPr>
            <a:endParaRPr lang="en-US" dirty="0">
              <a:solidFill>
                <a:srgbClr val="0000FF"/>
              </a:solidFill>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pPr eaLnBrk="1" hangingPunct="1"/>
            <a:r>
              <a:rPr lang="en-US" smtClean="0">
                <a:latin typeface="Arial" charset="0"/>
                <a:cs typeface="Arial" charset="0"/>
              </a:rPr>
              <a:t>We need better methods of citing data </a:t>
            </a:r>
          </a:p>
        </p:txBody>
      </p:sp>
      <p:sp>
        <p:nvSpPr>
          <p:cNvPr id="3" name="Content Placeholder 2"/>
          <p:cNvSpPr>
            <a:spLocks noGrp="1"/>
          </p:cNvSpPr>
          <p:nvPr>
            <p:ph idx="1"/>
          </p:nvPr>
        </p:nvSpPr>
        <p:spPr/>
        <p:txBody>
          <a:bodyPr/>
          <a:lstStyle/>
          <a:p>
            <a:pPr eaLnBrk="1" hangingPunct="1">
              <a:buFont typeface="Wingdings" charset="0"/>
              <a:buChar char="n"/>
              <a:defRPr/>
            </a:pPr>
            <a:r>
              <a:rPr lang="en-US" dirty="0" smtClean="0">
                <a:cs typeface="Arial"/>
              </a:rPr>
              <a:t>At present, published datasets are poorly cited in the scientific literature</a:t>
            </a:r>
          </a:p>
          <a:p>
            <a:pPr eaLnBrk="1" hangingPunct="1">
              <a:buFont typeface="Wingdings" charset="0"/>
              <a:buChar char="n"/>
              <a:defRPr/>
            </a:pPr>
            <a:r>
              <a:rPr lang="en-US" dirty="0" smtClean="0">
                <a:cs typeface="Arial"/>
              </a:rPr>
              <a:t>A survey of PLoS journal articles </a:t>
            </a:r>
            <a:r>
              <a:rPr lang="en-US" dirty="0">
                <a:cs typeface="Arial"/>
              </a:rPr>
              <a:t>related to </a:t>
            </a:r>
            <a:r>
              <a:rPr lang="en-US" dirty="0" smtClean="0">
                <a:cs typeface="Arial"/>
              </a:rPr>
              <a:t>Dryad </a:t>
            </a:r>
            <a:r>
              <a:rPr lang="en-US" dirty="0">
                <a:cs typeface="Arial"/>
              </a:rPr>
              <a:t>datasets </a:t>
            </a:r>
            <a:r>
              <a:rPr lang="en-US" dirty="0" smtClean="0">
                <a:cs typeface="Arial"/>
              </a:rPr>
              <a:t>showed that </a:t>
            </a:r>
          </a:p>
          <a:p>
            <a:pPr lvl="1" eaLnBrk="1" hangingPunct="1">
              <a:buFont typeface="Wingdings" charset="0"/>
              <a:buChar char="Ø"/>
              <a:defRPr/>
            </a:pPr>
            <a:r>
              <a:rPr lang="en-US" dirty="0" smtClean="0"/>
              <a:t>most papers lacked any reference to Dryad, </a:t>
            </a:r>
          </a:p>
          <a:p>
            <a:pPr lvl="1" eaLnBrk="1" hangingPunct="1">
              <a:buFont typeface="Wingdings" charset="0"/>
              <a:buChar char="Ø"/>
              <a:defRPr/>
            </a:pPr>
            <a:r>
              <a:rPr lang="en-US" dirty="0" smtClean="0"/>
              <a:t>the others only have unstructured citations within the body text, e.g.</a:t>
            </a:r>
          </a:p>
          <a:p>
            <a:pPr lvl="2" eaLnBrk="1" hangingPunct="1">
              <a:buFont typeface="Wingdings" charset="0"/>
              <a:buChar char="n"/>
              <a:defRPr/>
            </a:pPr>
            <a:r>
              <a:rPr lang="en-GB" dirty="0" smtClean="0">
                <a:ea typeface="+mn-ea"/>
              </a:rPr>
              <a:t>“A </a:t>
            </a:r>
            <a:r>
              <a:rPr lang="en-GB" dirty="0">
                <a:ea typeface="+mn-ea"/>
              </a:rPr>
              <a:t>selection of the 30,000 structures is represented in </a:t>
            </a:r>
            <a:r>
              <a:rPr lang="en-GB" dirty="0" smtClean="0">
                <a:ea typeface="+mn-ea"/>
              </a:rPr>
              <a:t>Fig</a:t>
            </a:r>
            <a:r>
              <a:rPr lang="en-GB" dirty="0">
                <a:ea typeface="+mn-ea"/>
              </a:rPr>
              <a:t>. </a:t>
            </a:r>
            <a:r>
              <a:rPr lang="en-GB" dirty="0" smtClean="0">
                <a:ea typeface="+mn-ea"/>
              </a:rPr>
              <a:t>1 </a:t>
            </a:r>
            <a:r>
              <a:rPr lang="en-GB" dirty="0">
                <a:ea typeface="+mn-ea"/>
              </a:rPr>
              <a:t>and a repository, with their all-atom configuration, is available at </a:t>
            </a:r>
            <a:r>
              <a:rPr lang="en-GB" dirty="0" smtClean="0">
                <a:solidFill>
                  <a:srgbClr val="0000FF"/>
                </a:solidFill>
                <a:ea typeface="+mn-ea"/>
              </a:rPr>
              <a:t>http</a:t>
            </a:r>
            <a:r>
              <a:rPr lang="en-GB" dirty="0">
                <a:solidFill>
                  <a:srgbClr val="0000FF"/>
                </a:solidFill>
                <a:ea typeface="+mn-ea"/>
              </a:rPr>
              <a:t>://</a:t>
            </a:r>
            <a:r>
              <a:rPr lang="en-GB" dirty="0" err="1">
                <a:solidFill>
                  <a:srgbClr val="0000FF"/>
                </a:solidFill>
                <a:ea typeface="+mn-ea"/>
              </a:rPr>
              <a:t>dx.doi.org</a:t>
            </a:r>
            <a:r>
              <a:rPr lang="en-GB" dirty="0">
                <a:solidFill>
                  <a:srgbClr val="0000FF"/>
                </a:solidFill>
                <a:ea typeface="+mn-ea"/>
              </a:rPr>
              <a:t>/10.5061/dryad.</a:t>
            </a:r>
            <a:r>
              <a:rPr lang="en-GB" dirty="0" smtClean="0">
                <a:solidFill>
                  <a:srgbClr val="0000FF"/>
                </a:solidFill>
                <a:ea typeface="+mn-ea"/>
              </a:rPr>
              <a:t>1922</a:t>
            </a:r>
            <a:r>
              <a:rPr lang="en-GB" dirty="0" smtClean="0">
                <a:ea typeface="+mn-ea"/>
              </a:rPr>
              <a:t>.” </a:t>
            </a:r>
            <a:endParaRPr lang="en-GB" dirty="0">
              <a:ea typeface="+mn-ea"/>
            </a:endParaRPr>
          </a:p>
          <a:p>
            <a:pPr lvl="2" eaLnBrk="1" hangingPunct="1">
              <a:buFont typeface="Wingdings" charset="0"/>
              <a:buChar char="n"/>
              <a:defRPr/>
            </a:pPr>
            <a:r>
              <a:rPr lang="en-GB" dirty="0" smtClean="0">
                <a:ea typeface="+mn-ea"/>
              </a:rPr>
              <a:t>“Raw </a:t>
            </a:r>
            <a:r>
              <a:rPr lang="en-GB" dirty="0">
                <a:ea typeface="+mn-ea"/>
              </a:rPr>
              <a:t>microsatellite data generated in this study have been deposited in the Dryad database </a:t>
            </a:r>
            <a:r>
              <a:rPr lang="en-GB" dirty="0" smtClean="0">
                <a:ea typeface="+mn-ea"/>
              </a:rPr>
              <a:t>(</a:t>
            </a:r>
            <a:r>
              <a:rPr lang="en-GB" dirty="0" smtClean="0">
                <a:solidFill>
                  <a:srgbClr val="0000FF"/>
                </a:solidFill>
                <a:ea typeface="+mn-ea"/>
              </a:rPr>
              <a:t>http</a:t>
            </a:r>
            <a:r>
              <a:rPr lang="en-GB" dirty="0">
                <a:solidFill>
                  <a:srgbClr val="0000FF"/>
                </a:solidFill>
                <a:ea typeface="+mn-ea"/>
              </a:rPr>
              <a:t>://</a:t>
            </a:r>
            <a:r>
              <a:rPr lang="en-GB" dirty="0" err="1" smtClean="0">
                <a:solidFill>
                  <a:srgbClr val="0000FF"/>
                </a:solidFill>
                <a:ea typeface="+mn-ea"/>
              </a:rPr>
              <a:t>www.datadryad.org</a:t>
            </a:r>
            <a:r>
              <a:rPr lang="en-GB" dirty="0" smtClean="0">
                <a:ea typeface="+mn-ea"/>
              </a:rPr>
              <a:t>) </a:t>
            </a:r>
            <a:r>
              <a:rPr lang="en-GB" dirty="0">
                <a:ea typeface="+mn-ea"/>
              </a:rPr>
              <a:t>under accession number 1540</a:t>
            </a:r>
            <a:r>
              <a:rPr lang="en-GB" dirty="0" smtClean="0">
                <a:ea typeface="+mn-ea"/>
              </a:rPr>
              <a:t>.”</a:t>
            </a:r>
            <a:endParaRPr lang="en-GB" dirty="0">
              <a:ea typeface="+mn-ea"/>
            </a:endParaRPr>
          </a:p>
          <a:p>
            <a:pPr lvl="2" eaLnBrk="1" hangingPunct="1">
              <a:buFont typeface="Wingdings" charset="0"/>
              <a:buChar char="n"/>
              <a:defRPr/>
            </a:pPr>
            <a:r>
              <a:rPr lang="en-GB" dirty="0" smtClean="0">
                <a:ea typeface="+mn-ea"/>
              </a:rPr>
              <a:t>“Initiatives </a:t>
            </a:r>
            <a:r>
              <a:rPr lang="en-GB" dirty="0">
                <a:ea typeface="+mn-ea"/>
              </a:rPr>
              <a:t>such as </a:t>
            </a:r>
            <a:r>
              <a:rPr lang="en-GB" dirty="0" smtClean="0">
                <a:ea typeface="+mn-ea"/>
              </a:rPr>
              <a:t>Dryad (</a:t>
            </a:r>
            <a:r>
              <a:rPr lang="en-GB" dirty="0" smtClean="0">
                <a:solidFill>
                  <a:srgbClr val="0000FF"/>
                </a:solidFill>
                <a:ea typeface="+mn-ea"/>
              </a:rPr>
              <a:t>http</a:t>
            </a:r>
            <a:r>
              <a:rPr lang="en-GB" dirty="0">
                <a:solidFill>
                  <a:srgbClr val="0000FF"/>
                </a:solidFill>
                <a:ea typeface="+mn-ea"/>
              </a:rPr>
              <a:t>://datadryad.org/</a:t>
            </a:r>
            <a:r>
              <a:rPr lang="en-GB" dirty="0" smtClean="0">
                <a:solidFill>
                  <a:srgbClr val="0000FF"/>
                </a:solidFill>
                <a:ea typeface="+mn-ea"/>
              </a:rPr>
              <a:t>repo</a:t>
            </a:r>
            <a:r>
              <a:rPr lang="en-GB" dirty="0" smtClean="0">
                <a:ea typeface="+mn-ea"/>
              </a:rPr>
              <a:t>) (</a:t>
            </a:r>
            <a:r>
              <a:rPr lang="en-GB" dirty="0">
                <a:ea typeface="+mn-ea"/>
              </a:rPr>
              <a:t>where the data in this study are published) should mean that literature data become easier to gather and maintain in the future</a:t>
            </a:r>
            <a:r>
              <a:rPr lang="en-GB" dirty="0" smtClean="0">
                <a:ea typeface="+mn-ea"/>
              </a:rPr>
              <a:t>.” </a:t>
            </a:r>
            <a:endParaRPr lang="en-GB" dirty="0">
              <a:ea typeface="+mn-ea"/>
            </a:endParaRPr>
          </a:p>
          <a:p>
            <a:pPr eaLnBrk="1" hangingPunct="1">
              <a:buFont typeface="Wingdings" charset="0"/>
              <a:buChar char="n"/>
              <a:defRPr/>
            </a:pPr>
            <a:r>
              <a:rPr lang="en-GB" b="1" dirty="0" smtClean="0">
                <a:cs typeface="Arial"/>
              </a:rPr>
              <a:t>None</a:t>
            </a:r>
            <a:r>
              <a:rPr lang="en-GB" dirty="0" smtClean="0">
                <a:cs typeface="Arial"/>
              </a:rPr>
              <a:t> of the papers had a proper data reference in its reference list</a:t>
            </a:r>
            <a:endParaRPr lang="en-GB" dirty="0">
              <a:cs typeface="Arial"/>
            </a:endParaRPr>
          </a:p>
          <a:p>
            <a:pPr eaLnBrk="1" hangingPunct="1">
              <a:buFont typeface="Wingdings" charset="0"/>
              <a:buChar char="n"/>
              <a:defRPr/>
            </a:pPr>
            <a:endParaRPr lang="en-US" dirty="0" smtClean="0">
              <a:cs typeface="Arial"/>
            </a:endParaRPr>
          </a:p>
          <a:p>
            <a:pPr lvl="1" eaLnBrk="1" hangingPunct="1">
              <a:buFont typeface="Wingdings" charset="0"/>
              <a:buChar char="Ø"/>
              <a:defRPr/>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smtClean="0">
                <a:latin typeface="Arial" charset="0"/>
                <a:cs typeface="ＭＳ Ｐゴシック"/>
              </a:rPr>
              <a:t>Best practice for the citation of datasets</a:t>
            </a:r>
            <a:endParaRPr lang="en-GB" smtClean="0">
              <a:latin typeface="Arial" charset="0"/>
              <a:cs typeface="ＭＳ Ｐゴシック"/>
            </a:endParaRPr>
          </a:p>
        </p:txBody>
      </p:sp>
      <p:sp>
        <p:nvSpPr>
          <p:cNvPr id="120834" name="Rectangle 3"/>
          <p:cNvSpPr>
            <a:spLocks noGrp="1" noChangeArrowheads="1"/>
          </p:cNvSpPr>
          <p:nvPr>
            <p:ph type="body" idx="1"/>
          </p:nvPr>
        </p:nvSpPr>
        <p:spPr>
          <a:xfrm>
            <a:off x="395288" y="1196975"/>
            <a:ext cx="8424862" cy="5472113"/>
          </a:xfrm>
        </p:spPr>
        <p:txBody>
          <a:bodyPr/>
          <a:lstStyle/>
          <a:p>
            <a:pPr eaLnBrk="1" hangingPunct="1">
              <a:buFont typeface="Wingdings" pitchFamily="2" charset="2"/>
              <a:buNone/>
            </a:pPr>
            <a:r>
              <a:rPr lang="en-US" smtClean="0">
                <a:latin typeface="Arial" charset="0"/>
                <a:cs typeface="ＭＳ Ｐゴシック"/>
              </a:rPr>
              <a:t>I have proposed </a:t>
            </a:r>
            <a:r>
              <a:rPr lang="en-US" smtClean="0">
                <a:solidFill>
                  <a:srgbClr val="B01088"/>
                </a:solidFill>
                <a:latin typeface="Arial" charset="0"/>
                <a:cs typeface="ＭＳ Ｐゴシック"/>
              </a:rPr>
              <a:t>best practice for citing datasets</a:t>
            </a:r>
            <a:r>
              <a:rPr lang="en-US" smtClean="0">
                <a:latin typeface="Arial" charset="0"/>
                <a:cs typeface="ＭＳ Ｐゴシック"/>
              </a:rPr>
              <a:t>, available in a discussion paper at </a:t>
            </a:r>
            <a:r>
              <a:rPr lang="en-US" smtClean="0">
                <a:solidFill>
                  <a:srgbClr val="0000FF"/>
                </a:solidFill>
                <a:latin typeface="Arial" charset="0"/>
                <a:cs typeface="ＭＳ Ｐゴシック"/>
              </a:rPr>
              <a:t>http://bit.ly/lt7VsM</a:t>
            </a:r>
            <a:r>
              <a:rPr lang="en-US" smtClean="0">
                <a:solidFill>
                  <a:srgbClr val="000000"/>
                </a:solidFill>
                <a:latin typeface="Arial" charset="0"/>
                <a:cs typeface="ＭＳ Ｐゴシック"/>
              </a:rPr>
              <a:t>, recommending:</a:t>
            </a:r>
          </a:p>
          <a:p>
            <a:pPr eaLnBrk="1" hangingPunct="1">
              <a:buFont typeface="Wingdings" pitchFamily="2" charset="2"/>
              <a:buNone/>
            </a:pPr>
            <a:endParaRPr lang="en-GB" smtClean="0">
              <a:latin typeface="Arial" charset="0"/>
              <a:cs typeface="ＭＳ Ｐゴシック"/>
            </a:endParaRPr>
          </a:p>
          <a:p>
            <a:pPr>
              <a:buSzTx/>
              <a:buFont typeface="Wingdings" pitchFamily="2" charset="2"/>
              <a:buAutoNum type="arabicPeriod"/>
            </a:pPr>
            <a:r>
              <a:rPr lang="en-US" smtClean="0">
                <a:latin typeface="Arial" charset="0"/>
                <a:cs typeface="ＭＳ Ｐゴシック"/>
              </a:rPr>
              <a:t>That the citation style for referencing on-line data should be </a:t>
            </a:r>
            <a:r>
              <a:rPr lang="en-US" smtClean="0">
                <a:solidFill>
                  <a:srgbClr val="B01088"/>
                </a:solidFill>
                <a:latin typeface="Arial" charset="0"/>
                <a:cs typeface="ＭＳ Ｐゴシック"/>
              </a:rPr>
              <a:t>as similar as possible to that used for referencing scholarly articles</a:t>
            </a:r>
            <a:r>
              <a:rPr lang="en-GB" smtClean="0">
                <a:latin typeface="Arial" charset="0"/>
                <a:cs typeface="ＭＳ Ｐゴシック"/>
              </a:rPr>
              <a:t> </a:t>
            </a:r>
          </a:p>
          <a:p>
            <a:pPr marL="965200" lvl="1" indent="-342900" eaLnBrk="1" hangingPunct="1">
              <a:spcAft>
                <a:spcPts val="1200"/>
              </a:spcAft>
              <a:buClr>
                <a:srgbClr val="0000FF"/>
              </a:buClr>
              <a:buSzPct val="100000"/>
              <a:buFont typeface="Wingdings" pitchFamily="2" charset="2"/>
              <a:buNone/>
            </a:pPr>
            <a:r>
              <a:rPr lang="en-US" b="1" smtClean="0">
                <a:latin typeface="Arial" charset="0"/>
                <a:cs typeface="Arial" charset="0"/>
              </a:rPr>
              <a:t>Creator (PublicationYear) Title. Publisher. Identifier.</a:t>
            </a:r>
            <a:endParaRPr lang="en-US" smtClean="0">
              <a:latin typeface="Arial" charset="0"/>
              <a:cs typeface="Arial" charset="0"/>
            </a:endParaRPr>
          </a:p>
          <a:p>
            <a:pPr>
              <a:buSzTx/>
              <a:buFont typeface="Wingdings" pitchFamily="2" charset="2"/>
              <a:buAutoNum type="arabicPeriod"/>
            </a:pPr>
            <a:r>
              <a:rPr lang="en-US" smtClean="0">
                <a:latin typeface="Arial" charset="0"/>
                <a:cs typeface="ＭＳ Ｐゴシック"/>
              </a:rPr>
              <a:t>That the preferred data identifier to be used is a </a:t>
            </a:r>
            <a:r>
              <a:rPr lang="en-US" smtClean="0">
                <a:solidFill>
                  <a:srgbClr val="B01088"/>
                </a:solidFill>
                <a:latin typeface="Arial" charset="0"/>
                <a:cs typeface="ＭＳ Ｐゴシック"/>
              </a:rPr>
              <a:t>Digital Object Identifier </a:t>
            </a:r>
            <a:r>
              <a:rPr lang="en-US" smtClean="0">
                <a:latin typeface="Arial" charset="0"/>
                <a:cs typeface="ＭＳ Ｐゴシック"/>
              </a:rPr>
              <a:t>or,     if that is not available, the unique accession number or identifier used by the data repository or database in which the data resides</a:t>
            </a:r>
          </a:p>
          <a:p>
            <a:pPr eaLnBrk="1" hangingPunct="1">
              <a:spcAft>
                <a:spcPts val="1200"/>
              </a:spcAft>
              <a:buClr>
                <a:srgbClr val="0000FF"/>
              </a:buClr>
              <a:buSzPct val="100000"/>
              <a:buFont typeface="Comic Sans MS" pitchFamily="66" charset="0"/>
              <a:buAutoNum type="arabicPeriod"/>
            </a:pPr>
            <a:r>
              <a:rPr lang="en-US" smtClean="0">
                <a:latin typeface="Arial" charset="0"/>
                <a:cs typeface="ＭＳ Ｐゴシック"/>
              </a:rPr>
              <a:t>That this reference be included in the paper’s </a:t>
            </a:r>
            <a:r>
              <a:rPr lang="en-US" smtClean="0">
                <a:solidFill>
                  <a:srgbClr val="B01088"/>
                </a:solidFill>
                <a:latin typeface="Arial" charset="0"/>
                <a:cs typeface="ＭＳ Ｐゴシック"/>
              </a:rPr>
              <a:t>reference list</a:t>
            </a:r>
          </a:p>
          <a:p>
            <a:pPr eaLnBrk="1" hangingPunct="1">
              <a:spcAft>
                <a:spcPts val="1200"/>
              </a:spcAft>
              <a:buClr>
                <a:srgbClr val="0000FF"/>
              </a:buClr>
              <a:buSzPct val="100000"/>
              <a:buFont typeface="Comic Sans MS" pitchFamily="66" charset="0"/>
              <a:buAutoNum type="arabicPeriod"/>
            </a:pPr>
            <a:r>
              <a:rPr lang="en-US" smtClean="0">
                <a:latin typeface="Arial" charset="0"/>
                <a:cs typeface="ＭＳ Ｐゴシック"/>
              </a:rPr>
              <a:t>That this data reference in the reference list should be denoted by an appropriate </a:t>
            </a:r>
            <a:r>
              <a:rPr lang="en-US" smtClean="0">
                <a:solidFill>
                  <a:srgbClr val="B01088"/>
                </a:solidFill>
                <a:latin typeface="Arial" charset="0"/>
                <a:cs typeface="ＭＳ Ｐゴシック"/>
              </a:rPr>
              <a:t>in-text citation</a:t>
            </a:r>
            <a:r>
              <a:rPr lang="en-US" smtClean="0">
                <a:latin typeface="Arial" charset="0"/>
                <a:cs typeface="ＭＳ Ｐゴシック"/>
              </a:rPr>
              <a:t>, including an </a:t>
            </a:r>
            <a:r>
              <a:rPr lang="en-US" smtClean="0">
                <a:solidFill>
                  <a:srgbClr val="B01088"/>
                </a:solidFill>
                <a:latin typeface="Arial" charset="0"/>
                <a:cs typeface="ＭＳ Ｐゴシック"/>
              </a:rPr>
              <a:t>in-text reference pointer </a:t>
            </a:r>
            <a:endParaRPr lang="en-GB" smtClean="0">
              <a:solidFill>
                <a:srgbClr val="B01088"/>
              </a:solidFill>
              <a:latin typeface="Arial" charset="0"/>
              <a:cs typeface="ＭＳ Ｐゴシック"/>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eaLnBrk="1" hangingPunct="1"/>
            <a:r>
              <a:rPr lang="en-US" smtClean="0">
                <a:latin typeface="Arial" charset="0"/>
                <a:cs typeface="Arial" charset="0"/>
              </a:rPr>
              <a:t>Example of best practice for the citation of a Dryad dataset</a:t>
            </a:r>
          </a:p>
        </p:txBody>
      </p:sp>
      <p:sp>
        <p:nvSpPr>
          <p:cNvPr id="3" name="Content Placeholder 2"/>
          <p:cNvSpPr>
            <a:spLocks noGrp="1"/>
          </p:cNvSpPr>
          <p:nvPr>
            <p:ph idx="1"/>
          </p:nvPr>
        </p:nvSpPr>
        <p:spPr/>
        <p:txBody>
          <a:bodyPr/>
          <a:lstStyle/>
          <a:p>
            <a:pPr marL="177800" indent="-177800" eaLnBrk="1" hangingPunct="1">
              <a:buClr>
                <a:srgbClr val="0000FF"/>
              </a:buClr>
              <a:buSzPct val="100000"/>
              <a:buFont typeface="Wingdings" pitchFamily="2" charset="2"/>
              <a:buNone/>
            </a:pPr>
            <a:r>
              <a:rPr lang="en-US" b="1" smtClean="0">
                <a:solidFill>
                  <a:srgbClr val="B01088"/>
                </a:solidFill>
                <a:latin typeface="Arial" charset="0"/>
                <a:cs typeface="ＭＳ Ｐゴシック"/>
              </a:rPr>
              <a:t>Example in-text citation and in-text reference pointer</a:t>
            </a:r>
            <a:r>
              <a:rPr lang="en-US" smtClean="0">
                <a:solidFill>
                  <a:srgbClr val="B01088"/>
                </a:solidFill>
                <a:latin typeface="Arial" charset="0"/>
                <a:cs typeface="ＭＳ Ｐゴシック"/>
              </a:rPr>
              <a:t>:</a:t>
            </a:r>
            <a:r>
              <a:rPr lang="en-US" smtClean="0">
                <a:latin typeface="Arial" charset="0"/>
                <a:cs typeface="ＭＳ Ｐゴシック"/>
              </a:rPr>
              <a:t/>
            </a:r>
            <a:br>
              <a:rPr lang="en-US" smtClean="0">
                <a:latin typeface="Arial" charset="0"/>
                <a:cs typeface="ＭＳ Ｐゴシック"/>
              </a:rPr>
            </a:br>
            <a:r>
              <a:rPr lang="en-US" smtClean="0">
                <a:latin typeface="Arial" charset="0"/>
                <a:cs typeface="ＭＳ Ｐゴシック"/>
              </a:rPr>
              <a:t/>
            </a:r>
            <a:br>
              <a:rPr lang="en-US" smtClean="0">
                <a:latin typeface="Arial" charset="0"/>
                <a:cs typeface="ＭＳ Ｐゴシック"/>
              </a:rPr>
            </a:br>
            <a:r>
              <a:rPr lang="en-US" smtClean="0">
                <a:latin typeface="Arial" charset="0"/>
                <a:cs typeface="ＭＳ Ｐゴシック"/>
              </a:rPr>
              <a:t>"The raw data underpinning this analysis are deposited in the Dryad Data Repository at </a:t>
            </a:r>
            <a:r>
              <a:rPr lang="en-US" smtClean="0">
                <a:solidFill>
                  <a:srgbClr val="0000FF"/>
                </a:solidFill>
                <a:latin typeface="Arial" charset="0"/>
                <a:cs typeface="ＭＳ Ｐゴシック"/>
              </a:rPr>
              <a:t>http://dx.doi.org/10.5061/dryad.8684</a:t>
            </a:r>
            <a:r>
              <a:rPr lang="en-US" smtClean="0">
                <a:latin typeface="Arial" charset="0"/>
                <a:cs typeface="ＭＳ Ｐゴシック"/>
              </a:rPr>
              <a:t> (Vijendravarma et al., 2011)."</a:t>
            </a:r>
          </a:p>
          <a:p>
            <a:pPr marL="177800" indent="-177800" eaLnBrk="1" hangingPunct="1">
              <a:buClr>
                <a:srgbClr val="0000FF"/>
              </a:buClr>
              <a:buSzPct val="100000"/>
              <a:buFont typeface="Wingdings" pitchFamily="2" charset="2"/>
              <a:buNone/>
            </a:pPr>
            <a:endParaRPr lang="en-US" smtClean="0">
              <a:latin typeface="Arial" charset="0"/>
              <a:cs typeface="ＭＳ Ｐゴシック"/>
            </a:endParaRPr>
          </a:p>
          <a:p>
            <a:pPr marL="177800" indent="-177800" eaLnBrk="1" hangingPunct="1">
              <a:buClr>
                <a:srgbClr val="0000FF"/>
              </a:buClr>
              <a:buSzPct val="100000"/>
              <a:buFont typeface="Wingdings" pitchFamily="2" charset="2"/>
              <a:buNone/>
            </a:pPr>
            <a:r>
              <a:rPr lang="en-US" b="1" smtClean="0">
                <a:solidFill>
                  <a:srgbClr val="B01088"/>
                </a:solidFill>
                <a:latin typeface="Arial" charset="0"/>
                <a:cs typeface="ＭＳ Ｐゴシック"/>
              </a:rPr>
              <a:t>Example data reference in the article’s reference list</a:t>
            </a:r>
            <a:r>
              <a:rPr lang="en-US" smtClean="0">
                <a:solidFill>
                  <a:srgbClr val="B01088"/>
                </a:solidFill>
                <a:latin typeface="Arial" charset="0"/>
                <a:cs typeface="ＭＳ Ｐゴシック"/>
              </a:rPr>
              <a:t>:</a:t>
            </a:r>
            <a:r>
              <a:rPr lang="en-US" smtClean="0">
                <a:latin typeface="Arial" charset="0"/>
                <a:cs typeface="ＭＳ Ｐゴシック"/>
              </a:rPr>
              <a:t/>
            </a:r>
            <a:br>
              <a:rPr lang="en-US" smtClean="0">
                <a:latin typeface="Arial" charset="0"/>
                <a:cs typeface="ＭＳ Ｐゴシック"/>
              </a:rPr>
            </a:br>
            <a:r>
              <a:rPr lang="en-US" smtClean="0">
                <a:latin typeface="Arial" charset="0"/>
                <a:cs typeface="ＭＳ Ｐゴシック"/>
              </a:rPr>
              <a:t/>
            </a:r>
            <a:br>
              <a:rPr lang="en-US" smtClean="0">
                <a:latin typeface="Arial" charset="0"/>
                <a:cs typeface="ＭＳ Ｐゴシック"/>
              </a:rPr>
            </a:br>
            <a:r>
              <a:rPr lang="en-US" smtClean="0">
                <a:latin typeface="Arial" charset="0"/>
                <a:cs typeface="ＭＳ Ｐゴシック"/>
              </a:rPr>
              <a:t>Vijendravarma RK, Narasimha S, Kawecki TJ (2011). Data from: Plastic and evolutionary responses of cell size and number to larval malnutrition in </a:t>
            </a:r>
            <a:r>
              <a:rPr lang="en-US" i="1" smtClean="0">
                <a:latin typeface="Arial" charset="0"/>
                <a:cs typeface="ＭＳ Ｐゴシック"/>
              </a:rPr>
              <a:t>Drosophila melanogaster</a:t>
            </a:r>
            <a:r>
              <a:rPr lang="en-US" smtClean="0">
                <a:latin typeface="Arial" charset="0"/>
                <a:cs typeface="ＭＳ Ｐゴシック"/>
              </a:rPr>
              <a:t>.  Dryad Digital Repository. </a:t>
            </a:r>
            <a:r>
              <a:rPr lang="en-US" smtClean="0">
                <a:solidFill>
                  <a:srgbClr val="0000FF"/>
                </a:solidFill>
                <a:latin typeface="Arial" charset="0"/>
                <a:cs typeface="ＭＳ Ｐゴシック"/>
              </a:rPr>
              <a:t>doi:10.5061/dryad.8684</a:t>
            </a:r>
            <a:r>
              <a:rPr lang="en-US" smtClean="0">
                <a:latin typeface="Arial" charset="0"/>
                <a:cs typeface="ＭＳ Ｐゴシック"/>
              </a:rPr>
              <a:t>.”</a:t>
            </a:r>
          </a:p>
          <a:p>
            <a:pPr marL="177800" indent="-177800" eaLnBrk="1" hangingPunct="1">
              <a:buClr>
                <a:srgbClr val="0000FF"/>
              </a:buClr>
              <a:buSzPct val="100000"/>
              <a:buFont typeface="Wingdings" pitchFamily="2" charset="2"/>
              <a:buNone/>
            </a:pPr>
            <a:r>
              <a:rPr lang="en-US" smtClean="0">
                <a:latin typeface="Arial" charset="0"/>
                <a:cs typeface="ＭＳ Ｐゴシック"/>
              </a:rPr>
              <a:t>                                                    - - - - - - - - </a:t>
            </a:r>
          </a:p>
          <a:p>
            <a:pPr marL="177800" indent="-177800" eaLnBrk="1" hangingPunct="1">
              <a:buClr>
                <a:srgbClr val="0000FF"/>
              </a:buClr>
              <a:buSzPct val="100000"/>
              <a:buFont typeface="Wingdings" pitchFamily="2" charset="2"/>
              <a:buNone/>
            </a:pPr>
            <a:r>
              <a:rPr lang="en-US" smtClean="0">
                <a:latin typeface="Arial" charset="0"/>
                <a:cs typeface="ＭＳ Ｐゴシック"/>
              </a:rPr>
              <a:t>These recommendations have been adopted in the Data Publishing Policies and Guidelines for Biodiversity Data of the publisher </a:t>
            </a:r>
            <a:r>
              <a:rPr lang="en-US" smtClean="0">
                <a:solidFill>
                  <a:srgbClr val="B01088"/>
                </a:solidFill>
                <a:latin typeface="Arial" charset="0"/>
                <a:cs typeface="ＭＳ Ｐゴシック"/>
              </a:rPr>
              <a:t>Pensoft Journals</a:t>
            </a:r>
            <a:r>
              <a:rPr lang="en-US" smtClean="0">
                <a:latin typeface="Arial" charset="0"/>
                <a:cs typeface="ＭＳ Ｐゴシック"/>
              </a:rPr>
              <a:t>, available at </a:t>
            </a:r>
          </a:p>
          <a:p>
            <a:pPr marL="622300" lvl="1" indent="0" eaLnBrk="1" hangingPunct="1">
              <a:buFont typeface="Wingdings" pitchFamily="2" charset="2"/>
              <a:buNone/>
            </a:pPr>
            <a:r>
              <a:rPr lang="en-US" smtClean="0">
                <a:solidFill>
                  <a:srgbClr val="0000FF"/>
                </a:solidFill>
                <a:latin typeface="Arial" charset="0"/>
                <a:cs typeface="Arial" charset="0"/>
              </a:rPr>
              <a:t>http://www.pensoft.net/J_FILES/</a:t>
            </a:r>
          </a:p>
          <a:p>
            <a:pPr marL="622300" lvl="1" indent="0" eaLnBrk="1" hangingPunct="1">
              <a:spcBef>
                <a:spcPct val="0"/>
              </a:spcBef>
              <a:buFont typeface="Wingdings" pitchFamily="2" charset="2"/>
              <a:buNone/>
            </a:pPr>
            <a:r>
              <a:rPr lang="en-US" smtClean="0">
                <a:solidFill>
                  <a:srgbClr val="0000FF"/>
                </a:solidFill>
                <a:latin typeface="Arial" charset="0"/>
                <a:cs typeface="Arial" charset="0"/>
              </a:rPr>
              <a:t>		Pensoft_Data_Publishing_Policies_and_Guidelines.pdf</a:t>
            </a:r>
          </a:p>
          <a:p>
            <a:pPr marL="622300" lvl="1" indent="0" eaLnBrk="1" hangingPunct="1"/>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323850" y="188913"/>
            <a:ext cx="8569325" cy="647700"/>
          </a:xfrm>
        </p:spPr>
        <p:txBody>
          <a:bodyPr/>
          <a:lstStyle/>
          <a:p>
            <a:pPr hangingPunct="1"/>
            <a:r>
              <a:rPr lang="en-US" smtClean="0">
                <a:latin typeface="Arial" charset="0"/>
                <a:cs typeface="ＭＳ Ｐゴシック"/>
              </a:rPr>
              <a:t>Semantic Web basics</a:t>
            </a:r>
          </a:p>
        </p:txBody>
      </p:sp>
      <p:sp>
        <p:nvSpPr>
          <p:cNvPr id="3" name="Content Placeholder 2"/>
          <p:cNvSpPr>
            <a:spLocks noGrp="1"/>
          </p:cNvSpPr>
          <p:nvPr>
            <p:ph idx="1"/>
          </p:nvPr>
        </p:nvSpPr>
        <p:spPr>
          <a:xfrm>
            <a:off x="179388" y="981075"/>
            <a:ext cx="8964612" cy="5216525"/>
          </a:xfrm>
        </p:spPr>
        <p:txBody>
          <a:bodyPr/>
          <a:lstStyle/>
          <a:p>
            <a:pPr hangingPunct="1">
              <a:buFont typeface="Arial"/>
              <a:buChar char="•"/>
              <a:defRPr/>
            </a:pPr>
            <a:r>
              <a:rPr lang="en-US" dirty="0" smtClean="0"/>
              <a:t>Information is structured using RDF, the Resource Description Framework</a:t>
            </a:r>
          </a:p>
          <a:p>
            <a:pPr hangingPunct="1">
              <a:buFont typeface="Arial"/>
              <a:buChar char="•"/>
              <a:defRPr/>
            </a:pPr>
            <a:r>
              <a:rPr lang="en-US" dirty="0" smtClean="0"/>
              <a:t>RDF statements are triples: </a:t>
            </a:r>
            <a:r>
              <a:rPr lang="en-US" dirty="0" smtClean="0">
                <a:solidFill>
                  <a:srgbClr val="CC0099"/>
                </a:solidFill>
              </a:rPr>
              <a:t>subject predicate object . </a:t>
            </a:r>
            <a:r>
              <a:rPr lang="en-US" dirty="0" smtClean="0"/>
              <a:t>, forming a factual ‘sentence’</a:t>
            </a:r>
          </a:p>
          <a:p>
            <a:pPr hangingPunct="1">
              <a:lnSpc>
                <a:spcPct val="80000"/>
              </a:lnSpc>
              <a:buFont typeface="Wingdings" charset="0"/>
              <a:buNone/>
              <a:defRPr/>
            </a:pPr>
            <a:r>
              <a:rPr dirty="0">
                <a:solidFill>
                  <a:schemeClr val="folHlink"/>
                </a:solidFill>
              </a:rPr>
              <a:t>&lt;http://</a:t>
            </a:r>
            <a:r>
              <a:rPr dirty="0" err="1">
                <a:solidFill>
                  <a:schemeClr val="folHlink"/>
                </a:solidFill>
              </a:rPr>
              <a:t>dx.doi.org</a:t>
            </a:r>
            <a:r>
              <a:rPr dirty="0">
                <a:solidFill>
                  <a:schemeClr val="folHlink"/>
                </a:solidFill>
              </a:rPr>
              <a:t>/10.1371/journal.pntd.0000228&gt;</a:t>
            </a:r>
            <a:r>
              <a:rPr dirty="0"/>
              <a:t> </a:t>
            </a:r>
            <a:r>
              <a:rPr dirty="0" err="1" smtClean="0">
                <a:solidFill>
                  <a:srgbClr val="558ED5"/>
                </a:solidFill>
              </a:rPr>
              <a:t>rdf:type</a:t>
            </a:r>
            <a:r>
              <a:rPr dirty="0" smtClean="0"/>
              <a:t> </a:t>
            </a:r>
            <a:r>
              <a:rPr dirty="0" err="1" smtClean="0">
                <a:solidFill>
                  <a:srgbClr val="FF33CC"/>
                </a:solidFill>
              </a:rPr>
              <a:t>fabio:JournalArticle</a:t>
            </a:r>
            <a:r>
              <a:rPr dirty="0" smtClean="0"/>
              <a:t> .</a:t>
            </a:r>
            <a:endParaRPr lang="en-US" dirty="0" smtClean="0"/>
          </a:p>
          <a:p>
            <a:pPr marL="0" indent="0" hangingPunct="1">
              <a:buFont typeface="Arial"/>
              <a:buNone/>
              <a:defRPr/>
            </a:pPr>
            <a:r>
              <a:rPr dirty="0" smtClean="0">
                <a:solidFill>
                  <a:srgbClr val="339933"/>
                </a:solidFill>
              </a:rPr>
              <a:t>&lt;http://dx.doi.org/10.1016/S0140-6736&gt; </a:t>
            </a:r>
            <a:r>
              <a:rPr dirty="0" smtClean="0">
                <a:solidFill>
                  <a:srgbClr val="FF9900"/>
                </a:solidFill>
              </a:rPr>
              <a:t>prism:publicationDate</a:t>
            </a:r>
            <a:r>
              <a:rPr dirty="0" smtClean="0"/>
              <a:t> </a:t>
            </a:r>
            <a:r>
              <a:rPr lang="en-GB" dirty="0" smtClean="0"/>
              <a:t>         						 </a:t>
            </a:r>
            <a:r>
              <a:rPr dirty="0" smtClean="0"/>
              <a:t>"1999-09-04"^^</a:t>
            </a:r>
            <a:r>
              <a:rPr dirty="0" smtClean="0">
                <a:solidFill>
                  <a:schemeClr val="bg2">
                    <a:lumMod val="50000"/>
                  </a:schemeClr>
                </a:solidFill>
              </a:rPr>
              <a:t>xsd:date</a:t>
            </a:r>
            <a:r>
              <a:rPr dirty="0" smtClean="0"/>
              <a:t> . </a:t>
            </a:r>
            <a:endParaRPr lang="en-US" dirty="0"/>
          </a:p>
          <a:p>
            <a:pPr hangingPunct="1">
              <a:buFont typeface="Arial"/>
              <a:buChar char="•"/>
              <a:defRPr/>
            </a:pPr>
            <a:r>
              <a:rPr lang="en-US" dirty="0" smtClean="0"/>
              <a:t>Each item is either a literal (which may have a data type), or is a &lt;URI&gt;</a:t>
            </a:r>
          </a:p>
          <a:p>
            <a:pPr hangingPunct="1">
              <a:buFont typeface="Arial"/>
              <a:buChar char="•"/>
              <a:defRPr/>
            </a:pPr>
            <a:r>
              <a:rPr lang="en-US" dirty="0" smtClean="0"/>
              <a:t>Prefixes are used to abbreviate URIs</a:t>
            </a:r>
          </a:p>
          <a:p>
            <a:pPr lvl="1">
              <a:spcBef>
                <a:spcPts val="0"/>
              </a:spcBef>
              <a:buFont typeface="Arial"/>
              <a:buChar char="•"/>
              <a:defRPr/>
            </a:pPr>
            <a:r>
              <a:rPr lang="en-GB" dirty="0" smtClean="0"/>
              <a:t>@prefix </a:t>
            </a:r>
            <a:r>
              <a:rPr lang="en-GB" dirty="0" err="1" smtClean="0">
                <a:solidFill>
                  <a:srgbClr val="558ED5"/>
                </a:solidFill>
              </a:rPr>
              <a:t>rdf</a:t>
            </a:r>
            <a:r>
              <a:rPr lang="en-GB" dirty="0" smtClean="0"/>
              <a:t>:        &lt;http://www.w3.org/1999/02/22-rdf-syntax-ns#&gt; .</a:t>
            </a:r>
          </a:p>
          <a:p>
            <a:pPr lvl="1">
              <a:spcBef>
                <a:spcPts val="0"/>
              </a:spcBef>
              <a:buFont typeface="Arial"/>
              <a:buChar char="•"/>
              <a:defRPr/>
            </a:pPr>
            <a:r>
              <a:rPr lang="en-GB" dirty="0" smtClean="0"/>
              <a:t>@prefix</a:t>
            </a:r>
            <a:r>
              <a:rPr lang="en-GB" dirty="0" smtClean="0">
                <a:solidFill>
                  <a:srgbClr val="FF33CC"/>
                </a:solidFill>
              </a:rPr>
              <a:t> </a:t>
            </a:r>
            <a:r>
              <a:rPr lang="en-GB" dirty="0" err="1" smtClean="0">
                <a:solidFill>
                  <a:srgbClr val="FF33CC"/>
                </a:solidFill>
              </a:rPr>
              <a:t>fabio</a:t>
            </a:r>
            <a:r>
              <a:rPr lang="en-GB" dirty="0" smtClean="0"/>
              <a:t>:    &lt;http://</a:t>
            </a:r>
            <a:r>
              <a:rPr lang="en-GB" dirty="0" err="1" smtClean="0"/>
              <a:t>purl.org</a:t>
            </a:r>
            <a:r>
              <a:rPr lang="en-GB" dirty="0" smtClean="0"/>
              <a:t>/spar/</a:t>
            </a:r>
            <a:r>
              <a:rPr lang="en-GB" dirty="0" err="1" smtClean="0"/>
              <a:t>fabio</a:t>
            </a:r>
            <a:r>
              <a:rPr lang="en-GB" dirty="0" smtClean="0"/>
              <a:t>/&gt; .</a:t>
            </a:r>
          </a:p>
          <a:p>
            <a:pPr lvl="1">
              <a:spcBef>
                <a:spcPts val="0"/>
              </a:spcBef>
              <a:buFont typeface="Arial"/>
              <a:buChar char="•"/>
              <a:defRPr/>
            </a:pPr>
            <a:r>
              <a:rPr lang="en-GB" dirty="0" smtClean="0"/>
              <a:t>@prefix </a:t>
            </a:r>
            <a:r>
              <a:rPr lang="en-GB" dirty="0" smtClean="0">
                <a:solidFill>
                  <a:srgbClr val="FF9900"/>
                </a:solidFill>
              </a:rPr>
              <a:t>prism</a:t>
            </a:r>
            <a:r>
              <a:rPr lang="en-GB" dirty="0" smtClean="0"/>
              <a:t>:   &lt;http://</a:t>
            </a:r>
            <a:r>
              <a:rPr lang="en-GB" dirty="0" err="1" smtClean="0"/>
              <a:t>prismstandard.org</a:t>
            </a:r>
            <a:r>
              <a:rPr lang="en-GB" dirty="0" smtClean="0"/>
              <a:t>/namespaces/basic/2.0/&gt; .</a:t>
            </a:r>
          </a:p>
          <a:p>
            <a:pPr lvl="1">
              <a:spcBef>
                <a:spcPts val="0"/>
              </a:spcBef>
              <a:buFont typeface="Arial"/>
              <a:buChar char="•"/>
              <a:defRPr/>
            </a:pPr>
            <a:r>
              <a:rPr lang="en-GB" dirty="0" smtClean="0"/>
              <a:t>@prefix </a:t>
            </a:r>
            <a:r>
              <a:rPr lang="en-GB" dirty="0" err="1" smtClean="0">
                <a:solidFill>
                  <a:srgbClr val="606060"/>
                </a:solidFill>
              </a:rPr>
              <a:t>xsd</a:t>
            </a:r>
            <a:r>
              <a:rPr lang="en-GB" dirty="0" smtClean="0"/>
              <a:t>:      &lt;http://www.w3.org/2001/</a:t>
            </a:r>
            <a:r>
              <a:rPr lang="en-GB" dirty="0" err="1" smtClean="0"/>
              <a:t>XMLSchema</a:t>
            </a:r>
            <a:r>
              <a:rPr lang="en-GB" dirty="0" smtClean="0"/>
              <a:t>#&gt; .</a:t>
            </a:r>
          </a:p>
          <a:p>
            <a:pPr hangingPunct="1">
              <a:buFont typeface="Arial"/>
              <a:buChar char="•"/>
              <a:defRPr/>
            </a:pPr>
            <a:r>
              <a:rPr dirty="0" smtClean="0"/>
              <a:t>A collection of RDF triples about related concepts forms an RDF graph</a:t>
            </a:r>
          </a:p>
          <a:p>
            <a:pPr lvl="1">
              <a:spcBef>
                <a:spcPts val="0"/>
              </a:spcBef>
              <a:buFont typeface="Arial"/>
              <a:buChar char="•"/>
              <a:defRPr/>
            </a:pPr>
            <a:r>
              <a:rPr lang="en-GB" dirty="0" smtClean="0"/>
              <a:t>This may be serialized as RDF/XML or in other formats, e.g. turtle</a:t>
            </a:r>
          </a:p>
          <a:p>
            <a:pPr hangingPunct="1">
              <a:buFont typeface="Arial"/>
              <a:buChar char="•"/>
              <a:defRPr/>
            </a:pPr>
            <a:r>
              <a:rPr lang="en-GB" dirty="0" smtClean="0"/>
              <a:t>C</a:t>
            </a:r>
            <a:r>
              <a:rPr dirty="0" smtClean="0"/>
              <a:t>lasses </a:t>
            </a:r>
            <a:r>
              <a:rPr lang="en-GB" dirty="0" smtClean="0"/>
              <a:t>and</a:t>
            </a:r>
            <a:r>
              <a:rPr dirty="0" smtClean="0"/>
              <a:t> properties are defined in ontologies, providing universal meaning</a:t>
            </a:r>
          </a:p>
          <a:p>
            <a:pPr hangingPunct="1">
              <a:buFont typeface="Arial"/>
              <a:buChar char="•"/>
              <a:defRPr/>
            </a:pPr>
            <a:r>
              <a:rPr lang="en-US" dirty="0"/>
              <a:t>Because of this, separate </a:t>
            </a:r>
            <a:r>
              <a:rPr dirty="0" smtClean="0"/>
              <a:t>RDF graphs may be combined without loss of meaning,    to create a Web of Linked Data</a:t>
            </a:r>
            <a:endParaRPr dirty="0"/>
          </a:p>
          <a:p>
            <a:pPr lvl="1">
              <a:buFont typeface="Arial"/>
              <a:buChar char="•"/>
              <a:defRPr/>
            </a:pPr>
            <a:endParaRPr lang="en-US" dirty="0" smtClean="0"/>
          </a:p>
          <a:p>
            <a:pPr lvl="1">
              <a:buFont typeface="Arial"/>
              <a:buChar char="•"/>
              <a:defRPr/>
            </a:pP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92225" y="188913"/>
            <a:ext cx="7848600" cy="465137"/>
          </a:xfrm>
        </p:spPr>
        <p:txBody>
          <a:bodyPr/>
          <a:lstStyle/>
          <a:p>
            <a:pPr hangingPunct="1"/>
            <a:r>
              <a:rPr lang="de-DE" smtClean="0">
                <a:latin typeface="Arial" charset="0"/>
                <a:cs typeface="ＭＳ Ｐゴシック"/>
              </a:rPr>
              <a:t>The article we chose to semantically ‘enliven’</a:t>
            </a:r>
          </a:p>
        </p:txBody>
      </p:sp>
      <p:pic>
        <p:nvPicPr>
          <p:cNvPr id="28674" name="Picture 4"/>
          <p:cNvPicPr>
            <a:picLocks noChangeAspect="1" noChangeArrowheads="1"/>
          </p:cNvPicPr>
          <p:nvPr/>
        </p:nvPicPr>
        <p:blipFill>
          <a:blip r:embed="rId3"/>
          <a:srcRect/>
          <a:stretch>
            <a:fillRect/>
          </a:stretch>
        </p:blipFill>
        <p:spPr bwMode="auto">
          <a:xfrm>
            <a:off x="0" y="903288"/>
            <a:ext cx="9144000" cy="592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258888" y="188913"/>
            <a:ext cx="7705725" cy="465137"/>
          </a:xfrm>
        </p:spPr>
        <p:txBody>
          <a:bodyPr/>
          <a:lstStyle/>
          <a:p>
            <a:pPr hangingPunct="1">
              <a:spcBef>
                <a:spcPct val="60000"/>
              </a:spcBef>
            </a:pPr>
            <a:r>
              <a:rPr lang="de-DE" smtClean="0">
                <a:latin typeface="Arial" charset="0"/>
                <a:cs typeface="ＭＳ Ｐゴシック"/>
              </a:rPr>
              <a:t>The enhanced paper by Reis </a:t>
            </a:r>
            <a:r>
              <a:rPr lang="de-DE" i="1" smtClean="0">
                <a:latin typeface="Arial" charset="0"/>
                <a:cs typeface="ＭＳ Ｐゴシック"/>
              </a:rPr>
              <a:t>et al</a:t>
            </a:r>
            <a:r>
              <a:rPr lang="de-DE" smtClean="0">
                <a:latin typeface="Arial" charset="0"/>
                <a:cs typeface="ＭＳ Ｐゴシック"/>
              </a:rPr>
              <a:t>. (2008</a:t>
            </a:r>
            <a:r>
              <a:rPr lang="en-GB" smtClean="0">
                <a:latin typeface="Arial" charset="0"/>
                <a:cs typeface="ＭＳ Ｐゴシック"/>
              </a:rPr>
              <a:t>)</a:t>
            </a:r>
            <a:endParaRPr lang="de-DE" smtClean="0">
              <a:latin typeface="Arial" charset="0"/>
              <a:cs typeface="ＭＳ Ｐゴシック"/>
            </a:endParaRPr>
          </a:p>
        </p:txBody>
      </p:sp>
      <p:pic>
        <p:nvPicPr>
          <p:cNvPr id="30722" name="Picture 3"/>
          <p:cNvPicPr>
            <a:picLocks noChangeAspect="1" noChangeArrowheads="1"/>
          </p:cNvPicPr>
          <p:nvPr/>
        </p:nvPicPr>
        <p:blipFill>
          <a:blip r:embed="rId3"/>
          <a:srcRect/>
          <a:stretch>
            <a:fillRect/>
          </a:stretch>
        </p:blipFill>
        <p:spPr bwMode="auto">
          <a:xfrm>
            <a:off x="9525" y="1565275"/>
            <a:ext cx="9093200" cy="5257800"/>
          </a:xfrm>
          <a:prstGeom prst="rect">
            <a:avLst/>
          </a:prstGeom>
          <a:noFill/>
          <a:ln w="9525">
            <a:solidFill>
              <a:srgbClr val="0000FF"/>
            </a:solidFill>
            <a:miter lim="800000"/>
            <a:headEnd/>
            <a:tailEnd/>
          </a:ln>
        </p:spPr>
      </p:pic>
      <p:sp>
        <p:nvSpPr>
          <p:cNvPr id="30723" name="Rectangle 4"/>
          <p:cNvSpPr>
            <a:spLocks noChangeArrowheads="1"/>
          </p:cNvSpPr>
          <p:nvPr/>
        </p:nvSpPr>
        <p:spPr bwMode="auto">
          <a:xfrm>
            <a:off x="468313" y="981075"/>
            <a:ext cx="8281987" cy="368300"/>
          </a:xfrm>
          <a:prstGeom prst="rect">
            <a:avLst/>
          </a:prstGeom>
          <a:noFill/>
          <a:ln w="9525">
            <a:noFill/>
            <a:miter lim="800000"/>
            <a:headEnd/>
            <a:tailEnd/>
          </a:ln>
        </p:spPr>
        <p:txBody>
          <a:bodyPr anchor="b"/>
          <a:lstStyle/>
          <a:p>
            <a:pPr>
              <a:spcBef>
                <a:spcPct val="60000"/>
              </a:spcBef>
            </a:pPr>
            <a:r>
              <a:rPr lang="en-GB" sz="2000">
                <a:solidFill>
                  <a:srgbClr val="0033CC"/>
                </a:solidFill>
                <a:latin typeface="Comic Sans MS" pitchFamily="66" charset="0"/>
                <a:cs typeface="Arial" charset="0"/>
              </a:rPr>
              <a:t>                </a:t>
            </a:r>
            <a:r>
              <a:rPr lang="en-GB" sz="2000">
                <a:solidFill>
                  <a:srgbClr val="0000FF"/>
                </a:solidFill>
                <a:latin typeface="Comic Sans MS" pitchFamily="66" charset="0"/>
                <a:cs typeface="Arial" charset="0"/>
              </a:rPr>
              <a:t> </a:t>
            </a:r>
            <a:r>
              <a:rPr lang="en-GB" sz="2000">
                <a:solidFill>
                  <a:srgbClr val="0000FF"/>
                </a:solidFill>
                <a:latin typeface="Arial" charset="0"/>
                <a:cs typeface="Arial" charset="0"/>
              </a:rPr>
              <a:t>http://dx.doi.org/10.1371/journal.pntd.0000228.x001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hangingPunct="1"/>
            <a:endParaRPr lang="de-DE" smtClean="0">
              <a:latin typeface="Arial" charset="0"/>
              <a:cs typeface="ＭＳ Ｐゴシック"/>
            </a:endParaRPr>
          </a:p>
        </p:txBody>
      </p:sp>
      <p:sp>
        <p:nvSpPr>
          <p:cNvPr id="32770" name="Rectangle 3"/>
          <p:cNvSpPr>
            <a:spLocks noGrp="1" noChangeArrowheads="1"/>
          </p:cNvSpPr>
          <p:nvPr>
            <p:ph type="body" idx="1"/>
          </p:nvPr>
        </p:nvSpPr>
        <p:spPr/>
        <p:txBody>
          <a:bodyPr/>
          <a:lstStyle/>
          <a:p>
            <a:pPr hangingPunct="1"/>
            <a:endParaRPr lang="de-DE" smtClean="0">
              <a:latin typeface="Arial" charset="0"/>
              <a:cs typeface="ＭＳ Ｐゴシック"/>
            </a:endParaRPr>
          </a:p>
        </p:txBody>
      </p:sp>
      <p:pic>
        <p:nvPicPr>
          <p:cNvPr id="32771" name="Picture 4" descr="Shotton PLoS NTD document ecosystem HIGH RES"/>
          <p:cNvPicPr>
            <a:picLocks noChangeAspect="1" noChangeArrowheads="1"/>
          </p:cNvPicPr>
          <p:nvPr/>
        </p:nvPicPr>
        <p:blipFill>
          <a:blip r:embed="rId3"/>
          <a:srcRect/>
          <a:stretch>
            <a:fillRect/>
          </a:stretch>
        </p:blipFill>
        <p:spPr bwMode="auto">
          <a:xfrm>
            <a:off x="179388" y="90488"/>
            <a:ext cx="8785225" cy="667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view_template2">
  <a:themeElements>
    <a:clrScheme name="Review_template2 8">
      <a:dk1>
        <a:srgbClr val="000000"/>
      </a:dk1>
      <a:lt1>
        <a:srgbClr val="FFFFFF"/>
      </a:lt1>
      <a:dk2>
        <a:srgbClr val="000000"/>
      </a:dk2>
      <a:lt2>
        <a:srgbClr val="C0C0C0"/>
      </a:lt2>
      <a:accent1>
        <a:srgbClr val="EAEAEA"/>
      </a:accent1>
      <a:accent2>
        <a:srgbClr val="EAE6E7"/>
      </a:accent2>
      <a:accent3>
        <a:srgbClr val="FFFFFF"/>
      </a:accent3>
      <a:accent4>
        <a:srgbClr val="000000"/>
      </a:accent4>
      <a:accent5>
        <a:srgbClr val="F3F3F3"/>
      </a:accent5>
      <a:accent6>
        <a:srgbClr val="D4D0D1"/>
      </a:accent6>
      <a:hlink>
        <a:srgbClr val="4D4D4D"/>
      </a:hlink>
      <a:folHlink>
        <a:srgbClr val="E3000E"/>
      </a:folHlink>
    </a:clrScheme>
    <a:fontScheme name="Review_template2">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Review_template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Review_template2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Review_template2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Review_template2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Review_template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Review_template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Review_template2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Review_template2 8">
        <a:dk1>
          <a:srgbClr val="000000"/>
        </a:dk1>
        <a:lt1>
          <a:srgbClr val="FFFFFF"/>
        </a:lt1>
        <a:dk2>
          <a:srgbClr val="000000"/>
        </a:dk2>
        <a:lt2>
          <a:srgbClr val="C0C0C0"/>
        </a:lt2>
        <a:accent1>
          <a:srgbClr val="EAEAEA"/>
        </a:accent1>
        <a:accent2>
          <a:srgbClr val="EAE6E7"/>
        </a:accent2>
        <a:accent3>
          <a:srgbClr val="FFFFFF"/>
        </a:accent3>
        <a:accent4>
          <a:srgbClr val="000000"/>
        </a:accent4>
        <a:accent5>
          <a:srgbClr val="F3F3F3"/>
        </a:accent5>
        <a:accent6>
          <a:srgbClr val="D4D0D1"/>
        </a:accent6>
        <a:hlink>
          <a:srgbClr val="4D4D4D"/>
        </a:hlink>
        <a:folHlink>
          <a:srgbClr val="E300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Settings\seller\Application Data\Microsoft\Templates\Review_template2.pot</Template>
  <TotalTime>0</TotalTime>
  <Words>4484</Words>
  <Application>Microsoft Macintosh PowerPoint</Application>
  <PresentationFormat>Bildschirmpräsentation (4:3)</PresentationFormat>
  <Paragraphs>667</Paragraphs>
  <Slides>66</Slides>
  <Notes>40</Notes>
  <HiddenSlides>0</HiddenSlides>
  <MMClips>0</MMClips>
  <ScaleCrop>false</ScaleCrop>
  <HeadingPairs>
    <vt:vector size="6" baseType="variant">
      <vt:variant>
        <vt:lpstr>Verwendete Schriftarten</vt:lpstr>
      </vt:variant>
      <vt:variant>
        <vt:i4>9</vt:i4>
      </vt:variant>
      <vt:variant>
        <vt:lpstr>Entwurfsvorlage</vt:lpstr>
      </vt:variant>
      <vt:variant>
        <vt:i4>3</vt:i4>
      </vt:variant>
      <vt:variant>
        <vt:lpstr>Folientitel</vt:lpstr>
      </vt:variant>
      <vt:variant>
        <vt:i4>66</vt:i4>
      </vt:variant>
    </vt:vector>
  </HeadingPairs>
  <TitlesOfParts>
    <vt:vector size="78" baseType="lpstr">
      <vt:lpstr>Tahoma</vt:lpstr>
      <vt:lpstr>ＭＳ Ｐゴシック</vt:lpstr>
      <vt:lpstr>Arial</vt:lpstr>
      <vt:lpstr>Wingdings</vt:lpstr>
      <vt:lpstr>Times New Roman</vt:lpstr>
      <vt:lpstr>Comic Sans MS</vt:lpstr>
      <vt:lpstr>Courier New</vt:lpstr>
      <vt:lpstr>Calibri</vt:lpstr>
      <vt:lpstr>Lucida Grande</vt:lpstr>
      <vt:lpstr>Review_template2</vt:lpstr>
      <vt:lpstr>Review_template2</vt:lpstr>
      <vt:lpstr>Review_template2</vt:lpstr>
      <vt:lpstr>Folie 1</vt:lpstr>
      <vt:lpstr>Folie 2</vt:lpstr>
      <vt:lpstr>Outline of my presentation</vt:lpstr>
      <vt:lpstr>Research publishing has changed very little in 346 years</vt:lpstr>
      <vt:lpstr>What do I mean by semantic publishing?</vt:lpstr>
      <vt:lpstr>Examplar semantic enhancements</vt:lpstr>
      <vt:lpstr>The article we chose to semantically ‘enliven’</vt:lpstr>
      <vt:lpstr>The enhanced paper by Reis et al. (2008)</vt:lpstr>
      <vt:lpstr>Folie 9</vt:lpstr>
      <vt:lpstr>Our semantic enhancements to the Reis et al. paper</vt:lpstr>
      <vt:lpstr>The Five Stars of Online Journal Articles</vt:lpstr>
      <vt:lpstr>The Force11 White Paper</vt:lpstr>
      <vt:lpstr>The importance of citations  and   CiTO, the Citation Typing Ontology</vt:lpstr>
      <vt:lpstr>What is a citation?</vt:lpstr>
      <vt:lpstr>Our semantic enhancements to the Reis et al. paper</vt:lpstr>
      <vt:lpstr>The annotated reference list</vt:lpstr>
      <vt:lpstr>Uses of CiTO, the citation typing ontology   </vt:lpstr>
      <vt:lpstr>Clustering of CiTO relationships by similarity</vt:lpstr>
      <vt:lpstr>Tools that use CiTO</vt:lpstr>
      <vt:lpstr>The SPAR Ontologies</vt:lpstr>
      <vt:lpstr>SPAR – Semantic Publishing and Referencing Ontologies</vt:lpstr>
      <vt:lpstr>The SPAR Ontologies</vt:lpstr>
      <vt:lpstr>The SPAR Ontologies, continued </vt:lpstr>
      <vt:lpstr>Citation information encoded in RDF using SPAR</vt:lpstr>
      <vt:lpstr>Metadata for describing bibliographic entities – next steps</vt:lpstr>
      <vt:lpstr>Citation contexts</vt:lpstr>
      <vt:lpstr>Nomenclature</vt:lpstr>
      <vt:lpstr>Nomenclature</vt:lpstr>
      <vt:lpstr>How do citations work?</vt:lpstr>
      <vt:lpstr>Folie 30</vt:lpstr>
      <vt:lpstr>Folie 31</vt:lpstr>
      <vt:lpstr>The Supporting Claims Tooltip</vt:lpstr>
      <vt:lpstr>The Supporting Claims Tooltip</vt:lpstr>
      <vt:lpstr>Folie 34</vt:lpstr>
      <vt:lpstr>Automating citations in context</vt:lpstr>
      <vt:lpstr>The Open Citations Corpus</vt:lpstr>
      <vt:lpstr>The JISC Open Citations Project   - publishing bibliographic and data citations as Linked Open Data</vt:lpstr>
      <vt:lpstr>Conversion of hypothesis to ‘fact’ by citation alone</vt:lpstr>
      <vt:lpstr>The Open Citations Corpus</vt:lpstr>
      <vt:lpstr>Viewing citation networks at http://opencitations.net</vt:lpstr>
      <vt:lpstr>The outward citation network of Reis et al. (2008)</vt:lpstr>
      <vt:lpstr>The Open Citation Corpus is a work in progress</vt:lpstr>
      <vt:lpstr>Using the citation data - Open Research Reports</vt:lpstr>
      <vt:lpstr>MIIDI</vt:lpstr>
      <vt:lpstr>The document summary for Reis et al. (2008)</vt:lpstr>
      <vt:lpstr>Summary information from Reis et al. 2008</vt:lpstr>
      <vt:lpstr> MIIDI                           http://www.miidi.org/</vt:lpstr>
      <vt:lpstr>The MIIDI XML data model </vt:lpstr>
      <vt:lpstr>Open Research Reports</vt:lpstr>
      <vt:lpstr>Folie 50</vt:lpstr>
      <vt:lpstr>Folie 51</vt:lpstr>
      <vt:lpstr>The problem of access to the biomedical literature</vt:lpstr>
      <vt:lpstr>Our vision: Open Research Reports</vt:lpstr>
      <vt:lpstr>‘Disease’ section of the MIIDI Report for Reis et al. 2008</vt:lpstr>
      <vt:lpstr>‘Output’ section of the MIIDI Report for Reis et al. 2008</vt:lpstr>
      <vt:lpstr>What next for Open Research Reports?</vt:lpstr>
      <vt:lpstr>. . . with acknowledgement of the excellent work of my IBRG  colleagues    Semantic publishing  Katie Portwin, Alistair Miles and Graham Klyne  SPAR ontologies  Silvio Peroni  Open Citations      Ben O’Steen and Alex Dutton  MIIDI    Tanya Gray          and with thanks to the JISC for funding over recent years </vt:lpstr>
      <vt:lpstr>FaBiO and BiBO, the Bibliographic Ontology</vt:lpstr>
      <vt:lpstr>Open Research Reports and copyright</vt:lpstr>
      <vt:lpstr>Citing datasets</vt:lpstr>
      <vt:lpstr>Metadata for describing datasets</vt:lpstr>
      <vt:lpstr>Mapping DataCite metadata elements to RDF</vt:lpstr>
      <vt:lpstr>We need better methods of citing data </vt:lpstr>
      <vt:lpstr>Best practice for the citation of datasets</vt:lpstr>
      <vt:lpstr>Example of best practice for the citation of a Dryad dataset</vt:lpstr>
      <vt:lpstr>Semantic Web basics</vt:lpstr>
    </vt:vector>
  </TitlesOfParts>
  <Company>University of Oxford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Shotton</dc:creator>
  <cp:lastModifiedBy>Jens Britta</cp:lastModifiedBy>
  <cp:revision>1521</cp:revision>
  <cp:lastPrinted>2004-02-20T12:52:55Z</cp:lastPrinted>
  <dcterms:created xsi:type="dcterms:W3CDTF">2003-11-03T12:45:25Z</dcterms:created>
  <dcterms:modified xsi:type="dcterms:W3CDTF">2011-12-02T10:08:09Z</dcterms:modified>
</cp:coreProperties>
</file>