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304" r:id="rId4"/>
    <p:sldId id="303" r:id="rId5"/>
    <p:sldId id="258" r:id="rId6"/>
    <p:sldId id="305" r:id="rId7"/>
    <p:sldId id="316" r:id="rId8"/>
    <p:sldId id="261" r:id="rId9"/>
    <p:sldId id="286" r:id="rId10"/>
    <p:sldId id="306" r:id="rId11"/>
    <p:sldId id="307" r:id="rId12"/>
    <p:sldId id="30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15" r:id="rId22"/>
    <p:sldId id="309" r:id="rId23"/>
    <p:sldId id="319" r:id="rId2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8630"/>
    <a:srgbClr val="0046C4"/>
    <a:srgbClr val="E62E2E"/>
    <a:srgbClr val="0070C0"/>
    <a:srgbClr val="92D050"/>
    <a:srgbClr val="CCE9AD"/>
    <a:srgbClr val="CCFFCC"/>
    <a:srgbClr val="FEB4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/>
    <p:restoredTop sz="86410"/>
  </p:normalViewPr>
  <p:slideViewPr>
    <p:cSldViewPr>
      <p:cViewPr>
        <p:scale>
          <a:sx n="82" d="100"/>
          <a:sy n="82" d="100"/>
        </p:scale>
        <p:origin x="-72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907D3FB-F88C-4727-9E5E-89E5C9BBB2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3995738" y="8002588"/>
            <a:ext cx="3052762" cy="41751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0" tIns="46800" rIns="90000" bIns="468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195CEF97-3976-4D9B-ABB4-3FE4E3D7B3A2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13</a:t>
            </a:fld>
            <a:endParaRPr lang="de-DE" sz="1200">
              <a:solidFill>
                <a:srgbClr val="000000"/>
              </a:solidFill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25602" name="Folienbildplatzhalter 2"/>
          <p:cNvSpPr>
            <a:spLocks noGrp="1" noRot="1" noChangeAspect="1"/>
          </p:cNvSpPr>
          <p:nvPr>
            <p:ph type="sldImg"/>
          </p:nvPr>
        </p:nvSpPr>
        <p:spPr>
          <a:xfrm>
            <a:off x="1419225" y="631825"/>
            <a:ext cx="4213225" cy="3159125"/>
          </a:xfrm>
          <a:solidFill>
            <a:srgbClr val="00CC99"/>
          </a:solidFill>
          <a:ln w="25560">
            <a:solidFill>
              <a:srgbClr val="00956F"/>
            </a:solidFill>
          </a:ln>
        </p:spPr>
      </p:sp>
      <p:sp>
        <p:nvSpPr>
          <p:cNvPr id="25603" name="Notizenplatzhalter 3"/>
          <p:cNvSpPr>
            <a:spLocks noGrp="1"/>
          </p:cNvSpPr>
          <p:nvPr>
            <p:ph type="body" sz="quarter" idx="1"/>
          </p:nvPr>
        </p:nvSpPr>
        <p:spPr>
          <a:xfrm>
            <a:off x="939800" y="4000500"/>
            <a:ext cx="5168900" cy="369888"/>
          </a:xfrm>
          <a:noFill/>
          <a:ln/>
        </p:spPr>
        <p:txBody>
          <a:bodyPr lIns="0" tIns="0" rIns="0" bIns="0">
            <a:spAutoFit/>
          </a:bodyPr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24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/>
          <p:nvPr/>
        </p:nvSpPr>
        <p:spPr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76E1BD75-4A6A-4103-B170-B83B45B18C8B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14</a:t>
            </a:fld>
            <a:endParaRPr lang="de-DE" sz="120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27650" name="Rectangle 1"/>
          <p:cNvSpPr>
            <a:spLocks noGrp="1" noRot="1" noChangeAspect="1"/>
          </p:cNvSpPr>
          <p:nvPr>
            <p:ph type="sldImg"/>
          </p:nvPr>
        </p:nvSpPr>
        <p:spPr>
          <a:solidFill>
            <a:srgbClr val="00CC99"/>
          </a:solidFill>
          <a:ln w="25560">
            <a:solidFill>
              <a:srgbClr val="00956F"/>
            </a:solidFill>
          </a:ln>
        </p:spPr>
      </p:sp>
      <p:sp>
        <p:nvSpPr>
          <p:cNvPr id="27651" name="Text Box 2"/>
          <p:cNvSpPr>
            <a:spLocks noGrp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marL="215900" indent="-215900"/>
            <a:endParaRPr lang="de-DE" sz="2000" smtClean="0">
              <a:latin typeface="Liberation Sans"/>
            </a:endParaRPr>
          </a:p>
        </p:txBody>
      </p:sp>
      <p:sp>
        <p:nvSpPr>
          <p:cNvPr id="5" name="Text Box 3"/>
          <p:cNvSpPr txBox="1"/>
          <p:nvPr/>
        </p:nvSpPr>
        <p:spPr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fld id="{52F6F829-454D-49C8-A93C-51C3181B2BD0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tabLst>
                  <a:tab pos="0" algn="l"/>
                  <a:tab pos="447840" algn="l"/>
                  <a:tab pos="896759" algn="l"/>
                  <a:tab pos="1346040" algn="l"/>
                  <a:tab pos="1795320" algn="l"/>
                  <a:tab pos="2244600" algn="l"/>
                  <a:tab pos="2693880" algn="l"/>
                  <a:tab pos="3143159" algn="l"/>
                  <a:tab pos="3592440" algn="l"/>
                  <a:tab pos="4041719" algn="l"/>
                  <a:tab pos="4491000" algn="l"/>
                  <a:tab pos="4940280" algn="l"/>
                  <a:tab pos="5389560" algn="l"/>
                  <a:tab pos="5838840" algn="l"/>
                  <a:tab pos="6288120" algn="l"/>
                  <a:tab pos="6737400" algn="l"/>
                  <a:tab pos="7186679" algn="l"/>
                  <a:tab pos="7635960" algn="l"/>
                  <a:tab pos="8085240" algn="l"/>
                  <a:tab pos="8534520" algn="l"/>
                  <a:tab pos="8983800" algn="l"/>
                </a:tabLst>
                <a:defRPr/>
              </a:pPr>
              <a:t>14</a:t>
            </a:fld>
            <a:endParaRPr lang="de-DE" sz="1200">
              <a:solidFill>
                <a:srgbClr val="000000"/>
              </a:solidFill>
              <a:latin typeface="Times New Roman" pitchFamily="18"/>
              <a:ea typeface="DejaVu Sans" pitchFamily="2"/>
              <a:cs typeface="Lohit Hindi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lienbildplatzhalter 1"/>
          <p:cNvSpPr>
            <a:spLocks noGrp="1" noRot="1" noChangeAspect="1"/>
          </p:cNvSpPr>
          <p:nvPr>
            <p:ph type="sldImg"/>
          </p:nvPr>
        </p:nvSpPr>
        <p:spPr>
          <a:solidFill>
            <a:srgbClr val="00CC99"/>
          </a:solidFill>
          <a:ln w="25560">
            <a:solidFill>
              <a:srgbClr val="00956F"/>
            </a:solidFill>
          </a:ln>
        </p:spPr>
      </p:sp>
      <p:sp>
        <p:nvSpPr>
          <p:cNvPr id="29698" name="Notizenplatzhalter 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0" tIns="0" rIns="0" bIns="0"/>
          <a:lstStyle/>
          <a:p>
            <a:pPr marL="215900" indent="-215900"/>
            <a:endParaRPr lang="de-DE" sz="2000" smtClean="0">
              <a:latin typeface="Liberation 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/>
          <p:nvPr/>
        </p:nvSpPr>
        <p:spPr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5F0A09E7-563A-49D6-8ECE-D7CD83D191B8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16</a:t>
            </a:fld>
            <a:endParaRPr lang="de-DE" sz="120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1746" name="Rectangle 1"/>
          <p:cNvSpPr>
            <a:spLocks noGrp="1" noRot="1" noChangeAspect="1"/>
          </p:cNvSpPr>
          <p:nvPr>
            <p:ph type="sldImg"/>
          </p:nvPr>
        </p:nvSpPr>
        <p:spPr>
          <a:solidFill>
            <a:srgbClr val="00CC99"/>
          </a:solidFill>
          <a:ln w="25560">
            <a:solidFill>
              <a:srgbClr val="00956F"/>
            </a:solidFill>
          </a:ln>
        </p:spPr>
      </p:sp>
      <p:sp>
        <p:nvSpPr>
          <p:cNvPr id="31747" name="Text Box 2"/>
          <p:cNvSpPr>
            <a:spLocks noGrp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mtClean="0"/>
              <a:t>RIF erwähnen: Rule Interchange Format</a:t>
            </a:r>
          </a:p>
        </p:txBody>
      </p:sp>
      <p:sp>
        <p:nvSpPr>
          <p:cNvPr id="5" name="Text Box 3"/>
          <p:cNvSpPr txBox="1"/>
          <p:nvPr/>
        </p:nvSpPr>
        <p:spPr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fld id="{92A2B107-5365-4C5F-8201-7C1650F5AE55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tabLst>
                  <a:tab pos="0" algn="l"/>
                  <a:tab pos="447840" algn="l"/>
                  <a:tab pos="896759" algn="l"/>
                  <a:tab pos="1346040" algn="l"/>
                  <a:tab pos="1795320" algn="l"/>
                  <a:tab pos="2244600" algn="l"/>
                  <a:tab pos="2693880" algn="l"/>
                  <a:tab pos="3143159" algn="l"/>
                  <a:tab pos="3592440" algn="l"/>
                  <a:tab pos="4041719" algn="l"/>
                  <a:tab pos="4491000" algn="l"/>
                  <a:tab pos="4940280" algn="l"/>
                  <a:tab pos="5389560" algn="l"/>
                  <a:tab pos="5838840" algn="l"/>
                  <a:tab pos="6288120" algn="l"/>
                  <a:tab pos="6737400" algn="l"/>
                  <a:tab pos="7186679" algn="l"/>
                  <a:tab pos="7635960" algn="l"/>
                  <a:tab pos="8085240" algn="l"/>
                  <a:tab pos="8534520" algn="l"/>
                  <a:tab pos="8983800" algn="l"/>
                </a:tabLst>
                <a:defRPr/>
              </a:pPr>
              <a:t>16</a:t>
            </a:fld>
            <a:endParaRPr lang="de-DE" sz="1200">
              <a:solidFill>
                <a:srgbClr val="000000"/>
              </a:solidFill>
              <a:latin typeface="Times New Roman" pitchFamily="18"/>
              <a:ea typeface="DejaVu Sans" pitchFamily="2"/>
              <a:cs typeface="Lohit Hindi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ienbildplatzhalter 1"/>
          <p:cNvSpPr>
            <a:spLocks noGrp="1" noRot="1" noChangeAspect="1"/>
          </p:cNvSpPr>
          <p:nvPr>
            <p:ph type="sldImg"/>
          </p:nvPr>
        </p:nvSpPr>
        <p:spPr>
          <a:solidFill>
            <a:srgbClr val="00CC99"/>
          </a:solidFill>
          <a:ln w="25560">
            <a:solidFill>
              <a:srgbClr val="00956F"/>
            </a:solidFill>
          </a:ln>
        </p:spPr>
      </p:sp>
      <p:sp>
        <p:nvSpPr>
          <p:cNvPr id="33794" name="Notizenplatzhalter 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0" tIns="0" rIns="0" bIns="0"/>
          <a:lstStyle/>
          <a:p>
            <a:pPr marL="215900" indent="-215900"/>
            <a:endParaRPr lang="de-DE" sz="2000" smtClean="0">
              <a:latin typeface="Liberation San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lienbildplatzhalter 1"/>
          <p:cNvSpPr>
            <a:spLocks noGrp="1" noRot="1" noChangeAspect="1"/>
          </p:cNvSpPr>
          <p:nvPr>
            <p:ph type="sldImg"/>
          </p:nvPr>
        </p:nvSpPr>
        <p:spPr>
          <a:solidFill>
            <a:srgbClr val="00CC99"/>
          </a:solidFill>
          <a:ln w="25560">
            <a:solidFill>
              <a:srgbClr val="00956F"/>
            </a:solidFill>
          </a:ln>
        </p:spPr>
      </p:sp>
      <p:sp>
        <p:nvSpPr>
          <p:cNvPr id="35842" name="Notizenplatzhalter 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0" tIns="0" rIns="0" bIns="0"/>
          <a:lstStyle/>
          <a:p>
            <a:pPr marL="215900" indent="-215900"/>
            <a:endParaRPr lang="de-DE" sz="2000" smtClean="0">
              <a:latin typeface="Liberation San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/>
          <p:nvPr/>
        </p:nvSpPr>
        <p:spPr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9FBB3619-5685-4396-A556-EA6DC7998FB1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19</a:t>
            </a:fld>
            <a:endParaRPr lang="de-DE" sz="120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7890" name="Rectangle 1"/>
          <p:cNvSpPr>
            <a:spLocks noGrp="1" noRot="1" noChangeAspect="1"/>
          </p:cNvSpPr>
          <p:nvPr>
            <p:ph type="sldImg"/>
          </p:nvPr>
        </p:nvSpPr>
        <p:spPr>
          <a:solidFill>
            <a:srgbClr val="00CC99"/>
          </a:solidFill>
          <a:ln w="25560">
            <a:solidFill>
              <a:srgbClr val="00956F"/>
            </a:solidFill>
          </a:ln>
        </p:spPr>
      </p:sp>
      <p:sp>
        <p:nvSpPr>
          <p:cNvPr id="37891" name="Text Box 2"/>
          <p:cNvSpPr>
            <a:spLocks noGrp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marL="215900" indent="-215900" hangingPunct="1">
              <a:spcBef>
                <a:spcPts val="700"/>
              </a:spcBef>
              <a:tabLst>
                <a:tab pos="103188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4963" algn="l"/>
                <a:tab pos="4594225" algn="l"/>
                <a:tab pos="5043488" algn="l"/>
                <a:tab pos="5492750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</a:tabLst>
            </a:pPr>
            <a:r>
              <a:rPr lang="de-DE" smtClean="0">
                <a:latin typeface="Verdana" pitchFamily="34" charset="0"/>
              </a:rPr>
              <a:t>Based on reliable agreed-upon algorithms which match different descriptions of identical resources</a:t>
            </a:r>
          </a:p>
        </p:txBody>
      </p:sp>
      <p:sp>
        <p:nvSpPr>
          <p:cNvPr id="5" name="Text Box 3"/>
          <p:cNvSpPr txBox="1"/>
          <p:nvPr/>
        </p:nvSpPr>
        <p:spPr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fld id="{45CAD5FF-9473-4289-9B9F-D0D093B82B77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tabLst>
                  <a:tab pos="0" algn="l"/>
                  <a:tab pos="447840" algn="l"/>
                  <a:tab pos="896759" algn="l"/>
                  <a:tab pos="1346040" algn="l"/>
                  <a:tab pos="1795320" algn="l"/>
                  <a:tab pos="2244600" algn="l"/>
                  <a:tab pos="2693880" algn="l"/>
                  <a:tab pos="3143159" algn="l"/>
                  <a:tab pos="3592440" algn="l"/>
                  <a:tab pos="4041719" algn="l"/>
                  <a:tab pos="4491000" algn="l"/>
                  <a:tab pos="4940280" algn="l"/>
                  <a:tab pos="5389560" algn="l"/>
                  <a:tab pos="5838840" algn="l"/>
                  <a:tab pos="6288120" algn="l"/>
                  <a:tab pos="6737400" algn="l"/>
                  <a:tab pos="7186679" algn="l"/>
                  <a:tab pos="7635960" algn="l"/>
                  <a:tab pos="8085240" algn="l"/>
                  <a:tab pos="8534520" algn="l"/>
                  <a:tab pos="8983800" algn="l"/>
                </a:tabLst>
                <a:defRPr/>
              </a:pPr>
              <a:t>19</a:t>
            </a:fld>
            <a:endParaRPr lang="de-DE" sz="1200">
              <a:solidFill>
                <a:srgbClr val="000000"/>
              </a:solidFill>
              <a:latin typeface="Times New Roman" pitchFamily="18"/>
              <a:ea typeface="DejaVu Sans" pitchFamily="2"/>
              <a:cs typeface="Lohit Hindi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lienbildplatzhalter 1"/>
          <p:cNvSpPr>
            <a:spLocks noGrp="1" noRot="1" noChangeAspect="1"/>
          </p:cNvSpPr>
          <p:nvPr>
            <p:ph type="sldImg"/>
          </p:nvPr>
        </p:nvSpPr>
        <p:spPr>
          <a:solidFill>
            <a:srgbClr val="00CC99"/>
          </a:solidFill>
          <a:ln w="25560">
            <a:solidFill>
              <a:srgbClr val="00956F"/>
            </a:solidFill>
          </a:ln>
        </p:spPr>
      </p:sp>
      <p:sp>
        <p:nvSpPr>
          <p:cNvPr id="39938" name="Notizenplatzhalter 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0" tIns="0" rIns="0" bIns="0"/>
          <a:lstStyle/>
          <a:p>
            <a:pPr marL="215900" indent="-215900"/>
            <a:endParaRPr lang="de-DE" sz="2000" smtClean="0">
              <a:latin typeface="Liberation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nb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404813"/>
            <a:ext cx="1236662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27088" y="3343275"/>
            <a:ext cx="7593012" cy="1295400"/>
          </a:xfrm>
        </p:spPr>
        <p:txBody>
          <a:bodyPr/>
          <a:lstStyle>
            <a:lvl1pPr>
              <a:lnSpc>
                <a:spcPts val="3600"/>
              </a:lnSpc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914650"/>
            <a:ext cx="7593012" cy="385763"/>
          </a:xfrm>
        </p:spPr>
        <p:txBody>
          <a:bodyPr/>
          <a:lstStyle>
            <a:lvl1pPr marL="0" indent="0">
              <a:buFont typeface="Verdana" pitchFamily="34" charset="0"/>
              <a:buNone/>
              <a:defRPr sz="20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e-DE"/>
              <a:t>| n      | Culturegraph.org| 28.11.2011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68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| n      | Thema | TT. Monat JJJJ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27088" y="2698750"/>
            <a:ext cx="3719512" cy="3417888"/>
          </a:xfrm>
        </p:spPr>
        <p:txBody>
          <a:bodyPr/>
          <a:lstStyle>
            <a:lvl1pPr>
              <a:spcBef>
                <a:spcPts val="1200"/>
              </a:spcBef>
              <a:defRPr sz="2000"/>
            </a:lvl1pPr>
            <a:lvl2pPr>
              <a:lnSpc>
                <a:spcPts val="2000"/>
              </a:lnSpc>
              <a:spcBef>
                <a:spcPts val="300"/>
              </a:spcBef>
              <a:defRPr sz="1600"/>
            </a:lvl2pPr>
            <a:lvl3pPr>
              <a:lnSpc>
                <a:spcPts val="2000"/>
              </a:lnSpc>
              <a:spcBef>
                <a:spcPts val="300"/>
              </a:spcBef>
              <a:defRPr sz="1600"/>
            </a:lvl3pPr>
            <a:lvl4pPr>
              <a:lnSpc>
                <a:spcPts val="2000"/>
              </a:lnSpc>
              <a:spcBef>
                <a:spcPts val="300"/>
              </a:spcBef>
              <a:defRPr sz="1600"/>
            </a:lvl4pPr>
            <a:lvl5pPr>
              <a:lnSpc>
                <a:spcPts val="2000"/>
              </a:lnSpc>
              <a:spcBef>
                <a:spcPts val="3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9000" y="2698750"/>
            <a:ext cx="3721100" cy="3417888"/>
          </a:xfrm>
        </p:spPr>
        <p:txBody>
          <a:bodyPr/>
          <a:lstStyle>
            <a:lvl1pPr>
              <a:spcBef>
                <a:spcPts val="1200"/>
              </a:spcBef>
              <a:defRPr lang="de-D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ts val="2000"/>
              </a:lnSpc>
              <a:spcBef>
                <a:spcPts val="300"/>
              </a:spcBef>
              <a:defRPr sz="1600"/>
            </a:lvl2pPr>
            <a:lvl3pPr>
              <a:lnSpc>
                <a:spcPts val="2000"/>
              </a:lnSpc>
              <a:spcBef>
                <a:spcPts val="300"/>
              </a:spcBef>
              <a:defRPr sz="1600"/>
            </a:lvl3pPr>
            <a:lvl4pPr>
              <a:lnSpc>
                <a:spcPts val="2000"/>
              </a:lnSpc>
              <a:spcBef>
                <a:spcPts val="300"/>
              </a:spcBef>
              <a:defRPr sz="1600"/>
            </a:lvl4pPr>
            <a:lvl5pPr>
              <a:lnSpc>
                <a:spcPts val="2000"/>
              </a:lnSpc>
              <a:spcBef>
                <a:spcPts val="3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| n      | Thema | TT. Monat JJJJ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| n      | Thema | TT. Monat JJJJ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| n      | Thema | TT. Monat JJJJ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827088" y="2698750"/>
            <a:ext cx="7593012" cy="3417888"/>
          </a:xfrm>
        </p:spPr>
        <p:txBody>
          <a:bodyPr/>
          <a:lstStyle>
            <a:lvl1pPr>
              <a:spcBef>
                <a:spcPts val="1680"/>
              </a:spcBef>
              <a:buNone/>
              <a:defRPr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| n      | Thema | TT. Monat JJJJ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Obje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27088" y="2698750"/>
            <a:ext cx="3719512" cy="3417888"/>
          </a:xfrm>
        </p:spPr>
        <p:txBody>
          <a:bodyPr/>
          <a:lstStyle>
            <a:lvl1pPr>
              <a:spcBef>
                <a:spcPts val="1200"/>
              </a:spcBef>
              <a:buNone/>
              <a:defRPr sz="20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9000" y="2698750"/>
            <a:ext cx="3721100" cy="3417888"/>
          </a:xfrm>
        </p:spPr>
        <p:txBody>
          <a:bodyPr/>
          <a:lstStyle>
            <a:lvl1pPr>
              <a:spcBef>
                <a:spcPts val="1200"/>
              </a:spcBef>
              <a:buNone/>
              <a:defRPr sz="20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| n      | Thema | TT. Monat JJJJ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 noGrp="1"/>
          </p:cNvSpPr>
          <p:nvPr>
            <p:ph type="title" idx="4294967295"/>
          </p:nvPr>
        </p:nvSpPr>
        <p:spPr>
          <a:xfrm>
            <a:off x="457200" y="273600"/>
            <a:ext cx="8229240" cy="1144800"/>
          </a:xfrm>
        </p:spPr>
        <p:txBody>
          <a:bodyPr/>
          <a:lstStyle>
            <a:lvl1pPr>
              <a:defRPr kern="1200">
                <a:latin typeface="Liberation Sans" pitchFamily="18"/>
              </a:defRPr>
            </a:lvl1pPr>
          </a:lstStyle>
          <a:p>
            <a:endParaRPr lang="de-DE"/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4294967295"/>
          </p:nvPr>
        </p:nvSpPr>
        <p:spPr>
          <a:xfrm>
            <a:off x="457200" y="1604520"/>
            <a:ext cx="8229240" cy="4526280"/>
          </a:xfrm>
        </p:spPr>
        <p:txBody>
          <a:bodyPr/>
          <a:lstStyle>
            <a:lvl1pPr>
              <a:spcBef>
                <a:spcPts val="0"/>
              </a:spcBef>
              <a:spcAft>
                <a:spcPts val="1417"/>
              </a:spcAft>
              <a:tabLst/>
              <a:defRPr kern="1200">
                <a:ln>
                  <a:noFill/>
                </a:ln>
                <a:latin typeface="Liberation Sans" pitchFamily="18"/>
              </a:defRPr>
            </a:lvl1pPr>
          </a:lstStyle>
          <a:p>
            <a:endParaRPr lang="de-DE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11"/>
          </p:nvPr>
        </p:nvSpPr>
        <p:spPr>
          <a:xfrm>
            <a:off x="6172200" y="6248400"/>
            <a:ext cx="762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58F23-49F3-4B0C-8669-65E3FF556DD3}" type="slidenum">
              <a:rPr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685799" y="1981080"/>
            <a:ext cx="7772400" cy="4114800"/>
          </a:xfrm>
        </p:spPr>
        <p:txBody>
          <a:bodyPr/>
          <a:lstStyle>
            <a:lvl1pPr marL="480960" indent="-480960" algn="l">
              <a:spcBef>
                <a:spcPts val="799"/>
              </a:spcBef>
              <a:buClr>
                <a:srgbClr val="FA820A"/>
              </a:buClr>
              <a:buSzPct val="100000"/>
              <a:buFont typeface="Wingdings" pitchFamily="2"/>
              <a:buChar char="è"/>
              <a:tabLst>
                <a:tab pos="2195640" algn="l"/>
              </a:tabLst>
              <a:defRPr sz="32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8229240" cy="4526280"/>
          </a:xfrm>
        </p:spPr>
        <p:txBody>
          <a:bodyPr/>
          <a:lstStyle>
            <a:lvl1pPr>
              <a:spcBef>
                <a:spcPts val="0"/>
              </a:spcBef>
              <a:spcAft>
                <a:spcPts val="1417"/>
              </a:spcAft>
              <a:tabLst/>
              <a:defRPr kern="1200">
                <a:ln>
                  <a:noFill/>
                </a:ln>
                <a:latin typeface="Liberation Sans" pitchFamily="18"/>
              </a:defRPr>
            </a:lvl1pPr>
          </a:lstStyle>
          <a:p>
            <a:endParaRPr lang="de-DE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11"/>
          </p:nvPr>
        </p:nvSpPr>
        <p:spPr>
          <a:xfrm>
            <a:off x="6172200" y="6248400"/>
            <a:ext cx="762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3F-333E-4339-802D-F6C5190E24CE}" type="slidenum">
              <a:rPr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619250"/>
            <a:ext cx="75930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698750"/>
            <a:ext cx="7593012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4350" y="6384925"/>
            <a:ext cx="787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de-DE"/>
              <a:t>| n      | Thema | TT. Monat JJJJ</a:t>
            </a:r>
          </a:p>
        </p:txBody>
      </p:sp>
      <p:pic>
        <p:nvPicPr>
          <p:cNvPr id="1029" name="Picture 10" descr="dnb_RGB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812088" y="404813"/>
            <a:ext cx="1236662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9" r:id="rId8"/>
    <p:sldLayoutId id="2147483660" r:id="rId9"/>
  </p:sldLayoutIdLst>
  <p:hf sldNum="0" hdr="0" dt="0"/>
  <p:txStyles>
    <p:titleStyle>
      <a:lvl1pPr algn="l" rtl="0" fontAlgn="base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fontAlgn="base">
        <a:lnSpc>
          <a:spcPts val="2400"/>
        </a:lnSpc>
        <a:spcBef>
          <a:spcPct val="70000"/>
        </a:spcBef>
        <a:spcAft>
          <a:spcPct val="0"/>
        </a:spcAft>
        <a:buFont typeface="Verdana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ts val="2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lnSpc>
          <a:spcPts val="2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lnSpc>
          <a:spcPts val="2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lnSpc>
          <a:spcPts val="2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ulturegraph.org/vocab" TargetMode="External"/><Relationship Id="rId3" Type="http://schemas.openxmlformats.org/officeDocument/2006/relationships/hyperlink" Target="http://www.w3.org/1999/02/22-rdf-syntax-ns" TargetMode="External"/><Relationship Id="rId7" Type="http://schemas.openxmlformats.org/officeDocument/2006/relationships/hyperlink" Target="http://xmlns.com/foaf/0.1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url.org/vocab/frbr/core" TargetMode="External"/><Relationship Id="rId5" Type="http://schemas.openxmlformats.org/officeDocument/2006/relationships/hyperlink" Target="http://purl.org/dc/terms/" TargetMode="External"/><Relationship Id="rId4" Type="http://schemas.openxmlformats.org/officeDocument/2006/relationships/hyperlink" Target="http://purl.org/ontology/bibo/" TargetMode="External"/><Relationship Id="rId9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url.org/net/bundl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lturegraph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0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46C4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16E70CE7-2C21-49DE-B207-9E282CDD036C}" type="slidenum">
              <a:rPr lang="de-DE" sz="1000" b="1"/>
              <a:pPr algn="ctr"/>
              <a:t>1</a:t>
            </a:fld>
            <a:endParaRPr lang="de-DE" sz="1000" b="1"/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ctrTitle"/>
          </p:nvPr>
        </p:nvSpPr>
        <p:spPr>
          <a:xfrm>
            <a:off x="827088" y="3357563"/>
            <a:ext cx="7593012" cy="1295400"/>
          </a:xfrm>
        </p:spPr>
        <p:txBody>
          <a:bodyPr/>
          <a:lstStyle/>
          <a:p>
            <a:r>
              <a:rPr lang="de-DE" b="1" smtClean="0"/>
              <a:t>culturegraph.org</a:t>
            </a:r>
            <a:br>
              <a:rPr lang="de-DE" b="1" smtClean="0"/>
            </a:br>
            <a:r>
              <a:rPr lang="de-DE" b="1" smtClean="0"/>
              <a:t>Aufbau eines Hubs für Linked Library Data</a:t>
            </a:r>
          </a:p>
        </p:txBody>
      </p:sp>
      <p:sp>
        <p:nvSpPr>
          <p:cNvPr id="12292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549525"/>
            <a:ext cx="7593012" cy="950913"/>
          </a:xfrm>
        </p:spPr>
        <p:txBody>
          <a:bodyPr/>
          <a:lstStyle/>
          <a:p>
            <a:r>
              <a:rPr lang="en-US" smtClean="0"/>
              <a:t>Markus M. Geipel &lt;m.geipel@dnb.de&gt; </a:t>
            </a:r>
            <a:br>
              <a:rPr lang="en-US" smtClean="0"/>
            </a:br>
            <a:r>
              <a:rPr lang="de-DE" smtClean="0"/>
              <a:t>Adrian Pohl &lt;pohl@hbz-nrw.de&gt;</a:t>
            </a:r>
          </a:p>
          <a:p>
            <a:endParaRPr lang="de-DE" smtClean="0"/>
          </a:p>
        </p:txBody>
      </p:sp>
      <p:pic>
        <p:nvPicPr>
          <p:cNvPr id="1229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1500188"/>
            <a:ext cx="13668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5219700" y="3573463"/>
            <a:ext cx="2665413" cy="503237"/>
          </a:xfrm>
          <a:prstGeom prst="rect">
            <a:avLst/>
          </a:prstGeom>
          <a:solidFill>
            <a:srgbClr val="E62E2E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5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Process</a:t>
            </a:r>
            <a:endParaRPr lang="de-DE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827088" y="2532063"/>
            <a:ext cx="3889375" cy="3417887"/>
          </a:xfrm>
        </p:spPr>
        <p:txBody>
          <a:bodyPr/>
          <a:lstStyle/>
          <a:p>
            <a:pPr marL="457200" indent="-457200">
              <a:buFont typeface="Verdana" pitchFamily="34" charset="0"/>
              <a:buAutoNum type="arabicPeriod"/>
            </a:pPr>
            <a:r>
              <a:rPr lang="en-US" b="1" smtClean="0"/>
              <a:t>Translate into internal format</a:t>
            </a:r>
          </a:p>
          <a:p>
            <a:pPr marL="857250" lvl="1" indent="-457200">
              <a:buFont typeface="Verdana" pitchFamily="34" charset="0"/>
              <a:buAutoNum type="arabicPeriod"/>
            </a:pPr>
            <a:r>
              <a:rPr lang="en-US" smtClean="0"/>
              <a:t>Mapping of Fields to Properties</a:t>
            </a:r>
          </a:p>
          <a:p>
            <a:pPr marL="857250" lvl="1" indent="-457200">
              <a:buFont typeface="Verdana" pitchFamily="34" charset="0"/>
              <a:buAutoNum type="arabicPeriod"/>
            </a:pPr>
            <a:r>
              <a:rPr lang="en-US" smtClean="0"/>
              <a:t>Normalization, Cleaning, Regexp Matching, etc. defined in XML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en-US" b="1" smtClean="0"/>
              <a:t>Database ingest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&gt; 80 Million Records</a:t>
            </a:r>
            <a:br>
              <a:rPr lang="en-US" smtClean="0"/>
            </a:br>
            <a:r>
              <a:rPr lang="en-US" smtClean="0"/>
              <a:t>&gt; One Billion Properties</a:t>
            </a:r>
          </a:p>
          <a:p>
            <a:pPr marL="457200" indent="-457200">
              <a:buFont typeface="Verdana" pitchFamily="34" charset="0"/>
              <a:buAutoNum type="arabicPeriod"/>
            </a:pPr>
            <a:endParaRPr lang="de-DE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E62E2E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F1A6679A-4BC5-4F11-9D9E-7DFA9FD56B0D}" type="slidenum">
              <a:rPr lang="de-DE" sz="1000" b="1"/>
              <a:pPr algn="ctr"/>
              <a:t>10</a:t>
            </a:fld>
            <a:endParaRPr lang="de-DE" sz="1000" b="1"/>
          </a:p>
        </p:txBody>
      </p:sp>
      <p:sp>
        <p:nvSpPr>
          <p:cNvPr id="15" name="Zylinder 14"/>
          <p:cNvSpPr/>
          <p:nvPr/>
        </p:nvSpPr>
        <p:spPr>
          <a:xfrm>
            <a:off x="5867400" y="4292600"/>
            <a:ext cx="1657350" cy="1512888"/>
          </a:xfrm>
          <a:prstGeom prst="ca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" name="Pfeil nach unten 20"/>
          <p:cNvSpPr/>
          <p:nvPr/>
        </p:nvSpPr>
        <p:spPr>
          <a:xfrm>
            <a:off x="6084888" y="2420938"/>
            <a:ext cx="503237" cy="1368425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Pfeil nach unten 21"/>
          <p:cNvSpPr/>
          <p:nvPr/>
        </p:nvSpPr>
        <p:spPr>
          <a:xfrm>
            <a:off x="6237288" y="2573338"/>
            <a:ext cx="503237" cy="1368425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3" name="Pfeil nach unten 22"/>
          <p:cNvSpPr/>
          <p:nvPr/>
        </p:nvSpPr>
        <p:spPr>
          <a:xfrm>
            <a:off x="6389688" y="2725738"/>
            <a:ext cx="503237" cy="1368425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Pfeil nach unten 23"/>
          <p:cNvSpPr/>
          <p:nvPr/>
        </p:nvSpPr>
        <p:spPr>
          <a:xfrm>
            <a:off x="6542088" y="2878138"/>
            <a:ext cx="503237" cy="1368425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5" name="Pfeil nach unten 24"/>
          <p:cNvSpPr/>
          <p:nvPr/>
        </p:nvSpPr>
        <p:spPr>
          <a:xfrm>
            <a:off x="6694488" y="3030538"/>
            <a:ext cx="503237" cy="1368425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6" name="Pfeil nach unten 25"/>
          <p:cNvSpPr/>
          <p:nvPr/>
        </p:nvSpPr>
        <p:spPr>
          <a:xfrm>
            <a:off x="6846888" y="3182938"/>
            <a:ext cx="503237" cy="1368425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Zylinder 13"/>
          <p:cNvSpPr/>
          <p:nvPr/>
        </p:nvSpPr>
        <p:spPr>
          <a:xfrm>
            <a:off x="6042025" y="1773238"/>
            <a:ext cx="647700" cy="647700"/>
          </a:xfrm>
          <a:prstGeom prst="can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6" name="Zylinder 15"/>
          <p:cNvSpPr/>
          <p:nvPr/>
        </p:nvSpPr>
        <p:spPr>
          <a:xfrm>
            <a:off x="6194425" y="1925638"/>
            <a:ext cx="647700" cy="647700"/>
          </a:xfrm>
          <a:prstGeom prst="can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Zylinder 16"/>
          <p:cNvSpPr/>
          <p:nvPr/>
        </p:nvSpPr>
        <p:spPr>
          <a:xfrm>
            <a:off x="6346825" y="2078038"/>
            <a:ext cx="647700" cy="647700"/>
          </a:xfrm>
          <a:prstGeom prst="can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Zylinder 17"/>
          <p:cNvSpPr/>
          <p:nvPr/>
        </p:nvSpPr>
        <p:spPr>
          <a:xfrm>
            <a:off x="6499225" y="2230438"/>
            <a:ext cx="647700" cy="647700"/>
          </a:xfrm>
          <a:prstGeom prst="can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9" name="Zylinder 18"/>
          <p:cNvSpPr/>
          <p:nvPr/>
        </p:nvSpPr>
        <p:spPr>
          <a:xfrm>
            <a:off x="6651625" y="2382838"/>
            <a:ext cx="647700" cy="647700"/>
          </a:xfrm>
          <a:prstGeom prst="can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Zylinder 19"/>
          <p:cNvSpPr/>
          <p:nvPr/>
        </p:nvSpPr>
        <p:spPr>
          <a:xfrm>
            <a:off x="6804025" y="2535238"/>
            <a:ext cx="647700" cy="647700"/>
          </a:xfrm>
          <a:prstGeom prst="can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Gefaltete Ecke 26"/>
          <p:cNvSpPr/>
          <p:nvPr/>
        </p:nvSpPr>
        <p:spPr>
          <a:xfrm>
            <a:off x="4932363" y="3284538"/>
            <a:ext cx="719137" cy="914400"/>
          </a:xfrm>
          <a:prstGeom prst="foldedCorner">
            <a:avLst/>
          </a:prstGeom>
          <a:solidFill>
            <a:srgbClr val="E62E2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XML</a:t>
            </a:r>
            <a:endParaRPr lang="de-DE" b="1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61238" y="3413125"/>
            <a:ext cx="666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uppieren 47"/>
          <p:cNvGrpSpPr>
            <a:grpSpLocks/>
          </p:cNvGrpSpPr>
          <p:nvPr/>
        </p:nvGrpSpPr>
        <p:grpSpPr bwMode="auto">
          <a:xfrm>
            <a:off x="5003800" y="3989388"/>
            <a:ext cx="2466975" cy="952500"/>
            <a:chOff x="5004048" y="3212976"/>
            <a:chExt cx="2466950" cy="952500"/>
          </a:xfrm>
        </p:grpSpPr>
        <p:sp>
          <p:nvSpPr>
            <p:cNvPr id="49" name="Rechteck 48"/>
            <p:cNvSpPr/>
            <p:nvPr/>
          </p:nvSpPr>
          <p:spPr>
            <a:xfrm>
              <a:off x="5004048" y="3357438"/>
              <a:ext cx="2376464" cy="503238"/>
            </a:xfrm>
            <a:prstGeom prst="rect">
              <a:avLst/>
            </a:prstGeom>
            <a:solidFill>
              <a:srgbClr val="E62E2E">
                <a:alpha val="5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04255" y="3212976"/>
              <a:ext cx="666743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2530" name="Gruppieren 44"/>
          <p:cNvGrpSpPr>
            <a:grpSpLocks/>
          </p:cNvGrpSpPr>
          <p:nvPr/>
        </p:nvGrpSpPr>
        <p:grpSpPr bwMode="auto">
          <a:xfrm>
            <a:off x="5003800" y="3213100"/>
            <a:ext cx="2538413" cy="952500"/>
            <a:chOff x="5004048" y="3212976"/>
            <a:chExt cx="2538958" cy="952500"/>
          </a:xfrm>
        </p:grpSpPr>
        <p:sp>
          <p:nvSpPr>
            <p:cNvPr id="44" name="Rechteck 43"/>
            <p:cNvSpPr/>
            <p:nvPr/>
          </p:nvSpPr>
          <p:spPr>
            <a:xfrm>
              <a:off x="5004048" y="3357439"/>
              <a:ext cx="2376998" cy="503237"/>
            </a:xfrm>
            <a:prstGeom prst="rect">
              <a:avLst/>
            </a:prstGeom>
            <a:solidFill>
              <a:srgbClr val="E62E2E">
                <a:alpha val="5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76113" y="3212976"/>
              <a:ext cx="666893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8" name="Rechteck 27"/>
          <p:cNvSpPr/>
          <p:nvPr/>
        </p:nvSpPr>
        <p:spPr>
          <a:xfrm>
            <a:off x="5076825" y="2205038"/>
            <a:ext cx="2303463" cy="503237"/>
          </a:xfrm>
          <a:prstGeom prst="rect">
            <a:avLst/>
          </a:prstGeom>
          <a:solidFill>
            <a:srgbClr val="E62E2E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779463"/>
            <a:ext cx="7593012" cy="777875"/>
          </a:xfrm>
        </p:spPr>
        <p:txBody>
          <a:bodyPr/>
          <a:lstStyle/>
          <a:p>
            <a:r>
              <a:rPr lang="en-US" smtClean="0"/>
              <a:t>The Process</a:t>
            </a:r>
            <a:endParaRPr lang="de-DE" smtClean="0"/>
          </a:p>
        </p:txBody>
      </p:sp>
      <p:sp>
        <p:nvSpPr>
          <p:cNvPr id="22533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827088" y="1773238"/>
            <a:ext cx="3719512" cy="4032250"/>
          </a:xfrm>
        </p:spPr>
        <p:txBody>
          <a:bodyPr/>
          <a:lstStyle/>
          <a:p>
            <a:pPr marL="457200" indent="-457200">
              <a:buFont typeface="Verdana" pitchFamily="34" charset="0"/>
              <a:buAutoNum type="arabicPeriod" startAt="3"/>
            </a:pPr>
            <a:r>
              <a:rPr lang="en-US" b="1" smtClean="0"/>
              <a:t>Generate unique properties </a:t>
            </a:r>
            <a:br>
              <a:rPr lang="en-US" b="1" smtClean="0"/>
            </a:br>
            <a:r>
              <a:rPr lang="en-US" smtClean="0"/>
              <a:t>&gt; 50 Mio.*</a:t>
            </a:r>
          </a:p>
          <a:p>
            <a:pPr marL="857250" lvl="1" indent="-457200"/>
            <a:r>
              <a:rPr lang="en-US" smtClean="0"/>
              <a:t>Combinations of Properties defined in XML</a:t>
            </a:r>
          </a:p>
          <a:p>
            <a:pPr marL="457200" indent="-457200">
              <a:buFont typeface="Verdana" pitchFamily="34" charset="0"/>
              <a:buAutoNum type="arabicPeriod" startAt="3"/>
            </a:pPr>
            <a:r>
              <a:rPr lang="en-US" b="1" smtClean="0"/>
              <a:t>Group by Unique Properties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marL="457200" indent="-457200">
              <a:buFont typeface="Verdana" pitchFamily="34" charset="0"/>
              <a:buAutoNum type="arabicPeriod" startAt="3"/>
            </a:pPr>
            <a:r>
              <a:rPr lang="en-US" b="1" smtClean="0"/>
              <a:t>Merge equivalent Groups</a:t>
            </a:r>
            <a:br>
              <a:rPr lang="en-US" b="1" smtClean="0"/>
            </a:br>
            <a:r>
              <a:rPr lang="en-US" smtClean="0"/>
              <a:t>ca. 18 Mio. Records* in groups</a:t>
            </a:r>
            <a:endParaRPr lang="en-US" b="1" smtClean="0"/>
          </a:p>
          <a:p>
            <a:pPr marL="457200" indent="-457200">
              <a:buFont typeface="Verdana" pitchFamily="34" charset="0"/>
              <a:buAutoNum type="arabicPeriod" startAt="3"/>
            </a:pPr>
            <a:endParaRPr lang="de-DE" smtClean="0"/>
          </a:p>
        </p:txBody>
      </p:sp>
      <p:sp>
        <p:nvSpPr>
          <p:cNvPr id="2253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E62E2E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2740C45F-03B7-481B-BB4E-B283148BB1BF}" type="slidenum">
              <a:rPr lang="de-DE" sz="1000" b="1"/>
              <a:pPr algn="ctr"/>
              <a:t>11</a:t>
            </a:fld>
            <a:endParaRPr lang="de-DE" sz="1000" b="1"/>
          </a:p>
        </p:txBody>
      </p:sp>
      <p:sp>
        <p:nvSpPr>
          <p:cNvPr id="27" name="Gefaltete Ecke 26"/>
          <p:cNvSpPr/>
          <p:nvPr/>
        </p:nvSpPr>
        <p:spPr>
          <a:xfrm>
            <a:off x="5003800" y="1989138"/>
            <a:ext cx="720725" cy="914400"/>
          </a:xfrm>
          <a:prstGeom prst="foldedCorner">
            <a:avLst/>
          </a:prstGeom>
          <a:solidFill>
            <a:srgbClr val="E62E2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XML</a:t>
            </a:r>
            <a:endParaRPr lang="de-DE" b="1" dirty="0"/>
          </a:p>
        </p:txBody>
      </p:sp>
      <p:grpSp>
        <p:nvGrpSpPr>
          <p:cNvPr id="22537" name="Gruppieren 42"/>
          <p:cNvGrpSpPr>
            <a:grpSpLocks/>
          </p:cNvGrpSpPr>
          <p:nvPr/>
        </p:nvGrpSpPr>
        <p:grpSpPr bwMode="auto">
          <a:xfrm>
            <a:off x="5580063" y="404813"/>
            <a:ext cx="1655762" cy="1511300"/>
            <a:chOff x="5868144" y="1268760"/>
            <a:chExt cx="1656184" cy="1512168"/>
          </a:xfrm>
        </p:grpSpPr>
        <p:sp>
          <p:nvSpPr>
            <p:cNvPr id="15" name="Zylinder 14"/>
            <p:cNvSpPr/>
            <p:nvPr/>
          </p:nvSpPr>
          <p:spPr>
            <a:xfrm>
              <a:off x="5868144" y="1268760"/>
              <a:ext cx="1656184" cy="1512168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0" name="Gefaltete Ecke 29"/>
            <p:cNvSpPr/>
            <p:nvPr/>
          </p:nvSpPr>
          <p:spPr>
            <a:xfrm>
              <a:off x="6012643" y="1845353"/>
              <a:ext cx="215955" cy="287503"/>
            </a:xfrm>
            <a:prstGeom prst="foldedCorner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31" name="Gefaltete Ecke 30"/>
            <p:cNvSpPr/>
            <p:nvPr/>
          </p:nvSpPr>
          <p:spPr>
            <a:xfrm>
              <a:off x="6300054" y="2277401"/>
              <a:ext cx="215955" cy="287503"/>
            </a:xfrm>
            <a:prstGeom prst="foldedCorner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32" name="Gefaltete Ecke 31"/>
            <p:cNvSpPr/>
            <p:nvPr/>
          </p:nvSpPr>
          <p:spPr>
            <a:xfrm>
              <a:off x="6516009" y="1916832"/>
              <a:ext cx="215955" cy="287502"/>
            </a:xfrm>
            <a:prstGeom prst="foldedCorner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33" name="Gefaltete Ecke 32"/>
            <p:cNvSpPr/>
            <p:nvPr/>
          </p:nvSpPr>
          <p:spPr>
            <a:xfrm>
              <a:off x="6805008" y="2277401"/>
              <a:ext cx="215955" cy="287503"/>
            </a:xfrm>
            <a:prstGeom prst="foldedCorner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34" name="Gefaltete Ecke 33"/>
            <p:cNvSpPr/>
            <p:nvPr/>
          </p:nvSpPr>
          <p:spPr>
            <a:xfrm>
              <a:off x="7092418" y="1772286"/>
              <a:ext cx="215955" cy="289091"/>
            </a:xfrm>
            <a:prstGeom prst="foldedCorner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40" name="Gefaltete Ecke 39"/>
            <p:cNvSpPr/>
            <p:nvPr/>
          </p:nvSpPr>
          <p:spPr>
            <a:xfrm>
              <a:off x="7092418" y="2132856"/>
              <a:ext cx="215955" cy="287502"/>
            </a:xfrm>
            <a:prstGeom prst="foldedCorner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</p:grpSp>
      <p:grpSp>
        <p:nvGrpSpPr>
          <p:cNvPr id="22538" name="Gruppieren 41"/>
          <p:cNvGrpSpPr>
            <a:grpSpLocks/>
          </p:cNvGrpSpPr>
          <p:nvPr/>
        </p:nvGrpSpPr>
        <p:grpSpPr bwMode="auto">
          <a:xfrm>
            <a:off x="5580063" y="4797425"/>
            <a:ext cx="1655762" cy="1511300"/>
            <a:chOff x="5868144" y="4365104"/>
            <a:chExt cx="1656184" cy="1512168"/>
          </a:xfrm>
        </p:grpSpPr>
        <p:sp>
          <p:nvSpPr>
            <p:cNvPr id="29" name="Zylinder 28"/>
            <p:cNvSpPr/>
            <p:nvPr/>
          </p:nvSpPr>
          <p:spPr>
            <a:xfrm>
              <a:off x="5868144" y="4365104"/>
              <a:ext cx="1656184" cy="1512168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5" name="Gefaltete Ecke 34"/>
            <p:cNvSpPr/>
            <p:nvPr/>
          </p:nvSpPr>
          <p:spPr>
            <a:xfrm>
              <a:off x="6012643" y="4868631"/>
              <a:ext cx="215955" cy="289091"/>
            </a:xfrm>
            <a:prstGeom prst="foldedCorner">
              <a:avLst/>
            </a:prstGeom>
            <a:solidFill>
              <a:srgbClr val="E62E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36" name="Gefaltete Ecke 35"/>
            <p:cNvSpPr/>
            <p:nvPr/>
          </p:nvSpPr>
          <p:spPr>
            <a:xfrm>
              <a:off x="6012643" y="5229200"/>
              <a:ext cx="215955" cy="287503"/>
            </a:xfrm>
            <a:prstGeom prst="foldedCorner">
              <a:avLst/>
            </a:prstGeom>
            <a:solidFill>
              <a:srgbClr val="E62E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37" name="Gefaltete Ecke 36"/>
            <p:cNvSpPr/>
            <p:nvPr/>
          </p:nvSpPr>
          <p:spPr>
            <a:xfrm>
              <a:off x="6587464" y="4797152"/>
              <a:ext cx="217543" cy="287503"/>
            </a:xfrm>
            <a:prstGeom prst="foldedCorner">
              <a:avLst/>
            </a:prstGeom>
            <a:solidFill>
              <a:srgbClr val="E62E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38" name="Gefaltete Ecke 37"/>
            <p:cNvSpPr/>
            <p:nvPr/>
          </p:nvSpPr>
          <p:spPr>
            <a:xfrm>
              <a:off x="6587464" y="5157722"/>
              <a:ext cx="217543" cy="287502"/>
            </a:xfrm>
            <a:prstGeom prst="foldedCorner">
              <a:avLst/>
            </a:prstGeom>
            <a:solidFill>
              <a:srgbClr val="E62E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39" name="Gefaltete Ecke 38"/>
            <p:cNvSpPr/>
            <p:nvPr/>
          </p:nvSpPr>
          <p:spPr>
            <a:xfrm>
              <a:off x="6587464" y="5516703"/>
              <a:ext cx="217543" cy="289091"/>
            </a:xfrm>
            <a:prstGeom prst="foldedCorner">
              <a:avLst/>
            </a:prstGeom>
            <a:solidFill>
              <a:srgbClr val="E62E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41" name="Gefaltete Ecke 40"/>
            <p:cNvSpPr/>
            <p:nvPr/>
          </p:nvSpPr>
          <p:spPr>
            <a:xfrm>
              <a:off x="7092418" y="5084655"/>
              <a:ext cx="215955" cy="289091"/>
            </a:xfrm>
            <a:prstGeom prst="foldedCorner">
              <a:avLst/>
            </a:prstGeom>
            <a:solidFill>
              <a:srgbClr val="E62E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2060575"/>
            <a:ext cx="666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21" name="Pfeil nach unten 20"/>
          <p:cNvSpPr/>
          <p:nvPr/>
        </p:nvSpPr>
        <p:spPr>
          <a:xfrm>
            <a:off x="6156325" y="1989138"/>
            <a:ext cx="503238" cy="3024187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541" name="Textfeld 46"/>
          <p:cNvSpPr txBox="1">
            <a:spLocks noChangeArrowheads="1"/>
          </p:cNvSpPr>
          <p:nvPr/>
        </p:nvSpPr>
        <p:spPr bwMode="auto">
          <a:xfrm>
            <a:off x="755650" y="5949950"/>
            <a:ext cx="36957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* For a first simple Matching Algorithm</a:t>
            </a:r>
            <a:endParaRPr lang="de-DE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 43"/>
          <p:cNvSpPr/>
          <p:nvPr/>
        </p:nvSpPr>
        <p:spPr>
          <a:xfrm>
            <a:off x="5076825" y="2708275"/>
            <a:ext cx="2374900" cy="504825"/>
          </a:xfrm>
          <a:prstGeom prst="rect">
            <a:avLst/>
          </a:prstGeom>
          <a:solidFill>
            <a:srgbClr val="E62E2E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Process </a:t>
            </a:r>
            <a:r>
              <a:rPr lang="en-US" i="1" smtClean="0"/>
              <a:t>(next steps)</a:t>
            </a:r>
            <a:endParaRPr lang="de-DE" i="1" smtClean="0"/>
          </a:p>
        </p:txBody>
      </p:sp>
      <p:sp>
        <p:nvSpPr>
          <p:cNvPr id="23555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827088" y="2565400"/>
            <a:ext cx="4465637" cy="3384550"/>
          </a:xfrm>
        </p:spPr>
        <p:txBody>
          <a:bodyPr/>
          <a:lstStyle/>
          <a:p>
            <a:pPr marL="457200" indent="-457200">
              <a:buFont typeface="Verdana" pitchFamily="34" charset="0"/>
              <a:buAutoNum type="arabicPeriod" startAt="5"/>
            </a:pPr>
            <a:r>
              <a:rPr lang="en-US" b="1" smtClean="0"/>
              <a:t>Check quality &amp; </a:t>
            </a:r>
            <a:br>
              <a:rPr lang="en-US" b="1" smtClean="0"/>
            </a:br>
            <a:r>
              <a:rPr lang="en-US" b="1" smtClean="0"/>
              <a:t>mint persistent Ids</a:t>
            </a:r>
            <a:br>
              <a:rPr lang="en-US" b="1" smtClean="0"/>
            </a:br>
            <a:endParaRPr lang="en-US" smtClean="0"/>
          </a:p>
          <a:p>
            <a:pPr marL="857250" lvl="1" indent="-457200">
              <a:buFont typeface="Verdana" pitchFamily="34" charset="0"/>
              <a:buAutoNum type="arabicPeriod" startAt="5"/>
            </a:pPr>
            <a:endParaRPr lang="en-US" b="1" smtClean="0"/>
          </a:p>
          <a:p>
            <a:pPr marL="857250" lvl="1" indent="-457200">
              <a:buFont typeface="Verdana" pitchFamily="34" charset="0"/>
              <a:buAutoNum type="arabicPeriod" startAt="5"/>
            </a:pPr>
            <a:endParaRPr lang="en-US" b="1" smtClean="0"/>
          </a:p>
          <a:p>
            <a:pPr marL="857250" lvl="1" indent="-457200">
              <a:buFont typeface="Verdana" pitchFamily="34" charset="0"/>
              <a:buAutoNum type="arabicPeriod" startAt="5"/>
            </a:pPr>
            <a:endParaRPr lang="en-US" b="1" smtClean="0"/>
          </a:p>
          <a:p>
            <a:pPr marL="857250" lvl="1" indent="-457200">
              <a:buFont typeface="Verdana" pitchFamily="34" charset="0"/>
              <a:buAutoNum type="arabicPeriod" startAt="5"/>
            </a:pPr>
            <a:endParaRPr lang="en-US" b="1" smtClean="0"/>
          </a:p>
          <a:p>
            <a:pPr marL="857250" lvl="1" indent="-457200">
              <a:buFont typeface="Verdana" pitchFamily="34" charset="0"/>
              <a:buAutoNum type="arabicPeriod" startAt="5"/>
            </a:pPr>
            <a:endParaRPr lang="en-US" b="1" smtClean="0"/>
          </a:p>
          <a:p>
            <a:pPr marL="857250" lvl="1" indent="-457200">
              <a:buFont typeface="Verdana" pitchFamily="34" charset="0"/>
              <a:buAutoNum type="arabicPeriod" startAt="5"/>
            </a:pPr>
            <a:endParaRPr lang="en-US" b="1" smtClean="0"/>
          </a:p>
          <a:p>
            <a:pPr marL="857250" lvl="1" indent="-457200">
              <a:buFont typeface="Verdana" pitchFamily="34" charset="0"/>
              <a:buAutoNum type="arabicPeriod" startAt="5"/>
            </a:pPr>
            <a:endParaRPr lang="en-US" b="1" smtClean="0"/>
          </a:p>
          <a:p>
            <a:pPr marL="457200" indent="-457200">
              <a:buFont typeface="Verdana" pitchFamily="34" charset="0"/>
              <a:buAutoNum type="arabicPeriod" startAt="5"/>
            </a:pPr>
            <a:r>
              <a:rPr lang="en-US" b="1" smtClean="0"/>
              <a:t>Publication as Linked Data</a:t>
            </a:r>
          </a:p>
        </p:txBody>
      </p:sp>
      <p:sp>
        <p:nvSpPr>
          <p:cNvPr id="2355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E62E2E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43410018-632A-442E-ABF1-70E05E60D447}" type="slidenum">
              <a:rPr lang="de-DE" sz="1000" b="1"/>
              <a:pPr algn="ctr"/>
              <a:t>12</a:t>
            </a:fld>
            <a:endParaRPr lang="de-DE" sz="1000" b="1"/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2565400"/>
            <a:ext cx="666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grpSp>
        <p:nvGrpSpPr>
          <p:cNvPr id="23559" name="Gruppieren 41"/>
          <p:cNvGrpSpPr>
            <a:grpSpLocks/>
          </p:cNvGrpSpPr>
          <p:nvPr/>
        </p:nvGrpSpPr>
        <p:grpSpPr bwMode="auto">
          <a:xfrm>
            <a:off x="5651500" y="908050"/>
            <a:ext cx="1657350" cy="1512888"/>
            <a:chOff x="5868144" y="4365104"/>
            <a:chExt cx="1656184" cy="1512168"/>
          </a:xfrm>
        </p:grpSpPr>
        <p:sp>
          <p:nvSpPr>
            <p:cNvPr id="43" name="Zylinder 42"/>
            <p:cNvSpPr/>
            <p:nvPr/>
          </p:nvSpPr>
          <p:spPr>
            <a:xfrm>
              <a:off x="5868144" y="4365104"/>
              <a:ext cx="1656184" cy="1512168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45" name="Gefaltete Ecke 44"/>
            <p:cNvSpPr/>
            <p:nvPr/>
          </p:nvSpPr>
          <p:spPr>
            <a:xfrm>
              <a:off x="6012505" y="4869689"/>
              <a:ext cx="215748" cy="287201"/>
            </a:xfrm>
            <a:prstGeom prst="foldedCorner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47" name="Gefaltete Ecke 46"/>
            <p:cNvSpPr/>
            <p:nvPr/>
          </p:nvSpPr>
          <p:spPr>
            <a:xfrm>
              <a:off x="6012505" y="5229880"/>
              <a:ext cx="215748" cy="287200"/>
            </a:xfrm>
            <a:prstGeom prst="foldedCorner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48" name="Gefaltete Ecke 47"/>
            <p:cNvSpPr/>
            <p:nvPr/>
          </p:nvSpPr>
          <p:spPr>
            <a:xfrm>
              <a:off x="6588362" y="4796699"/>
              <a:ext cx="215748" cy="288787"/>
            </a:xfrm>
            <a:prstGeom prst="foldedCorner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49" name="Gefaltete Ecke 48"/>
            <p:cNvSpPr/>
            <p:nvPr/>
          </p:nvSpPr>
          <p:spPr>
            <a:xfrm>
              <a:off x="6588362" y="5156890"/>
              <a:ext cx="215748" cy="288787"/>
            </a:xfrm>
            <a:prstGeom prst="foldedCorner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50" name="Gefaltete Ecke 49"/>
            <p:cNvSpPr/>
            <p:nvPr/>
          </p:nvSpPr>
          <p:spPr>
            <a:xfrm>
              <a:off x="6588362" y="5517081"/>
              <a:ext cx="215748" cy="288787"/>
            </a:xfrm>
            <a:prstGeom prst="foldedCorner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  <p:sp>
          <p:nvSpPr>
            <p:cNvPr id="51" name="Gefaltete Ecke 50"/>
            <p:cNvSpPr/>
            <p:nvPr/>
          </p:nvSpPr>
          <p:spPr>
            <a:xfrm>
              <a:off x="7092832" y="5085486"/>
              <a:ext cx="215748" cy="287201"/>
            </a:xfrm>
            <a:prstGeom prst="foldedCorner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 dirty="0"/>
            </a:p>
          </p:txBody>
        </p:sp>
      </p:grpSp>
      <p:grpSp>
        <p:nvGrpSpPr>
          <p:cNvPr id="23560" name="Gruppieren 53"/>
          <p:cNvGrpSpPr>
            <a:grpSpLocks/>
          </p:cNvGrpSpPr>
          <p:nvPr/>
        </p:nvGrpSpPr>
        <p:grpSpPr bwMode="auto">
          <a:xfrm>
            <a:off x="5526088" y="3644900"/>
            <a:ext cx="1854200" cy="1512888"/>
            <a:chOff x="5796136" y="4869160"/>
            <a:chExt cx="1854995" cy="1512168"/>
          </a:xfrm>
        </p:grpSpPr>
        <p:grpSp>
          <p:nvGrpSpPr>
            <p:cNvPr id="23564" name="Gruppieren 41"/>
            <p:cNvGrpSpPr>
              <a:grpSpLocks/>
            </p:cNvGrpSpPr>
            <p:nvPr/>
          </p:nvGrpSpPr>
          <p:grpSpPr bwMode="auto">
            <a:xfrm>
              <a:off x="5868144" y="4869160"/>
              <a:ext cx="1656184" cy="1512168"/>
              <a:chOff x="5868144" y="4365104"/>
              <a:chExt cx="1656184" cy="1512168"/>
            </a:xfrm>
          </p:grpSpPr>
          <p:sp>
            <p:nvSpPr>
              <p:cNvPr id="29" name="Zylinder 28"/>
              <p:cNvSpPr/>
              <p:nvPr/>
            </p:nvSpPr>
            <p:spPr>
              <a:xfrm>
                <a:off x="5867604" y="4365104"/>
                <a:ext cx="1656473" cy="1512168"/>
              </a:xfrm>
              <a:prstGeom prst="ca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35" name="Gefaltete Ecke 34"/>
              <p:cNvSpPr/>
              <p:nvPr/>
            </p:nvSpPr>
            <p:spPr>
              <a:xfrm>
                <a:off x="6083596" y="5301283"/>
                <a:ext cx="215993" cy="287201"/>
              </a:xfrm>
              <a:prstGeom prst="foldedCorner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b="1" dirty="0"/>
              </a:p>
            </p:txBody>
          </p:sp>
          <p:sp>
            <p:nvSpPr>
              <p:cNvPr id="36" name="Gefaltete Ecke 35"/>
              <p:cNvSpPr/>
              <p:nvPr/>
            </p:nvSpPr>
            <p:spPr>
              <a:xfrm>
                <a:off x="6012129" y="5229880"/>
                <a:ext cx="215993" cy="287200"/>
              </a:xfrm>
              <a:prstGeom prst="foldedCorner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b="1" dirty="0"/>
              </a:p>
            </p:txBody>
          </p:sp>
          <p:sp>
            <p:nvSpPr>
              <p:cNvPr id="37" name="Gefaltete Ecke 36"/>
              <p:cNvSpPr/>
              <p:nvPr/>
            </p:nvSpPr>
            <p:spPr>
              <a:xfrm>
                <a:off x="6660107" y="5301283"/>
                <a:ext cx="215993" cy="287201"/>
              </a:xfrm>
              <a:prstGeom prst="foldedCorner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b="1" dirty="0"/>
              </a:p>
            </p:txBody>
          </p:sp>
          <p:sp>
            <p:nvSpPr>
              <p:cNvPr id="38" name="Gefaltete Ecke 37"/>
              <p:cNvSpPr/>
              <p:nvPr/>
            </p:nvSpPr>
            <p:spPr>
              <a:xfrm>
                <a:off x="6587050" y="5229880"/>
                <a:ext cx="217580" cy="287200"/>
              </a:xfrm>
              <a:prstGeom prst="foldedCorner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b="1" dirty="0"/>
              </a:p>
            </p:txBody>
          </p:sp>
          <p:sp>
            <p:nvSpPr>
              <p:cNvPr id="39" name="Gefaltete Ecke 38"/>
              <p:cNvSpPr/>
              <p:nvPr/>
            </p:nvSpPr>
            <p:spPr>
              <a:xfrm>
                <a:off x="6515582" y="5156890"/>
                <a:ext cx="215993" cy="288787"/>
              </a:xfrm>
              <a:prstGeom prst="foldedCorner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b="1" dirty="0"/>
              </a:p>
            </p:txBody>
          </p:sp>
          <p:sp>
            <p:nvSpPr>
              <p:cNvPr id="41" name="Gefaltete Ecke 40"/>
              <p:cNvSpPr/>
              <p:nvPr/>
            </p:nvSpPr>
            <p:spPr>
              <a:xfrm>
                <a:off x="7163559" y="5301283"/>
                <a:ext cx="215993" cy="287201"/>
              </a:xfrm>
              <a:prstGeom prst="foldedCorner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b="1" dirty="0"/>
              </a:p>
            </p:txBody>
          </p:sp>
        </p:grpSp>
        <p:sp>
          <p:nvSpPr>
            <p:cNvPr id="53" name="Textfeld 52"/>
            <p:cNvSpPr txBox="1"/>
            <p:nvPr/>
          </p:nvSpPr>
          <p:spPr>
            <a:xfrm>
              <a:off x="5796136" y="5300755"/>
              <a:ext cx="1854995" cy="3697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C00000"/>
                  </a:solidFill>
                </a:rPr>
                <a:t>Id1  Id2 </a:t>
              </a:r>
              <a:r>
                <a:rPr lang="en-US" sz="1050" b="1" dirty="0">
                  <a:solidFill>
                    <a:srgbClr val="C00000"/>
                  </a:solidFill>
                </a:rPr>
                <a:t> </a:t>
              </a:r>
              <a:r>
                <a:rPr lang="en-US" b="1" dirty="0">
                  <a:solidFill>
                    <a:srgbClr val="C00000"/>
                  </a:solidFill>
                </a:rPr>
                <a:t>Id3</a:t>
              </a:r>
              <a:endParaRPr lang="de-DE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1" name="Pfeil nach unten 20"/>
          <p:cNvSpPr/>
          <p:nvPr/>
        </p:nvSpPr>
        <p:spPr>
          <a:xfrm>
            <a:off x="6227763" y="2492375"/>
            <a:ext cx="504825" cy="1223963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8" name="Pfeil nach unten 27"/>
          <p:cNvSpPr/>
          <p:nvPr/>
        </p:nvSpPr>
        <p:spPr>
          <a:xfrm>
            <a:off x="6227763" y="4941888"/>
            <a:ext cx="504825" cy="719137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3563" name="Textfeld 29"/>
          <p:cNvSpPr txBox="1">
            <a:spLocks noChangeArrowheads="1"/>
          </p:cNvSpPr>
          <p:nvPr/>
        </p:nvSpPr>
        <p:spPr bwMode="auto">
          <a:xfrm>
            <a:off x="5651500" y="5641975"/>
            <a:ext cx="1658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</a:rPr>
              <a:t>http://</a:t>
            </a:r>
            <a:endParaRPr lang="de-DE" sz="28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/>
          <p:nvPr/>
        </p:nvSpPr>
        <p:spPr>
          <a:xfrm>
            <a:off x="539750" y="2492375"/>
            <a:ext cx="7993063" cy="1219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0" tIns="46800" rIns="90000" bIns="46800" anchor="ctr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de-DE" sz="440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Representing bundles of bibliographic records in RDF</a:t>
            </a:r>
          </a:p>
        </p:txBody>
      </p:sp>
      <p:sp>
        <p:nvSpPr>
          <p:cNvPr id="3" name="Text Box 2"/>
          <p:cNvSpPr/>
          <p:nvPr/>
        </p:nvSpPr>
        <p:spPr>
          <a:xfrm>
            <a:off x="6172200" y="6248400"/>
            <a:ext cx="7620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0" tIns="46800" rIns="90000" bIns="468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435403FB-A8BD-4BFB-BC2C-0736CC46B642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13</a:t>
            </a:fld>
            <a:endParaRPr lang="de-DE" sz="1400">
              <a:solidFill>
                <a:srgbClr val="004678"/>
              </a:solidFill>
              <a:latin typeface="Verdana" pitchFamily="34"/>
              <a:ea typeface="DejaVu Sans" pitchFamily="2"/>
              <a:cs typeface="Lohit Hindi" pitchFamily="2"/>
            </a:endParaRPr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5980113"/>
            <a:ext cx="17272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7092950" y="260350"/>
            <a:ext cx="2016125" cy="1223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685800" y="503238"/>
            <a:ext cx="7772400" cy="1431925"/>
          </a:xfrm>
          <a:prstGeom prst="rect">
            <a:avLst/>
          </a:prstGeom>
          <a:noFill/>
          <a:ln>
            <a:noFill/>
          </a:ln>
        </p:spPr>
        <p:txBody>
          <a:bodyPr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de-DE" sz="3600" kern="0">
                <a:solidFill>
                  <a:srgbClr val="004678"/>
                </a:solidFill>
                <a:latin typeface="Verdana" pitchFamily="18"/>
                <a:ea typeface="DejaVu Sans" pitchFamily="2"/>
                <a:cs typeface="Lohit Hindi" pitchFamily="2"/>
              </a:rPr>
              <a:t>Namespaces for Internal Bibliographic Description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0" y="2052638"/>
            <a:ext cx="9359900" cy="4114800"/>
          </a:xfrm>
          <a:prstGeom prst="rect">
            <a:avLst/>
          </a:prstGeom>
          <a:noFill/>
          <a:ln>
            <a:noFill/>
          </a:ln>
        </p:spPr>
        <p:txBody>
          <a:bodyPr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592200" indent="-379440">
              <a:spcBef>
                <a:spcPts val="700"/>
              </a:spcBef>
              <a:spcAft>
                <a:spcPts val="0"/>
              </a:spcAft>
              <a:buFont typeface="StarSymbol"/>
              <a:buNone/>
              <a:tabLst>
                <a:tab pos="480960" algn="l"/>
                <a:tab pos="928800" algn="l"/>
                <a:tab pos="1378080" algn="l"/>
                <a:tab pos="1827359" algn="l"/>
                <a:tab pos="2276640" algn="l"/>
                <a:tab pos="2725920" algn="l"/>
                <a:tab pos="3175200" algn="l"/>
                <a:tab pos="3624480" algn="l"/>
                <a:tab pos="4073760" algn="l"/>
                <a:tab pos="4522679" algn="l"/>
                <a:tab pos="4971960" algn="l"/>
                <a:tab pos="5421240" algn="l"/>
                <a:tab pos="5870520" algn="l"/>
                <a:tab pos="6319800" algn="l"/>
                <a:tab pos="6769080" algn="l"/>
                <a:tab pos="7218360" algn="l"/>
                <a:tab pos="7667640" algn="l"/>
                <a:tab pos="8116919" algn="l"/>
                <a:tab pos="8566200" algn="l"/>
                <a:tab pos="9015480" algn="l"/>
                <a:tab pos="9464760" algn="l"/>
              </a:tabLst>
              <a:defRPr/>
            </a:pPr>
            <a:r>
              <a:rPr lang="de-DE" sz="2400" dirty="0" err="1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rdf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: &lt;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  <a:hlinkClick r:id="rId3"/>
              </a:rPr>
              <a:t>http://www.w3.org/1999/02/22-rdf-syntax-ns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#&gt;</a:t>
            </a:r>
          </a:p>
          <a:p>
            <a:pPr marL="592200" indent="-379440">
              <a:spcBef>
                <a:spcPts val="700"/>
              </a:spcBef>
              <a:spcAft>
                <a:spcPts val="0"/>
              </a:spcAft>
              <a:buFont typeface="StarSymbol"/>
              <a:buNone/>
              <a:tabLst>
                <a:tab pos="480960" algn="l"/>
                <a:tab pos="928800" algn="l"/>
                <a:tab pos="1378080" algn="l"/>
                <a:tab pos="1827359" algn="l"/>
                <a:tab pos="2276640" algn="l"/>
                <a:tab pos="2725920" algn="l"/>
                <a:tab pos="3175200" algn="l"/>
                <a:tab pos="3624480" algn="l"/>
                <a:tab pos="4073760" algn="l"/>
                <a:tab pos="4522679" algn="l"/>
                <a:tab pos="4971960" algn="l"/>
                <a:tab pos="5421240" algn="l"/>
                <a:tab pos="5870520" algn="l"/>
                <a:tab pos="6319800" algn="l"/>
                <a:tab pos="6769080" algn="l"/>
                <a:tab pos="7218360" algn="l"/>
                <a:tab pos="7667640" algn="l"/>
                <a:tab pos="8116919" algn="l"/>
                <a:tab pos="8566200" algn="l"/>
                <a:tab pos="9015480" algn="l"/>
                <a:tab pos="9464760" algn="l"/>
              </a:tabLst>
              <a:defRPr/>
            </a:pPr>
            <a:r>
              <a:rPr lang="de-DE" sz="2400" dirty="0" err="1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bibo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: &lt;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  <a:hlinkClick r:id="rId4"/>
              </a:rPr>
              <a:t>http://purl.org/ontology/bibo/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&gt;</a:t>
            </a:r>
          </a:p>
          <a:p>
            <a:pPr marL="592200" indent="-379440">
              <a:spcBef>
                <a:spcPts val="700"/>
              </a:spcBef>
              <a:spcAft>
                <a:spcPts val="0"/>
              </a:spcAft>
              <a:buFont typeface="StarSymbol"/>
              <a:buNone/>
              <a:tabLst>
                <a:tab pos="480960" algn="l"/>
                <a:tab pos="928800" algn="l"/>
                <a:tab pos="1378080" algn="l"/>
                <a:tab pos="1827359" algn="l"/>
                <a:tab pos="2276640" algn="l"/>
                <a:tab pos="2725920" algn="l"/>
                <a:tab pos="3175200" algn="l"/>
                <a:tab pos="3624480" algn="l"/>
                <a:tab pos="4073760" algn="l"/>
                <a:tab pos="4522679" algn="l"/>
                <a:tab pos="4971960" algn="l"/>
                <a:tab pos="5421240" algn="l"/>
                <a:tab pos="5870520" algn="l"/>
                <a:tab pos="6319800" algn="l"/>
                <a:tab pos="6769080" algn="l"/>
                <a:tab pos="7218360" algn="l"/>
                <a:tab pos="7667640" algn="l"/>
                <a:tab pos="8116919" algn="l"/>
                <a:tab pos="8566200" algn="l"/>
                <a:tab pos="9015480" algn="l"/>
                <a:tab pos="9464760" algn="l"/>
              </a:tabLst>
              <a:defRPr/>
            </a:pPr>
            <a:r>
              <a:rPr lang="de-DE" sz="2400" dirty="0" err="1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dcterms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: &lt;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  <a:hlinkClick r:id="rId5"/>
              </a:rPr>
              <a:t>http://purl.org/dc/terms/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&gt;</a:t>
            </a:r>
          </a:p>
          <a:p>
            <a:pPr marL="592200" indent="-379440">
              <a:spcBef>
                <a:spcPts val="700"/>
              </a:spcBef>
              <a:spcAft>
                <a:spcPts val="0"/>
              </a:spcAft>
              <a:buFont typeface="StarSymbol"/>
              <a:buNone/>
              <a:tabLst>
                <a:tab pos="480960" algn="l"/>
                <a:tab pos="928800" algn="l"/>
                <a:tab pos="1378080" algn="l"/>
                <a:tab pos="1827359" algn="l"/>
                <a:tab pos="2276640" algn="l"/>
                <a:tab pos="2725920" algn="l"/>
                <a:tab pos="3175200" algn="l"/>
                <a:tab pos="3624480" algn="l"/>
                <a:tab pos="4073760" algn="l"/>
                <a:tab pos="4522679" algn="l"/>
                <a:tab pos="4971960" algn="l"/>
                <a:tab pos="5421240" algn="l"/>
                <a:tab pos="5870520" algn="l"/>
                <a:tab pos="6319800" algn="l"/>
                <a:tab pos="6769080" algn="l"/>
                <a:tab pos="7218360" algn="l"/>
                <a:tab pos="7667640" algn="l"/>
                <a:tab pos="8116919" algn="l"/>
                <a:tab pos="8566200" algn="l"/>
                <a:tab pos="9015480" algn="l"/>
                <a:tab pos="9464760" algn="l"/>
              </a:tabLst>
              <a:defRPr/>
            </a:pPr>
            <a:r>
              <a:rPr lang="de-DE" sz="2400" dirty="0" err="1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frbr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: &lt;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  <a:hlinkClick r:id="rId6"/>
              </a:rPr>
              <a:t>http://purl.org/vocab/frbr/core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#&gt;</a:t>
            </a:r>
          </a:p>
          <a:p>
            <a:pPr marL="216000">
              <a:spcBef>
                <a:spcPts val="700"/>
              </a:spcBef>
              <a:spcAft>
                <a:spcPts val="0"/>
              </a:spcAft>
              <a:buFont typeface="StarSymbol"/>
              <a:buNone/>
              <a:tabLst>
                <a:tab pos="104760" algn="l"/>
                <a:tab pos="552600" algn="l"/>
                <a:tab pos="1001880" algn="l"/>
                <a:tab pos="1451159" algn="l"/>
                <a:tab pos="1900440" algn="l"/>
                <a:tab pos="2349720" algn="l"/>
                <a:tab pos="2799000" algn="l"/>
                <a:tab pos="3248280" algn="l"/>
                <a:tab pos="369756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880" algn="l"/>
                <a:tab pos="6842160" algn="l"/>
                <a:tab pos="7291440" algn="l"/>
                <a:tab pos="7740719" algn="l"/>
                <a:tab pos="8190000" algn="l"/>
                <a:tab pos="8639280" algn="l"/>
                <a:tab pos="9088560" algn="l"/>
              </a:tabLst>
              <a:defRPr/>
            </a:pPr>
            <a:r>
              <a:rPr lang="de-DE" sz="2400" dirty="0" err="1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foaf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: &lt;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  <a:hlinkClick r:id="rId7"/>
              </a:rPr>
              <a:t>http://xmlns.com/foaf/0.1/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&gt;</a:t>
            </a:r>
          </a:p>
          <a:p>
            <a:pPr marL="216000">
              <a:spcBef>
                <a:spcPts val="700"/>
              </a:spcBef>
              <a:spcAft>
                <a:spcPts val="0"/>
              </a:spcAft>
              <a:buFont typeface="StarSymbol"/>
              <a:buNone/>
              <a:tabLst>
                <a:tab pos="104760" algn="l"/>
                <a:tab pos="552600" algn="l"/>
                <a:tab pos="1001880" algn="l"/>
                <a:tab pos="1451159" algn="l"/>
                <a:tab pos="1900440" algn="l"/>
                <a:tab pos="2349720" algn="l"/>
                <a:tab pos="2799000" algn="l"/>
                <a:tab pos="3248280" algn="l"/>
                <a:tab pos="369756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880" algn="l"/>
                <a:tab pos="6842160" algn="l"/>
                <a:tab pos="7291440" algn="l"/>
                <a:tab pos="7740719" algn="l"/>
                <a:tab pos="8190000" algn="l"/>
                <a:tab pos="8639280" algn="l"/>
                <a:tab pos="9088560" algn="l"/>
              </a:tabLst>
              <a:defRPr/>
            </a:pPr>
            <a:r>
              <a:rPr lang="de-DE" sz="2400" dirty="0" err="1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cg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: &lt; 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  <a:hlinkClick r:id="rId8"/>
              </a:rPr>
              <a:t>http://culturegraph.org/vocab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#&gt; </a:t>
            </a:r>
            <a:b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</a:b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	(not </a:t>
            </a:r>
            <a:r>
              <a:rPr lang="de-DE" sz="2400" dirty="0" err="1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established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 </a:t>
            </a:r>
            <a:r>
              <a:rPr lang="de-DE" sz="2400" dirty="0" err="1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yet</a:t>
            </a: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)</a:t>
            </a:r>
          </a:p>
          <a:p>
            <a:pPr marL="216000">
              <a:spcBef>
                <a:spcPts val="700"/>
              </a:spcBef>
              <a:spcAft>
                <a:spcPts val="0"/>
              </a:spcAft>
              <a:buFont typeface="StarSymbol"/>
              <a:buNone/>
              <a:tabLst>
                <a:tab pos="104760" algn="l"/>
                <a:tab pos="552600" algn="l"/>
                <a:tab pos="1001880" algn="l"/>
                <a:tab pos="1451159" algn="l"/>
                <a:tab pos="1900440" algn="l"/>
                <a:tab pos="2349720" algn="l"/>
                <a:tab pos="2799000" algn="l"/>
                <a:tab pos="3248280" algn="l"/>
                <a:tab pos="369756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880" algn="l"/>
                <a:tab pos="6842160" algn="l"/>
                <a:tab pos="7291440" algn="l"/>
                <a:tab pos="7740719" algn="l"/>
                <a:tab pos="8190000" algn="l"/>
                <a:tab pos="8639280" algn="l"/>
                <a:tab pos="9088560" algn="l"/>
              </a:tabLst>
              <a:defRPr/>
            </a:pPr>
            <a:r>
              <a:rPr lang="de-DE" sz="2400" dirty="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...&amp; </a:t>
            </a:r>
            <a:r>
              <a:rPr lang="de-DE" sz="2400" dirty="0" err="1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others</a:t>
            </a:r>
            <a:endParaRPr lang="de-DE" sz="2400" dirty="0">
              <a:solidFill>
                <a:srgbClr val="004678"/>
              </a:solidFill>
              <a:latin typeface="Verdana" pitchFamily="34"/>
              <a:ea typeface="DejaVu Sans" pitchFamily="2"/>
              <a:cs typeface="Lohit Hindi" pitchFamily="2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6172200" y="62484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fld id="{86554308-836F-4CDE-9786-2ED7AE74ED47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tabLst>
                  <a:tab pos="0" algn="l"/>
                  <a:tab pos="447840" algn="l"/>
                  <a:tab pos="896759" algn="l"/>
                  <a:tab pos="1346040" algn="l"/>
                  <a:tab pos="1795320" algn="l"/>
                  <a:tab pos="2244600" algn="l"/>
                  <a:tab pos="2693880" algn="l"/>
                  <a:tab pos="3143159" algn="l"/>
                  <a:tab pos="3592440" algn="l"/>
                  <a:tab pos="4041719" algn="l"/>
                  <a:tab pos="4491000" algn="l"/>
                  <a:tab pos="4940280" algn="l"/>
                  <a:tab pos="5389560" algn="l"/>
                  <a:tab pos="5838840" algn="l"/>
                  <a:tab pos="6288120" algn="l"/>
                  <a:tab pos="6737400" algn="l"/>
                  <a:tab pos="7186679" algn="l"/>
                  <a:tab pos="7635960" algn="l"/>
                  <a:tab pos="8085240" algn="l"/>
                  <a:tab pos="8534520" algn="l"/>
                  <a:tab pos="8983800" algn="l"/>
                </a:tabLst>
                <a:defRPr/>
              </a:pPr>
              <a:t>14</a:t>
            </a:fld>
            <a:endParaRPr lang="de-DE" sz="1400">
              <a:solidFill>
                <a:srgbClr val="004678"/>
              </a:solidFill>
              <a:latin typeface="Verdana" pitchFamily="34"/>
              <a:ea typeface="DejaVu Sans" pitchFamily="2"/>
              <a:cs typeface="Lohit Hindi" pitchFamily="2"/>
            </a:endParaRPr>
          </a:p>
        </p:txBody>
      </p:sp>
      <p:pic>
        <p:nvPicPr>
          <p:cNvPr id="26628" name="Picture 4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92950" y="5980113"/>
            <a:ext cx="17272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7596188" y="260350"/>
            <a:ext cx="1512887" cy="1223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Grafik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6513"/>
            <a:ext cx="9144000" cy="597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1604963"/>
            <a:ext cx="4014788" cy="2157412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de-DE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de-DE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marL="480960" indent="-480960" algn="ctr">
              <a:spcBef>
                <a:spcPts val="799"/>
              </a:spcBef>
              <a:spcAft>
                <a:spcPts val="0"/>
              </a:spcAft>
              <a:buFont typeface="StarSymbol"/>
              <a:buNone/>
              <a:tabLst>
                <a:tab pos="2195640" algn="l"/>
              </a:tabLst>
              <a:defRPr/>
            </a:pPr>
            <a:endParaRPr kern="0">
              <a:latin typeface="Verdana"/>
            </a:endParaRPr>
          </a:p>
          <a:p>
            <a:pPr marL="480960" indent="-480960" algn="ctr">
              <a:spcBef>
                <a:spcPts val="799"/>
              </a:spcBef>
              <a:spcAft>
                <a:spcPts val="0"/>
              </a:spcAft>
              <a:buFont typeface="StarSymbol"/>
              <a:buNone/>
              <a:tabLst>
                <a:tab pos="2195640" algn="l"/>
              </a:tabLst>
              <a:defRPr/>
            </a:pPr>
            <a:endParaRPr sz="2000" kern="0">
              <a:latin typeface="Verdana"/>
            </a:endParaRPr>
          </a:p>
        </p:txBody>
      </p:sp>
      <p:sp>
        <p:nvSpPr>
          <p:cNvPr id="4" name="Foliennummernplatzhalter 3"/>
          <p:cNvSpPr txBox="1"/>
          <p:nvPr/>
        </p:nvSpPr>
        <p:spPr>
          <a:xfrm>
            <a:off x="6172200" y="62484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DCCC0A5A-EF77-47B4-9D6E-0BD425A51062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15</a:t>
            </a:fld>
            <a:endParaRPr lang="de-DE" sz="1400">
              <a:solidFill>
                <a:srgbClr val="004678"/>
              </a:solidFill>
              <a:latin typeface="Verdana" pitchFamily="18"/>
              <a:ea typeface="DejaVu Sans" pitchFamily="2"/>
              <a:cs typeface="Lohit Hindi" pitchFamily="2"/>
            </a:endParaRPr>
          </a:p>
        </p:txBody>
      </p:sp>
      <p:pic>
        <p:nvPicPr>
          <p:cNvPr id="28676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5980113"/>
            <a:ext cx="17272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685800" y="503238"/>
            <a:ext cx="7772400" cy="1431925"/>
          </a:xfrm>
          <a:prstGeom prst="rect">
            <a:avLst/>
          </a:prstGeom>
          <a:noFill/>
          <a:ln>
            <a:noFill/>
          </a:ln>
        </p:spPr>
        <p:txBody>
          <a:bodyPr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de-DE" sz="3600" kern="0">
                <a:solidFill>
                  <a:srgbClr val="004678"/>
                </a:solidFill>
                <a:latin typeface="Verdana" pitchFamily="18"/>
                <a:ea typeface="DejaVu Sans" pitchFamily="2"/>
                <a:cs typeface="Lohit Hindi" pitchFamily="2"/>
              </a:rPr>
              <a:t>Matching &amp; Bundling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685800" y="1800225"/>
            <a:ext cx="7772400" cy="4230688"/>
          </a:xfrm>
          <a:prstGeom prst="rect">
            <a:avLst/>
          </a:prstGeom>
          <a:noFill/>
          <a:ln>
            <a:noFill/>
          </a:ln>
        </p:spPr>
        <p:txBody>
          <a:bodyPr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216000">
              <a:spcBef>
                <a:spcPts val="700"/>
              </a:spcBef>
              <a:spcAft>
                <a:spcPts val="0"/>
              </a:spcAft>
              <a:buClr>
                <a:srgbClr val="FA820A"/>
              </a:buClr>
              <a:buSzPct val="100000"/>
              <a:buFont typeface="Wingdings" pitchFamily="2"/>
              <a:buChar char=""/>
              <a:tabLst>
                <a:tab pos="104760" algn="l"/>
                <a:tab pos="552600" algn="l"/>
                <a:tab pos="1001880" algn="l"/>
                <a:tab pos="1451159" algn="l"/>
                <a:tab pos="1900440" algn="l"/>
                <a:tab pos="2349720" algn="l"/>
                <a:tab pos="2799000" algn="l"/>
                <a:tab pos="3248280" algn="l"/>
                <a:tab pos="369756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880" algn="l"/>
                <a:tab pos="6842160" algn="l"/>
                <a:tab pos="7291440" algn="l"/>
                <a:tab pos="7740719" algn="l"/>
                <a:tab pos="8190000" algn="l"/>
                <a:tab pos="8639280" algn="l"/>
                <a:tab pos="9088560" algn="l"/>
              </a:tabLst>
              <a:defRPr/>
            </a:pPr>
            <a:r>
              <a:rPr lang="de-DE" sz="280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Different matching critieria to be discussed</a:t>
            </a:r>
          </a:p>
          <a:p>
            <a:pPr marL="216000" lvl="1">
              <a:spcBef>
                <a:spcPts val="700"/>
              </a:spcBef>
              <a:spcAft>
                <a:spcPts val="0"/>
              </a:spcAft>
              <a:buClr>
                <a:srgbClr val="FA820A"/>
              </a:buClr>
              <a:buSzPct val="100000"/>
              <a:buFont typeface="Wingdings" pitchFamily="2"/>
              <a:buChar char=""/>
              <a:tabLst>
                <a:tab pos="104760" algn="l"/>
                <a:tab pos="552600" algn="l"/>
                <a:tab pos="1001880" algn="l"/>
                <a:tab pos="1451159" algn="l"/>
                <a:tab pos="1900440" algn="l"/>
                <a:tab pos="2349720" algn="l"/>
                <a:tab pos="2799000" algn="l"/>
                <a:tab pos="3248280" algn="l"/>
                <a:tab pos="369756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880" algn="l"/>
                <a:tab pos="6842160" algn="l"/>
                <a:tab pos="7291440" algn="l"/>
                <a:tab pos="7740719" algn="l"/>
                <a:tab pos="8190000" algn="l"/>
                <a:tab pos="8639280" algn="l"/>
                <a:tab pos="9088560" algn="l"/>
              </a:tabLst>
              <a:defRPr/>
            </a:pPr>
            <a:r>
              <a:rPr lang="de-DE" sz="240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Example: sameness of ISBN &amp; year</a:t>
            </a:r>
          </a:p>
          <a:p>
            <a:pPr marL="216000">
              <a:spcBef>
                <a:spcPts val="700"/>
              </a:spcBef>
              <a:spcAft>
                <a:spcPts val="0"/>
              </a:spcAft>
              <a:buClr>
                <a:srgbClr val="FA820A"/>
              </a:buClr>
              <a:buSzPct val="100000"/>
              <a:buFont typeface="Wingdings" pitchFamily="2"/>
              <a:buChar char=""/>
              <a:tabLst>
                <a:tab pos="104760" algn="l"/>
                <a:tab pos="552600" algn="l"/>
                <a:tab pos="1001880" algn="l"/>
                <a:tab pos="1451159" algn="l"/>
                <a:tab pos="1900440" algn="l"/>
                <a:tab pos="2349720" algn="l"/>
                <a:tab pos="2799000" algn="l"/>
                <a:tab pos="3248280" algn="l"/>
                <a:tab pos="369756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880" algn="l"/>
                <a:tab pos="6842160" algn="l"/>
                <a:tab pos="7291440" algn="l"/>
                <a:tab pos="7740719" algn="l"/>
                <a:tab pos="8190000" algn="l"/>
                <a:tab pos="8639280" algn="l"/>
                <a:tab pos="9088560" algn="l"/>
              </a:tabLst>
              <a:defRPr/>
            </a:pPr>
            <a:r>
              <a:rPr lang="de-DE" sz="280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Matching algorithms can be created and modified easily</a:t>
            </a:r>
          </a:p>
          <a:p>
            <a:pPr marL="216000">
              <a:spcBef>
                <a:spcPts val="700"/>
              </a:spcBef>
              <a:spcAft>
                <a:spcPts val="0"/>
              </a:spcAft>
              <a:buClr>
                <a:srgbClr val="FA820A"/>
              </a:buClr>
              <a:buSzPct val="100000"/>
              <a:buFont typeface="Wingdings" pitchFamily="2"/>
              <a:buChar char=""/>
              <a:tabLst>
                <a:tab pos="104760" algn="l"/>
                <a:tab pos="552600" algn="l"/>
                <a:tab pos="1001880" algn="l"/>
                <a:tab pos="1451159" algn="l"/>
                <a:tab pos="1900440" algn="l"/>
                <a:tab pos="2349720" algn="l"/>
                <a:tab pos="2799000" algn="l"/>
                <a:tab pos="3248280" algn="l"/>
                <a:tab pos="369756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880" algn="l"/>
                <a:tab pos="6842160" algn="l"/>
                <a:tab pos="7291440" algn="l"/>
                <a:tab pos="7740719" algn="l"/>
                <a:tab pos="8190000" algn="l"/>
                <a:tab pos="8639280" algn="l"/>
                <a:tab pos="9088560" algn="l"/>
              </a:tabLst>
              <a:defRPr/>
            </a:pPr>
            <a:r>
              <a:rPr lang="de-DE" sz="280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Matched resources are bundled and underlying algorithm indicated</a:t>
            </a:r>
          </a:p>
          <a:p>
            <a:pPr marL="216000">
              <a:spcBef>
                <a:spcPts val="700"/>
              </a:spcBef>
              <a:spcAft>
                <a:spcPts val="0"/>
              </a:spcAft>
              <a:buClr>
                <a:srgbClr val="FA820A"/>
              </a:buClr>
              <a:buSzPct val="100000"/>
              <a:buFont typeface="Wingdings" pitchFamily="2"/>
              <a:buChar char=""/>
              <a:tabLst>
                <a:tab pos="104760" algn="l"/>
                <a:tab pos="552600" algn="l"/>
                <a:tab pos="1001880" algn="l"/>
                <a:tab pos="1451159" algn="l"/>
                <a:tab pos="1900440" algn="l"/>
                <a:tab pos="2349720" algn="l"/>
                <a:tab pos="2799000" algn="l"/>
                <a:tab pos="3248280" algn="l"/>
                <a:tab pos="369756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880" algn="l"/>
                <a:tab pos="6842160" algn="l"/>
                <a:tab pos="7291440" algn="l"/>
                <a:tab pos="7740719" algn="l"/>
                <a:tab pos="8190000" algn="l"/>
                <a:tab pos="8639280" algn="l"/>
                <a:tab pos="9088560" algn="l"/>
              </a:tabLst>
              <a:defRPr/>
            </a:pPr>
            <a:r>
              <a:rPr lang="de-DE" sz="280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Bundle Ontology: </a:t>
            </a:r>
            <a:r>
              <a:rPr lang="de-DE" sz="280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  <a:hlinkClick r:id="rId3"/>
              </a:rPr>
              <a:t>http://purl.org/net/bundle</a:t>
            </a:r>
          </a:p>
          <a:p>
            <a:pPr marL="592200" indent="-379440">
              <a:spcBef>
                <a:spcPts val="700"/>
              </a:spcBef>
              <a:spcAft>
                <a:spcPts val="0"/>
              </a:spcAft>
              <a:buClr>
                <a:srgbClr val="FA820A"/>
              </a:buClr>
              <a:buSzPct val="100000"/>
              <a:buFont typeface="Wingdings" pitchFamily="2"/>
              <a:buChar char=""/>
              <a:tabLst>
                <a:tab pos="480960" algn="l"/>
                <a:tab pos="928800" algn="l"/>
                <a:tab pos="1378080" algn="l"/>
                <a:tab pos="1827359" algn="l"/>
                <a:tab pos="2276640" algn="l"/>
                <a:tab pos="2725920" algn="l"/>
                <a:tab pos="3175200" algn="l"/>
                <a:tab pos="3624480" algn="l"/>
                <a:tab pos="4073760" algn="l"/>
                <a:tab pos="4522679" algn="l"/>
                <a:tab pos="4971960" algn="l"/>
                <a:tab pos="5421240" algn="l"/>
                <a:tab pos="5870520" algn="l"/>
                <a:tab pos="6319800" algn="l"/>
                <a:tab pos="6769080" algn="l"/>
                <a:tab pos="7218360" algn="l"/>
                <a:tab pos="7667640" algn="l"/>
                <a:tab pos="8116919" algn="l"/>
                <a:tab pos="8566200" algn="l"/>
                <a:tab pos="9015480" algn="l"/>
                <a:tab pos="9464760" algn="l"/>
              </a:tabLst>
              <a:defRPr/>
            </a:pPr>
            <a:endParaRPr lang="de-DE" sz="3200">
              <a:solidFill>
                <a:srgbClr val="004678"/>
              </a:solidFill>
              <a:latin typeface="Verdana" pitchFamily="34"/>
              <a:ea typeface="DejaVu Sans" pitchFamily="2"/>
              <a:cs typeface="Lohit Hindi" pitchFamily="2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6172200" y="62484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fld id="{2418A878-3479-4600-B48D-3F01E9FE65D8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tabLst>
                  <a:tab pos="0" algn="l"/>
                  <a:tab pos="447840" algn="l"/>
                  <a:tab pos="896759" algn="l"/>
                  <a:tab pos="1346040" algn="l"/>
                  <a:tab pos="1795320" algn="l"/>
                  <a:tab pos="2244600" algn="l"/>
                  <a:tab pos="2693880" algn="l"/>
                  <a:tab pos="3143159" algn="l"/>
                  <a:tab pos="3592440" algn="l"/>
                  <a:tab pos="4041719" algn="l"/>
                  <a:tab pos="4491000" algn="l"/>
                  <a:tab pos="4940280" algn="l"/>
                  <a:tab pos="5389560" algn="l"/>
                  <a:tab pos="5838840" algn="l"/>
                  <a:tab pos="6288120" algn="l"/>
                  <a:tab pos="6737400" algn="l"/>
                  <a:tab pos="7186679" algn="l"/>
                  <a:tab pos="7635960" algn="l"/>
                  <a:tab pos="8085240" algn="l"/>
                  <a:tab pos="8534520" algn="l"/>
                  <a:tab pos="8983800" algn="l"/>
                </a:tabLst>
                <a:defRPr/>
              </a:pPr>
              <a:t>16</a:t>
            </a:fld>
            <a:endParaRPr lang="de-DE" sz="1400">
              <a:solidFill>
                <a:srgbClr val="004678"/>
              </a:solidFill>
              <a:latin typeface="Verdana" pitchFamily="34"/>
              <a:ea typeface="DejaVu Sans" pitchFamily="2"/>
              <a:cs typeface="Lohit Hindi" pitchFamily="2"/>
            </a:endParaRPr>
          </a:p>
        </p:txBody>
      </p:sp>
      <p:pic>
        <p:nvPicPr>
          <p:cNvPr id="30724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5980113"/>
            <a:ext cx="17272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7092950" y="260350"/>
            <a:ext cx="2016125" cy="1223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 noGrp="1"/>
          </p:cNvSpPr>
          <p:nvPr>
            <p:ph idx="1"/>
          </p:nvPr>
        </p:nvSpPr>
        <p:spPr>
          <a:xfrm>
            <a:off x="457200" y="1604963"/>
            <a:ext cx="4014788" cy="2157412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de-DE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de-DE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marL="480960" indent="-480960" algn="ctr">
              <a:spcBef>
                <a:spcPts val="799"/>
              </a:spcBef>
              <a:spcAft>
                <a:spcPts val="0"/>
              </a:spcAft>
              <a:buFont typeface="StarSymbol"/>
              <a:buNone/>
              <a:tabLst>
                <a:tab pos="2195640" algn="l"/>
              </a:tabLst>
              <a:defRPr/>
            </a:pPr>
            <a:endParaRPr kern="0">
              <a:latin typeface="Verdana"/>
            </a:endParaRPr>
          </a:p>
          <a:p>
            <a:pPr marL="480960" indent="-480960" algn="ctr">
              <a:spcBef>
                <a:spcPts val="799"/>
              </a:spcBef>
              <a:spcAft>
                <a:spcPts val="0"/>
              </a:spcAft>
              <a:buFont typeface="StarSymbol"/>
              <a:buNone/>
              <a:tabLst>
                <a:tab pos="2195640" algn="l"/>
              </a:tabLst>
              <a:defRPr/>
            </a:pPr>
            <a:endParaRPr sz="2000" kern="0">
              <a:latin typeface="Verdana"/>
            </a:endParaRPr>
          </a:p>
        </p:txBody>
      </p:sp>
      <p:sp>
        <p:nvSpPr>
          <p:cNvPr id="3" name="Foliennummernplatzhalter 3"/>
          <p:cNvSpPr txBox="1"/>
          <p:nvPr/>
        </p:nvSpPr>
        <p:spPr>
          <a:xfrm>
            <a:off x="6172200" y="62484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855A8240-698A-4A77-94AB-928E397D1345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17</a:t>
            </a:fld>
            <a:endParaRPr lang="de-DE" sz="1400">
              <a:solidFill>
                <a:srgbClr val="004678"/>
              </a:solidFill>
              <a:latin typeface="Verdana" pitchFamily="18"/>
              <a:ea typeface="DejaVu Sans" pitchFamily="2"/>
              <a:cs typeface="Lohit Hindi" pitchFamily="2"/>
            </a:endParaRPr>
          </a:p>
        </p:txBody>
      </p:sp>
      <p:pic>
        <p:nvPicPr>
          <p:cNvPr id="32771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5980113"/>
            <a:ext cx="17272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Grafik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763" y="536575"/>
            <a:ext cx="3317876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7092950" y="260350"/>
            <a:ext cx="2016125" cy="1223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 noGrp="1"/>
          </p:cNvSpPr>
          <p:nvPr>
            <p:ph idx="1"/>
          </p:nvPr>
        </p:nvSpPr>
        <p:spPr>
          <a:xfrm>
            <a:off x="457200" y="1604963"/>
            <a:ext cx="4014788" cy="2157412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de-DE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de-DE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marL="480960" indent="-480960" algn="ctr">
              <a:spcBef>
                <a:spcPts val="799"/>
              </a:spcBef>
              <a:spcAft>
                <a:spcPts val="0"/>
              </a:spcAft>
              <a:buFont typeface="StarSymbol"/>
              <a:buNone/>
              <a:tabLst>
                <a:tab pos="2195640" algn="l"/>
              </a:tabLst>
              <a:defRPr/>
            </a:pPr>
            <a:endParaRPr kern="0">
              <a:latin typeface="Verdana"/>
            </a:endParaRPr>
          </a:p>
          <a:p>
            <a:pPr marL="480960" indent="-480960" algn="ctr">
              <a:spcBef>
                <a:spcPts val="799"/>
              </a:spcBef>
              <a:spcAft>
                <a:spcPts val="0"/>
              </a:spcAft>
              <a:buFont typeface="StarSymbol"/>
              <a:buNone/>
              <a:tabLst>
                <a:tab pos="2195640" algn="l"/>
              </a:tabLst>
              <a:defRPr/>
            </a:pPr>
            <a:endParaRPr sz="2000" kern="0">
              <a:latin typeface="Verdana"/>
            </a:endParaRPr>
          </a:p>
        </p:txBody>
      </p:sp>
      <p:sp>
        <p:nvSpPr>
          <p:cNvPr id="3" name="Foliennummernplatzhalter 3"/>
          <p:cNvSpPr txBox="1"/>
          <p:nvPr/>
        </p:nvSpPr>
        <p:spPr>
          <a:xfrm>
            <a:off x="6172200" y="62484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53CAF0AC-C0C3-4022-91E8-53544A75B3FA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18</a:t>
            </a:fld>
            <a:endParaRPr lang="de-DE" sz="1400">
              <a:solidFill>
                <a:srgbClr val="004678"/>
              </a:solidFill>
              <a:latin typeface="Verdana" pitchFamily="18"/>
              <a:ea typeface="DejaVu Sans" pitchFamily="2"/>
              <a:cs typeface="Lohit Hindi" pitchFamily="2"/>
            </a:endParaRPr>
          </a:p>
        </p:txBody>
      </p:sp>
      <p:pic>
        <p:nvPicPr>
          <p:cNvPr id="3481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5980113"/>
            <a:ext cx="17272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Grafik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39750"/>
            <a:ext cx="91440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720725" y="539750"/>
            <a:ext cx="7772400" cy="1431925"/>
          </a:xfrm>
          <a:prstGeom prst="rect">
            <a:avLst/>
          </a:prstGeom>
          <a:noFill/>
          <a:ln>
            <a:noFill/>
          </a:ln>
        </p:spPr>
        <p:txBody>
          <a:bodyPr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de-DE" sz="3600" kern="0">
                <a:solidFill>
                  <a:srgbClr val="004678"/>
                </a:solidFill>
                <a:latin typeface="Verdana" pitchFamily="18"/>
                <a:ea typeface="DejaVu Sans" pitchFamily="2"/>
                <a:cs typeface="Lohit Hindi" pitchFamily="2"/>
              </a:rPr>
              <a:t>Minting Über-Identifiers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685800" y="1871663"/>
            <a:ext cx="7772400" cy="4230687"/>
          </a:xfrm>
          <a:prstGeom prst="rect">
            <a:avLst/>
          </a:prstGeom>
          <a:noFill/>
          <a:ln>
            <a:noFill/>
          </a:ln>
        </p:spPr>
        <p:txBody>
          <a:bodyPr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216000">
              <a:spcBef>
                <a:spcPts val="700"/>
              </a:spcBef>
              <a:spcAft>
                <a:spcPts val="0"/>
              </a:spcAft>
              <a:buClr>
                <a:srgbClr val="FA820A"/>
              </a:buClr>
              <a:buSzPct val="100000"/>
              <a:buFont typeface="Wingdings" pitchFamily="2"/>
              <a:buChar char=""/>
              <a:tabLst>
                <a:tab pos="104760" algn="l"/>
                <a:tab pos="552600" algn="l"/>
                <a:tab pos="1001880" algn="l"/>
                <a:tab pos="1451159" algn="l"/>
                <a:tab pos="1900440" algn="l"/>
                <a:tab pos="2349720" algn="l"/>
                <a:tab pos="2799000" algn="l"/>
                <a:tab pos="3248280" algn="l"/>
                <a:tab pos="369756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880" algn="l"/>
                <a:tab pos="6842160" algn="l"/>
                <a:tab pos="7291440" algn="l"/>
                <a:tab pos="7740719" algn="l"/>
                <a:tab pos="8190000" algn="l"/>
                <a:tab pos="8639280" algn="l"/>
                <a:tab pos="9088560" algn="l"/>
              </a:tabLst>
              <a:defRPr/>
            </a:pPr>
            <a:r>
              <a:rPr lang="de-DE" sz="280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In the last step IDs for bibliographic resources may be minted</a:t>
            </a:r>
          </a:p>
          <a:p>
            <a:pPr marL="216000" lvl="2">
              <a:spcBef>
                <a:spcPts val="700"/>
              </a:spcBef>
              <a:spcAft>
                <a:spcPts val="0"/>
              </a:spcAft>
              <a:buClr>
                <a:srgbClr val="FA820A"/>
              </a:buClr>
              <a:buSzPct val="100000"/>
              <a:buFont typeface="Wingdings" pitchFamily="2"/>
              <a:buChar char=""/>
              <a:tabLst>
                <a:tab pos="104760" algn="l"/>
                <a:tab pos="552600" algn="l"/>
                <a:tab pos="1001880" algn="l"/>
                <a:tab pos="1451159" algn="l"/>
                <a:tab pos="1900440" algn="l"/>
                <a:tab pos="2349720" algn="l"/>
                <a:tab pos="2799000" algn="l"/>
                <a:tab pos="3248280" algn="l"/>
                <a:tab pos="369756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880" algn="l"/>
                <a:tab pos="6842160" algn="l"/>
                <a:tab pos="7291440" algn="l"/>
                <a:tab pos="7740719" algn="l"/>
                <a:tab pos="8190000" algn="l"/>
                <a:tab pos="8639280" algn="l"/>
                <a:tab pos="9088560" algn="l"/>
              </a:tabLst>
              <a:defRPr/>
            </a:pPr>
            <a:r>
              <a:rPr lang="de-DE" sz="280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urn:nbn:de:cg-12345678</a:t>
            </a:r>
          </a:p>
          <a:p>
            <a:pPr marL="216000" lvl="2">
              <a:spcBef>
                <a:spcPts val="700"/>
              </a:spcBef>
              <a:spcAft>
                <a:spcPts val="0"/>
              </a:spcAft>
              <a:buClr>
                <a:srgbClr val="FA820A"/>
              </a:buClr>
              <a:buSzPct val="100000"/>
              <a:buFont typeface="Wingdings" pitchFamily="2"/>
              <a:buChar char=""/>
              <a:tabLst>
                <a:tab pos="104760" algn="l"/>
                <a:tab pos="552600" algn="l"/>
                <a:tab pos="1001880" algn="l"/>
                <a:tab pos="1451159" algn="l"/>
                <a:tab pos="1900440" algn="l"/>
                <a:tab pos="2349720" algn="l"/>
                <a:tab pos="2799000" algn="l"/>
                <a:tab pos="3248280" algn="l"/>
                <a:tab pos="369756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880" algn="l"/>
                <a:tab pos="6842160" algn="l"/>
                <a:tab pos="7291440" algn="l"/>
                <a:tab pos="7740719" algn="l"/>
                <a:tab pos="8190000" algn="l"/>
                <a:tab pos="8639280" algn="l"/>
                <a:tab pos="9088560" algn="l"/>
              </a:tabLst>
              <a:defRPr/>
            </a:pPr>
            <a:r>
              <a:rPr lang="de-DE" sz="280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http://culturegraph.org/urn:nbn:de:cg-12345678</a:t>
            </a:r>
          </a:p>
          <a:p>
            <a:pPr marL="216000">
              <a:spcBef>
                <a:spcPts val="700"/>
              </a:spcBef>
              <a:spcAft>
                <a:spcPts val="0"/>
              </a:spcAft>
              <a:buClr>
                <a:srgbClr val="FA820A"/>
              </a:buClr>
              <a:buSzPct val="100000"/>
              <a:buFont typeface="Wingdings" pitchFamily="2"/>
              <a:buChar char=""/>
              <a:tabLst>
                <a:tab pos="104760" algn="l"/>
                <a:tab pos="552600" algn="l"/>
                <a:tab pos="1001880" algn="l"/>
                <a:tab pos="1451159" algn="l"/>
                <a:tab pos="1900440" algn="l"/>
                <a:tab pos="2349720" algn="l"/>
                <a:tab pos="2799000" algn="l"/>
                <a:tab pos="3248280" algn="l"/>
                <a:tab pos="369756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880" algn="l"/>
                <a:tab pos="6842160" algn="l"/>
                <a:tab pos="7291440" algn="l"/>
                <a:tab pos="7740719" algn="l"/>
                <a:tab pos="8190000" algn="l"/>
                <a:tab pos="8639280" algn="l"/>
                <a:tab pos="9088560" algn="l"/>
              </a:tabLst>
              <a:defRPr/>
            </a:pPr>
            <a:r>
              <a:rPr lang="de-DE" sz="280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Based on reliable, agreed-upon algorithm</a:t>
            </a:r>
          </a:p>
          <a:p>
            <a:pPr marL="216000">
              <a:spcBef>
                <a:spcPts val="700"/>
              </a:spcBef>
              <a:spcAft>
                <a:spcPts val="0"/>
              </a:spcAft>
              <a:buClr>
                <a:srgbClr val="FA820A"/>
              </a:buClr>
              <a:buSzPct val="100000"/>
              <a:buFont typeface="Wingdings" pitchFamily="2"/>
              <a:buChar char=""/>
              <a:tabLst>
                <a:tab pos="104760" algn="l"/>
                <a:tab pos="552600" algn="l"/>
                <a:tab pos="1001880" algn="l"/>
                <a:tab pos="1451159" algn="l"/>
                <a:tab pos="1900440" algn="l"/>
                <a:tab pos="2349720" algn="l"/>
                <a:tab pos="2799000" algn="l"/>
                <a:tab pos="3248280" algn="l"/>
                <a:tab pos="3697560" algn="l"/>
                <a:tab pos="4146479" algn="l"/>
                <a:tab pos="4595760" algn="l"/>
                <a:tab pos="5045040" algn="l"/>
                <a:tab pos="5494320" algn="l"/>
                <a:tab pos="5943600" algn="l"/>
                <a:tab pos="6392880" algn="l"/>
                <a:tab pos="6842160" algn="l"/>
                <a:tab pos="7291440" algn="l"/>
                <a:tab pos="7740719" algn="l"/>
                <a:tab pos="8190000" algn="l"/>
                <a:tab pos="8639280" algn="l"/>
                <a:tab pos="9088560" algn="l"/>
              </a:tabLst>
              <a:defRPr/>
            </a:pPr>
            <a:r>
              <a:rPr lang="de-DE" sz="2800">
                <a:solidFill>
                  <a:srgbClr val="004678"/>
                </a:solidFill>
                <a:latin typeface="Verdana" pitchFamily="34"/>
                <a:ea typeface="DejaVu Sans" pitchFamily="2"/>
                <a:cs typeface="Lohit Hindi" pitchFamily="2"/>
              </a:rPr>
              <a:t>Record-resource linking by foaf:isPrimaryTopicOf</a:t>
            </a:r>
          </a:p>
          <a:p>
            <a:pPr marL="592200" indent="-379440">
              <a:spcBef>
                <a:spcPts val="700"/>
              </a:spcBef>
              <a:spcAft>
                <a:spcPts val="0"/>
              </a:spcAft>
              <a:buClr>
                <a:srgbClr val="FA820A"/>
              </a:buClr>
              <a:buSzPct val="100000"/>
              <a:buFont typeface="Wingdings" pitchFamily="2"/>
              <a:buChar char=""/>
              <a:tabLst>
                <a:tab pos="480960" algn="l"/>
                <a:tab pos="928800" algn="l"/>
                <a:tab pos="1378080" algn="l"/>
                <a:tab pos="1827359" algn="l"/>
                <a:tab pos="2276640" algn="l"/>
                <a:tab pos="2725920" algn="l"/>
                <a:tab pos="3175200" algn="l"/>
                <a:tab pos="3624480" algn="l"/>
                <a:tab pos="4073760" algn="l"/>
                <a:tab pos="4522679" algn="l"/>
                <a:tab pos="4971960" algn="l"/>
                <a:tab pos="5421240" algn="l"/>
                <a:tab pos="5870520" algn="l"/>
                <a:tab pos="6319800" algn="l"/>
                <a:tab pos="6769080" algn="l"/>
                <a:tab pos="7218360" algn="l"/>
                <a:tab pos="7667640" algn="l"/>
                <a:tab pos="8116919" algn="l"/>
                <a:tab pos="8566200" algn="l"/>
                <a:tab pos="9015480" algn="l"/>
                <a:tab pos="9464760" algn="l"/>
              </a:tabLst>
              <a:defRPr/>
            </a:pPr>
            <a:endParaRPr lang="de-DE" sz="3200">
              <a:solidFill>
                <a:srgbClr val="004678"/>
              </a:solidFill>
              <a:latin typeface="Verdana" pitchFamily="34"/>
              <a:ea typeface="DejaVu Sans" pitchFamily="2"/>
              <a:cs typeface="Lohit Hindi" pitchFamily="2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6172200" y="62484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fld id="{92988B8A-FC6B-4FC1-8338-FAC3E9EA1CF3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tabLst>
                  <a:tab pos="0" algn="l"/>
                  <a:tab pos="447840" algn="l"/>
                  <a:tab pos="896759" algn="l"/>
                  <a:tab pos="1346040" algn="l"/>
                  <a:tab pos="1795320" algn="l"/>
                  <a:tab pos="2244600" algn="l"/>
                  <a:tab pos="2693880" algn="l"/>
                  <a:tab pos="3143159" algn="l"/>
                  <a:tab pos="3592440" algn="l"/>
                  <a:tab pos="4041719" algn="l"/>
                  <a:tab pos="4491000" algn="l"/>
                  <a:tab pos="4940280" algn="l"/>
                  <a:tab pos="5389560" algn="l"/>
                  <a:tab pos="5838840" algn="l"/>
                  <a:tab pos="6288120" algn="l"/>
                  <a:tab pos="6737400" algn="l"/>
                  <a:tab pos="7186679" algn="l"/>
                  <a:tab pos="7635960" algn="l"/>
                  <a:tab pos="8085240" algn="l"/>
                  <a:tab pos="8534520" algn="l"/>
                  <a:tab pos="8983800" algn="l"/>
                </a:tabLst>
                <a:defRPr/>
              </a:pPr>
              <a:t>19</a:t>
            </a:fld>
            <a:endParaRPr lang="de-DE" sz="1400">
              <a:solidFill>
                <a:srgbClr val="004678"/>
              </a:solidFill>
              <a:latin typeface="Verdana" pitchFamily="34"/>
              <a:ea typeface="DejaVu Sans" pitchFamily="2"/>
              <a:cs typeface="Lohit Hindi" pitchFamily="2"/>
            </a:endParaRPr>
          </a:p>
        </p:txBody>
      </p:sp>
      <p:pic>
        <p:nvPicPr>
          <p:cNvPr id="36868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5980113"/>
            <a:ext cx="17272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7524750" y="260350"/>
            <a:ext cx="1584325" cy="1223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5F2BE663-EEB2-4223-A548-C40EDD68E617}" type="slidenum">
              <a:rPr lang="de-DE" sz="1000" b="1"/>
              <a:pPr algn="ctr"/>
              <a:t>2</a:t>
            </a:fld>
            <a:endParaRPr lang="de-DE" sz="1000" b="1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7088" y="2420938"/>
            <a:ext cx="7593012" cy="3695700"/>
          </a:xfrm>
        </p:spPr>
        <p:txBody>
          <a:bodyPr/>
          <a:lstStyle/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b="1" smtClean="0"/>
              <a:t>The Linked Data Challenge</a:t>
            </a:r>
          </a:p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endParaRPr lang="de-DE" sz="2600" b="1" smtClean="0"/>
          </a:p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en-US" sz="2600" b="1" smtClean="0"/>
              <a:t>Culturegraph Platform</a:t>
            </a:r>
          </a:p>
          <a:p>
            <a:pPr marL="942975" lvl="1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en-US" sz="2200" b="1" smtClean="0"/>
              <a:t>Resolving &amp; Lookup</a:t>
            </a:r>
          </a:p>
          <a:p>
            <a:pPr marL="942975" lvl="1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en-US" sz="2200" b="1" smtClean="0"/>
              <a:t>Process &amp; Technology</a:t>
            </a:r>
          </a:p>
          <a:p>
            <a:pPr marL="942975" lvl="1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en-US" sz="2200" b="1" smtClean="0"/>
              <a:t>RDF Modelling</a:t>
            </a:r>
          </a:p>
          <a:p>
            <a:pPr marL="942975" lvl="1" indent="-542925">
              <a:spcBef>
                <a:spcPts val="900"/>
              </a:spcBef>
              <a:buFont typeface="Verdana" pitchFamily="34" charset="0"/>
              <a:buAutoNum type="arabicPeriod"/>
            </a:pPr>
            <a:endParaRPr lang="en-US" sz="2200" b="1" smtClean="0"/>
          </a:p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en-US" sz="2600" b="1" smtClean="0"/>
              <a:t>Current State</a:t>
            </a:r>
          </a:p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endParaRPr lang="en-US" sz="2600" b="1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0" smtClean="0"/>
              <a:t>Table of 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 noGrp="1"/>
          </p:cNvSpPr>
          <p:nvPr>
            <p:ph idx="1"/>
          </p:nvPr>
        </p:nvSpPr>
        <p:spPr>
          <a:xfrm>
            <a:off x="457200" y="1604963"/>
            <a:ext cx="4014788" cy="2157412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de-DE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de-DE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marL="480960" indent="-480960" algn="ctr">
              <a:spcBef>
                <a:spcPts val="799"/>
              </a:spcBef>
              <a:spcAft>
                <a:spcPts val="0"/>
              </a:spcAft>
              <a:buFont typeface="StarSymbol"/>
              <a:buNone/>
              <a:tabLst>
                <a:tab pos="2195640" algn="l"/>
              </a:tabLst>
              <a:defRPr/>
            </a:pPr>
            <a:endParaRPr kern="0">
              <a:latin typeface="Verdana"/>
            </a:endParaRPr>
          </a:p>
          <a:p>
            <a:pPr marL="480960" indent="-480960" algn="ctr">
              <a:spcBef>
                <a:spcPts val="799"/>
              </a:spcBef>
              <a:spcAft>
                <a:spcPts val="0"/>
              </a:spcAft>
              <a:buFont typeface="StarSymbol"/>
              <a:buNone/>
              <a:tabLst>
                <a:tab pos="2195640" algn="l"/>
              </a:tabLst>
              <a:defRPr/>
            </a:pPr>
            <a:endParaRPr sz="2000" kern="0">
              <a:latin typeface="Verdana"/>
            </a:endParaRPr>
          </a:p>
        </p:txBody>
      </p:sp>
      <p:sp>
        <p:nvSpPr>
          <p:cNvPr id="3" name="Foliennummernplatzhalter 3"/>
          <p:cNvSpPr txBox="1"/>
          <p:nvPr/>
        </p:nvSpPr>
        <p:spPr>
          <a:xfrm>
            <a:off x="6172200" y="62484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1B0A51C5-7FD3-4B37-B70B-615D6B74C003}" type="slidenum">
              <a:rPr/>
              <a:pPr algn="r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20</a:t>
            </a:fld>
            <a:endParaRPr lang="de-DE" sz="1400">
              <a:solidFill>
                <a:srgbClr val="004678"/>
              </a:solidFill>
              <a:latin typeface="Verdana" pitchFamily="18"/>
              <a:ea typeface="DejaVu Sans" pitchFamily="2"/>
              <a:cs typeface="Lohit Hindi" pitchFamily="2"/>
            </a:endParaRPr>
          </a:p>
        </p:txBody>
      </p:sp>
      <p:pic>
        <p:nvPicPr>
          <p:cNvPr id="3891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5980113"/>
            <a:ext cx="17272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Grafik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88" y="431800"/>
            <a:ext cx="89725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Future prospects</a:t>
            </a:r>
          </a:p>
        </p:txBody>
      </p:sp>
      <p:sp>
        <p:nvSpPr>
          <p:cNvPr id="16" name="Inhaltsplatzhalter 15"/>
          <p:cNvSpPr>
            <a:spLocks noGrp="1"/>
          </p:cNvSpPr>
          <p:nvPr>
            <p:ph idx="1"/>
          </p:nvPr>
        </p:nvSpPr>
        <p:spPr>
          <a:xfrm>
            <a:off x="827088" y="2420938"/>
            <a:ext cx="7593012" cy="3695700"/>
          </a:xfrm>
        </p:spPr>
        <p:txBody>
          <a:bodyPr/>
          <a:lstStyle/>
          <a:p>
            <a:pPr marL="457200" indent="-457200">
              <a:defRPr/>
            </a:pPr>
            <a:r>
              <a:rPr lang="en-US" b="1" dirty="0" smtClean="0"/>
              <a:t>Workflow-Integration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Share, enrich and reuse metadata right from the start</a:t>
            </a:r>
          </a:p>
          <a:p>
            <a:pPr marL="457200" indent="-457200">
              <a:defRPr/>
            </a:pPr>
            <a:r>
              <a:rPr lang="en-US" b="1" dirty="0" smtClean="0"/>
              <a:t>New Features/Projects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concrete to visionary…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b="1" dirty="0" smtClean="0"/>
              <a:t>Integration of GND-references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(from BEACON-Files and other sources) 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b="1" dirty="0" smtClean="0"/>
              <a:t>Computation of links to further resources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(Subject Headings, Geo coordinates, Person names, Wikipedia)</a:t>
            </a:r>
            <a:endParaRPr lang="en-US" b="1" dirty="0" smtClean="0"/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b="1" dirty="0" smtClean="0"/>
              <a:t>Authority file for works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b="1" dirty="0" err="1" smtClean="0"/>
              <a:t>Crowdsourcing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(enrich and correct descriptions of titles, works, persons, etc.)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40963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664FFBA4-019D-4C5B-A455-0FCBEE40D0DC}" type="slidenum">
              <a:rPr lang="de-DE" sz="1000" b="1"/>
              <a:pPr algn="ctr"/>
              <a:t>21</a:t>
            </a:fld>
            <a:endParaRPr lang="de-DE" sz="1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  </a:t>
            </a:r>
            <a:r>
              <a:rPr lang="en-US" smtClean="0"/>
              <a:t> Markus M. Geipel |culturgraph.org</a:t>
            </a:r>
            <a:r>
              <a:rPr lang="de-DE" smtClean="0"/>
              <a:t> | 5. October 2011</a:t>
            </a:r>
          </a:p>
        </p:txBody>
      </p:sp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FB863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C1ED7710-AAD4-4C5C-AD72-E735E221CDE9}" type="slidenum">
              <a:rPr lang="de-DE" sz="1000" b="1"/>
              <a:pPr algn="ctr"/>
              <a:t>22</a:t>
            </a:fld>
            <a:endParaRPr lang="de-DE" sz="1000" b="1"/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635000"/>
            <a:ext cx="7593012" cy="777875"/>
          </a:xfrm>
        </p:spPr>
        <p:txBody>
          <a:bodyPr/>
          <a:lstStyle/>
          <a:p>
            <a:r>
              <a:rPr lang="en-US" smtClean="0"/>
              <a:t>Summary</a:t>
            </a:r>
            <a:endParaRPr lang="de-DE" smtClean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27088" y="1484313"/>
            <a:ext cx="7593012" cy="3960812"/>
          </a:xfrm>
        </p:spPr>
        <p:txBody>
          <a:bodyPr/>
          <a:lstStyle/>
          <a:p>
            <a:pPr>
              <a:spcBef>
                <a:spcPct val="0"/>
              </a:spcBef>
              <a:buFont typeface="Verdana" pitchFamily="34" charset="0"/>
              <a:buNone/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b="1" smtClean="0"/>
              <a:t>Culturegraph will 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Match the main German library catalogues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give each bibliographic resource a persistent ID</a:t>
            </a:r>
          </a:p>
          <a:p>
            <a:pPr lvl="1"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b="1" smtClean="0"/>
              <a:t>State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Basic infrastructure up running with good performance </a:t>
            </a:r>
            <a:br>
              <a:rPr lang="en-US" smtClean="0"/>
            </a:br>
            <a:r>
              <a:rPr lang="en-US" smtClean="0"/>
              <a:t>(80 Mio. Records Matched in one hour)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All Source Code published on Sourceforge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First Demonstrator Webportal at </a:t>
            </a:r>
            <a:r>
              <a:rPr lang="en-US" smtClean="0">
                <a:hlinkClick r:id="rId2"/>
              </a:rPr>
              <a:t>www.culturegraph.org</a:t>
            </a:r>
            <a:endParaRPr lang="en-US" smtClean="0"/>
          </a:p>
          <a:p>
            <a:pPr lvl="1">
              <a:spcBef>
                <a:spcPct val="0"/>
              </a:spcBef>
              <a:buFontTx/>
              <a:buNone/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b="1" smtClean="0">
                <a:solidFill>
                  <a:srgbClr val="FB8630"/>
                </a:solidFill>
              </a:rPr>
              <a:t>Soon to come</a:t>
            </a:r>
          </a:p>
          <a:p>
            <a:pPr lvl="1">
              <a:spcBef>
                <a:spcPct val="0"/>
              </a:spcBef>
            </a:pPr>
            <a:r>
              <a:rPr lang="en-US" b="1" smtClean="0"/>
              <a:t>January: 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Operational Webportal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Publication of first matching results (HTML, RDF, etc.)</a:t>
            </a:r>
          </a:p>
          <a:p>
            <a:pPr lvl="1">
              <a:spcBef>
                <a:spcPct val="0"/>
              </a:spcBef>
            </a:pPr>
            <a:r>
              <a:rPr lang="en-US" b="1" smtClean="0"/>
              <a:t>Next Year: 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Persistent 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"/>
          <p:cNvSpPr>
            <a:spLocks noGrp="1" noChangeArrowheads="1"/>
          </p:cNvSpPr>
          <p:nvPr>
            <p:ph type="title"/>
          </p:nvPr>
        </p:nvSpPr>
        <p:spPr>
          <a:xfrm>
            <a:off x="971550" y="1268413"/>
            <a:ext cx="7593013" cy="777875"/>
          </a:xfrm>
        </p:spPr>
        <p:txBody>
          <a:bodyPr/>
          <a:lstStyle/>
          <a:p>
            <a:r>
              <a:rPr lang="en-US" smtClean="0"/>
              <a:t>Appendix: Projektmitarbeiter</a:t>
            </a:r>
            <a:endParaRPr lang="de-DE" b="0" smtClean="0"/>
          </a:p>
        </p:txBody>
      </p:sp>
      <p:sp>
        <p:nvSpPr>
          <p:cNvPr id="43010" name="Rectangle 6"/>
          <p:cNvSpPr>
            <a:spLocks noGrp="1" noChangeArrowheads="1"/>
          </p:cNvSpPr>
          <p:nvPr>
            <p:ph idx="1"/>
          </p:nvPr>
        </p:nvSpPr>
        <p:spPr>
          <a:xfrm>
            <a:off x="827088" y="1989138"/>
            <a:ext cx="7593012" cy="4127500"/>
          </a:xfrm>
        </p:spPr>
        <p:txBody>
          <a:bodyPr/>
          <a:lstStyle/>
          <a:p>
            <a:pPr hangingPunct="0">
              <a:spcBef>
                <a:spcPts val="1675"/>
              </a:spcBef>
            </a:pPr>
            <a:r>
              <a:rPr lang="de-DE" sz="1800" b="1" smtClean="0"/>
              <a:t>Daniel Schäfer </a:t>
            </a:r>
            <a:r>
              <a:rPr lang="de-DE" sz="1800" smtClean="0"/>
              <a:t>(DNB) Projektleitung</a:t>
            </a:r>
          </a:p>
          <a:p>
            <a:pPr hangingPunct="0">
              <a:spcBef>
                <a:spcPts val="1675"/>
              </a:spcBef>
            </a:pPr>
            <a:r>
              <a:rPr lang="de-DE" sz="1800" b="1" smtClean="0"/>
              <a:t>Katja Mecklinger </a:t>
            </a:r>
            <a:r>
              <a:rPr lang="de-DE" sz="1800" smtClean="0"/>
              <a:t>(DNB) </a:t>
            </a:r>
            <a:br>
              <a:rPr lang="de-DE" sz="1800" smtClean="0"/>
            </a:br>
            <a:r>
              <a:rPr lang="de-DE" sz="1800" smtClean="0"/>
              <a:t>Stellvertretende Projektleitung, ÖA</a:t>
            </a:r>
          </a:p>
          <a:p>
            <a:pPr hangingPunct="0">
              <a:spcBef>
                <a:spcPts val="1675"/>
              </a:spcBef>
            </a:pPr>
            <a:r>
              <a:rPr lang="de-DE" sz="1800" b="1" smtClean="0"/>
              <a:t>Markus Geipel </a:t>
            </a:r>
            <a:r>
              <a:rPr lang="de-DE" sz="1800" smtClean="0"/>
              <a:t>(DNB) Leiter Architektur und Entwicklung</a:t>
            </a:r>
          </a:p>
          <a:p>
            <a:pPr hangingPunct="0">
              <a:spcBef>
                <a:spcPts val="1675"/>
              </a:spcBef>
            </a:pPr>
            <a:r>
              <a:rPr lang="de-DE" sz="1800" b="1" smtClean="0"/>
              <a:t>Adrian Pohl </a:t>
            </a:r>
            <a:r>
              <a:rPr lang="de-DE" sz="1800" smtClean="0"/>
              <a:t>(hbz) – ÖA, Ontologie</a:t>
            </a:r>
          </a:p>
          <a:p>
            <a:pPr hangingPunct="0">
              <a:spcBef>
                <a:spcPts val="1675"/>
              </a:spcBef>
            </a:pPr>
            <a:r>
              <a:rPr lang="de-DE" sz="1800" b="1" smtClean="0"/>
              <a:t>Pascal Christoph </a:t>
            </a:r>
            <a:r>
              <a:rPr lang="de-DE" sz="1800" smtClean="0"/>
              <a:t>(hbz) – Architektur</a:t>
            </a:r>
          </a:p>
          <a:p>
            <a:pPr hangingPunct="0">
              <a:spcBef>
                <a:spcPts val="1675"/>
              </a:spcBef>
            </a:pPr>
            <a:r>
              <a:rPr lang="de-DE" sz="1800" b="1" smtClean="0"/>
              <a:t>Julia Hauser </a:t>
            </a:r>
            <a:r>
              <a:rPr lang="de-DE" sz="1800" smtClean="0"/>
              <a:t>(DNB) - Ontologie </a:t>
            </a:r>
          </a:p>
          <a:p>
            <a:pPr hangingPunct="0">
              <a:spcBef>
                <a:spcPts val="1675"/>
              </a:spcBef>
            </a:pPr>
            <a:r>
              <a:rPr lang="de-DE" sz="1800" b="1" smtClean="0"/>
              <a:t>Lars Svensson </a:t>
            </a:r>
            <a:r>
              <a:rPr lang="de-DE" sz="1800" smtClean="0"/>
              <a:t>(DNB) - Ontologie </a:t>
            </a:r>
          </a:p>
          <a:p>
            <a:pPr hangingPunct="0">
              <a:spcBef>
                <a:spcPts val="1675"/>
              </a:spcBef>
            </a:pPr>
            <a:r>
              <a:rPr lang="de-DE" sz="1800" b="1" smtClean="0"/>
              <a:t>Jürgen Kett </a:t>
            </a:r>
            <a:r>
              <a:rPr lang="de-DE" sz="1800" smtClean="0"/>
              <a:t>(DNB) – Projektsteuerung, ÖA</a:t>
            </a:r>
          </a:p>
        </p:txBody>
      </p:sp>
      <p:sp>
        <p:nvSpPr>
          <p:cNvPr id="43011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9EDF03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7465457B-AD1E-41EE-895C-BE640E78EB80}" type="slidenum">
              <a:rPr lang="de-DE" sz="1000" b="1"/>
              <a:pPr algn="ctr"/>
              <a:t>23</a:t>
            </a:fld>
            <a:endParaRPr lang="de-DE" sz="1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31D5D38C-D7DE-4D15-A162-6A632EE2D104}" type="slidenum">
              <a:rPr lang="de-DE" sz="1000" b="1"/>
              <a:pPr algn="ctr"/>
              <a:t>3</a:t>
            </a:fld>
            <a:endParaRPr lang="de-DE" sz="1000" b="1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939800" y="1341438"/>
            <a:ext cx="7593013" cy="777875"/>
          </a:xfrm>
        </p:spPr>
        <p:txBody>
          <a:bodyPr/>
          <a:lstStyle/>
          <a:p>
            <a:r>
              <a:rPr lang="en-US" smtClean="0"/>
              <a:t>Paradigm shift in modeling knowledge/data</a:t>
            </a:r>
            <a:endParaRPr lang="de-DE" smtClean="0"/>
          </a:p>
        </p:txBody>
      </p:sp>
      <p:grpSp>
        <p:nvGrpSpPr>
          <p:cNvPr id="14340" name="Group 56"/>
          <p:cNvGrpSpPr>
            <a:grpSpLocks/>
          </p:cNvGrpSpPr>
          <p:nvPr/>
        </p:nvGrpSpPr>
        <p:grpSpPr bwMode="auto">
          <a:xfrm>
            <a:off x="4968875" y="2708275"/>
            <a:ext cx="3743325" cy="2535238"/>
            <a:chOff x="340" y="935"/>
            <a:chExt cx="4896" cy="2676"/>
          </a:xfrm>
        </p:grpSpPr>
        <p:pic>
          <p:nvPicPr>
            <p:cNvPr id="14345" name="Picture 57" descr="Zauberberg_Relationsbild_dnb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935"/>
              <a:ext cx="4896" cy="2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6" name="Line 61"/>
            <p:cNvSpPr>
              <a:spLocks noChangeShapeType="1"/>
            </p:cNvSpPr>
            <p:nvPr/>
          </p:nvSpPr>
          <p:spPr bwMode="auto">
            <a:xfrm flipV="1">
              <a:off x="2882" y="1444"/>
              <a:ext cx="688" cy="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pic>
          <p:nvPicPr>
            <p:cNvPr id="14347" name="Picture 6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91" y="1659"/>
              <a:ext cx="24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1" name="Textfeld 13"/>
          <p:cNvSpPr txBox="1">
            <a:spLocks noChangeArrowheads="1"/>
          </p:cNvSpPr>
          <p:nvPr/>
        </p:nvSpPr>
        <p:spPr bwMode="auto">
          <a:xfrm>
            <a:off x="1223963" y="5300663"/>
            <a:ext cx="2181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Isolated Tables</a:t>
            </a:r>
            <a:endParaRPr lang="de-DE" b="1"/>
          </a:p>
        </p:txBody>
      </p:sp>
      <p:sp>
        <p:nvSpPr>
          <p:cNvPr id="14342" name="Textfeld 14"/>
          <p:cNvSpPr txBox="1">
            <a:spLocks noChangeArrowheads="1"/>
          </p:cNvSpPr>
          <p:nvPr/>
        </p:nvSpPr>
        <p:spPr bwMode="auto">
          <a:xfrm>
            <a:off x="5003800" y="5230813"/>
            <a:ext cx="3779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Network beyond organizational boundaries</a:t>
            </a:r>
            <a:endParaRPr lang="de-DE" b="1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/>
          <a:srcRect t="8604" r="10098"/>
          <a:stretch>
            <a:fillRect/>
          </a:stretch>
        </p:blipFill>
        <p:spPr bwMode="auto">
          <a:xfrm>
            <a:off x="863600" y="2935288"/>
            <a:ext cx="2881313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Pfeil nach rechts 16"/>
          <p:cNvSpPr/>
          <p:nvPr/>
        </p:nvSpPr>
        <p:spPr>
          <a:xfrm>
            <a:off x="3960813" y="3860800"/>
            <a:ext cx="792162" cy="43180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isolated Tables </a:t>
            </a:r>
            <a:br>
              <a:rPr lang="en-US" smtClean="0"/>
            </a:br>
            <a:r>
              <a:rPr lang="en-US" smtClean="0"/>
              <a:t>to a Semantic Network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de-DE" smtClean="0"/>
          </a:p>
        </p:txBody>
      </p:sp>
      <p:sp>
        <p:nvSpPr>
          <p:cNvPr id="15362" name="Inhaltsplatzhalt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1675"/>
              </a:spcBef>
              <a:buFont typeface="Verdana" pitchFamily="34" charset="0"/>
              <a:buNone/>
            </a:pPr>
            <a:r>
              <a:rPr lang="en-US" sz="2400" b="1" smtClean="0">
                <a:solidFill>
                  <a:srgbClr val="C00000"/>
                </a:solidFill>
              </a:rPr>
              <a:t>A naïve Approach</a:t>
            </a:r>
          </a:p>
          <a:p>
            <a:pPr marL="457200" indent="-457200">
              <a:spcBef>
                <a:spcPts val="1675"/>
              </a:spcBef>
              <a:buFont typeface="Verdana" pitchFamily="34" charset="0"/>
              <a:buAutoNum type="arabicPeriod"/>
            </a:pPr>
            <a:r>
              <a:rPr lang="en-US" smtClean="0"/>
              <a:t>Transform from Marc21/Mab2/Pica to RDF</a:t>
            </a:r>
          </a:p>
          <a:p>
            <a:pPr marL="457200" indent="-457200">
              <a:spcBef>
                <a:spcPts val="1675"/>
              </a:spcBef>
              <a:buFont typeface="Verdana" pitchFamily="34" charset="0"/>
              <a:buAutoNum type="arabicPeriod"/>
            </a:pPr>
            <a:r>
              <a:rPr lang="en-US" smtClean="0"/>
              <a:t>Put everything into a Triplestore</a:t>
            </a:r>
          </a:p>
          <a:p>
            <a:pPr marL="457200" indent="-457200">
              <a:spcBef>
                <a:spcPts val="1675"/>
              </a:spcBef>
              <a:buFont typeface="Verdana" pitchFamily="34" charset="0"/>
              <a:buAutoNum type="arabicPeriod"/>
            </a:pPr>
            <a:r>
              <a:rPr lang="en-US" smtClean="0"/>
              <a:t>SPARQL and Reasoner do the magic</a:t>
            </a:r>
          </a:p>
          <a:p>
            <a:pPr marL="457200" indent="-457200">
              <a:spcBef>
                <a:spcPts val="1675"/>
              </a:spcBef>
              <a:buFont typeface="Verdana" pitchFamily="34" charset="0"/>
              <a:buAutoNum type="arabicPeriod"/>
            </a:pPr>
            <a:endParaRPr lang="en-US" smtClean="0"/>
          </a:p>
          <a:p>
            <a:pPr marL="457200" indent="-457200">
              <a:spcBef>
                <a:spcPts val="1675"/>
              </a:spcBef>
              <a:buFont typeface="Verdana" pitchFamily="34" charset="0"/>
              <a:buNone/>
            </a:pPr>
            <a:r>
              <a:rPr lang="en-US" b="1" smtClean="0"/>
              <a:t>What is wrong with this approach?</a:t>
            </a:r>
            <a:endParaRPr lang="de-DE" b="1" smtClean="0"/>
          </a:p>
        </p:txBody>
      </p:sp>
      <p:sp>
        <p:nvSpPr>
          <p:cNvPr id="15363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E62E2E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41E4CC22-CB31-4041-AA2D-8C87DED9CB68}" type="slidenum">
              <a:rPr lang="de-DE" sz="1000" b="1"/>
              <a:pPr algn="ctr"/>
              <a:t>4</a:t>
            </a:fld>
            <a:endParaRPr lang="de-DE" sz="1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14350" y="6384925"/>
            <a:ext cx="7874000" cy="153988"/>
          </a:xfrm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46C4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06F1DA7C-144C-431B-A21F-5E398727482A}" type="slidenum">
              <a:rPr lang="de-DE" sz="1000" b="1"/>
              <a:pPr algn="ctr"/>
              <a:t>5</a:t>
            </a:fld>
            <a:endParaRPr lang="de-DE" sz="1000" b="1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1196975"/>
            <a:ext cx="7593012" cy="777875"/>
          </a:xfrm>
        </p:spPr>
        <p:txBody>
          <a:bodyPr/>
          <a:lstStyle/>
          <a:p>
            <a:r>
              <a:rPr lang="en-US" smtClean="0"/>
              <a:t>Format is </a:t>
            </a:r>
            <a:r>
              <a:rPr lang="en-US" i="1" smtClean="0"/>
              <a:t>not</a:t>
            </a:r>
            <a:r>
              <a:rPr lang="en-US" smtClean="0"/>
              <a:t> Content!</a:t>
            </a:r>
            <a:endParaRPr lang="de-DE" smtClean="0"/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27088" y="1989138"/>
            <a:ext cx="8066087" cy="4248150"/>
          </a:xfrm>
        </p:spPr>
        <p:txBody>
          <a:bodyPr/>
          <a:lstStyle/>
          <a:p>
            <a:pPr>
              <a:spcBef>
                <a:spcPct val="0"/>
              </a:spcBef>
              <a:buFont typeface="Verdana" pitchFamily="34" charset="0"/>
              <a:buNone/>
              <a:defRPr/>
            </a:pPr>
            <a:r>
              <a:rPr lang="en-US" dirty="0" smtClean="0"/>
              <a:t>If you pour </a:t>
            </a:r>
            <a:r>
              <a:rPr lang="en-US" b="1" dirty="0" smtClean="0">
                <a:solidFill>
                  <a:srgbClr val="0046C4"/>
                </a:solidFill>
              </a:rPr>
              <a:t>water</a:t>
            </a:r>
            <a:r>
              <a:rPr lang="en-US" dirty="0" smtClean="0"/>
              <a:t> into a wine-glass does it change to </a:t>
            </a:r>
            <a:r>
              <a:rPr lang="en-US" b="1" dirty="0" smtClean="0">
                <a:solidFill>
                  <a:srgbClr val="0046C4"/>
                </a:solidFill>
              </a:rPr>
              <a:t>wine</a:t>
            </a:r>
            <a:r>
              <a:rPr lang="en-US" dirty="0" smtClean="0"/>
              <a:t>?</a:t>
            </a:r>
          </a:p>
          <a:p>
            <a:pPr>
              <a:spcBef>
                <a:spcPct val="0"/>
              </a:spcBef>
              <a:defRPr/>
            </a:pPr>
            <a:endParaRPr lang="en-US" b="1" dirty="0" smtClean="0"/>
          </a:p>
          <a:p>
            <a:pPr>
              <a:spcBef>
                <a:spcPct val="0"/>
              </a:spcBef>
              <a:defRPr/>
            </a:pPr>
            <a:endParaRPr lang="en-US" b="1" dirty="0" smtClean="0"/>
          </a:p>
          <a:p>
            <a:pPr>
              <a:spcBef>
                <a:spcPct val="0"/>
              </a:spcBef>
              <a:defRPr/>
            </a:pPr>
            <a:endParaRPr lang="en-US" b="1" dirty="0" smtClean="0"/>
          </a:p>
          <a:p>
            <a:pPr>
              <a:spcBef>
                <a:spcPct val="0"/>
              </a:spcBef>
              <a:defRPr/>
            </a:pPr>
            <a:endParaRPr lang="en-US" b="1" dirty="0" smtClean="0"/>
          </a:p>
          <a:p>
            <a:pPr>
              <a:spcBef>
                <a:spcPct val="0"/>
              </a:spcBef>
              <a:defRPr/>
            </a:pPr>
            <a:endParaRPr lang="en-US" b="1" dirty="0" smtClean="0"/>
          </a:p>
          <a:p>
            <a:pPr>
              <a:spcBef>
                <a:spcPct val="0"/>
              </a:spcBef>
              <a:defRPr/>
            </a:pPr>
            <a:endParaRPr lang="en-US" b="1" dirty="0" smtClean="0"/>
          </a:p>
          <a:p>
            <a:pPr>
              <a:spcBef>
                <a:spcPct val="0"/>
              </a:spcBef>
              <a:defRPr/>
            </a:pPr>
            <a:endParaRPr lang="en-US" b="1" dirty="0" smtClean="0"/>
          </a:p>
          <a:p>
            <a:pPr>
              <a:spcBef>
                <a:spcPct val="0"/>
              </a:spcBef>
              <a:defRPr/>
            </a:pPr>
            <a:endParaRPr lang="en-US" b="1" dirty="0" smtClean="0"/>
          </a:p>
          <a:p>
            <a:pPr>
              <a:spcBef>
                <a:spcPct val="0"/>
              </a:spcBef>
              <a:buFont typeface="Verdana" pitchFamily="34" charset="0"/>
              <a:buNone/>
              <a:defRPr/>
            </a:pPr>
            <a:endParaRPr lang="en-US" dirty="0" smtClean="0"/>
          </a:p>
          <a:p>
            <a:pPr marL="0" indent="0">
              <a:spcBef>
                <a:spcPct val="0"/>
              </a:spcBef>
              <a:buFont typeface="Verdana" pitchFamily="34" charset="0"/>
              <a:buNone/>
              <a:defRPr/>
            </a:pPr>
            <a:r>
              <a:rPr lang="en-US" dirty="0" smtClean="0"/>
              <a:t>How can you expect old Marc21 data to change into a semantically rich, </a:t>
            </a:r>
            <a:r>
              <a:rPr lang="en-US" dirty="0" err="1" smtClean="0"/>
              <a:t>reasoner</a:t>
            </a:r>
            <a:r>
              <a:rPr lang="en-US" dirty="0" smtClean="0"/>
              <a:t>-ready piece of information just by changing the data format to RDF?</a:t>
            </a:r>
          </a:p>
        </p:txBody>
      </p:sp>
      <p:grpSp>
        <p:nvGrpSpPr>
          <p:cNvPr id="16389" name="Gruppieren 9"/>
          <p:cNvGrpSpPr>
            <a:grpSpLocks/>
          </p:cNvGrpSpPr>
          <p:nvPr/>
        </p:nvGrpSpPr>
        <p:grpSpPr bwMode="auto">
          <a:xfrm>
            <a:off x="2411413" y="2420938"/>
            <a:ext cx="4038600" cy="2592387"/>
            <a:chOff x="2411760" y="2348880"/>
            <a:chExt cx="4038961" cy="2592288"/>
          </a:xfrm>
        </p:grpSpPr>
        <p:pic>
          <p:nvPicPr>
            <p:cNvPr id="16390" name="Picture 2"/>
            <p:cNvPicPr>
              <a:picLocks noChangeAspect="1" noChangeArrowheads="1"/>
            </p:cNvPicPr>
            <p:nvPr/>
          </p:nvPicPr>
          <p:blipFill>
            <a:blip r:embed="rId2">
              <a:lum contrast="20000"/>
            </a:blip>
            <a:srcRect/>
            <a:stretch>
              <a:fillRect/>
            </a:stretch>
          </p:blipFill>
          <p:spPr bwMode="auto">
            <a:xfrm>
              <a:off x="5076056" y="2371700"/>
              <a:ext cx="1374665" cy="2569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1760" y="2443708"/>
              <a:ext cx="1428750" cy="238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Pfeil nach rechts 7"/>
            <p:cNvSpPr/>
            <p:nvPr/>
          </p:nvSpPr>
          <p:spPr>
            <a:xfrm>
              <a:off x="3923195" y="3428339"/>
              <a:ext cx="1152628" cy="649262"/>
            </a:xfrm>
            <a:prstGeom prst="rightArrow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4035767" y="2348880"/>
              <a:ext cx="824265" cy="132343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</a:rPr>
                <a:t>?</a:t>
              </a:r>
              <a:endParaRPr lang="de-DE" sz="8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Connections don’t come for free</a:t>
            </a:r>
            <a:br>
              <a:rPr lang="en-US" smtClean="0"/>
            </a:br>
            <a:r>
              <a:rPr lang="en-US" b="0" smtClean="0"/>
              <a:t>Some challenges …</a:t>
            </a:r>
            <a:endParaRPr lang="de-DE" b="0" smtClean="0"/>
          </a:p>
        </p:txBody>
      </p:sp>
      <p:sp>
        <p:nvSpPr>
          <p:cNvPr id="17410" name="Inhaltsplatzhalter 23"/>
          <p:cNvSpPr>
            <a:spLocks noGrp="1"/>
          </p:cNvSpPr>
          <p:nvPr>
            <p:ph sz="half" idx="2"/>
          </p:nvPr>
        </p:nvSpPr>
        <p:spPr>
          <a:xfrm>
            <a:off x="4699000" y="2420938"/>
            <a:ext cx="3976688" cy="2879725"/>
          </a:xfrm>
        </p:spPr>
        <p:txBody>
          <a:bodyPr/>
          <a:lstStyle/>
          <a:p>
            <a:pPr marL="457200" indent="-457200">
              <a:buFont typeface="Verdana" pitchFamily="34" charset="0"/>
              <a:buAutoNum type="arabicPeriod"/>
            </a:pPr>
            <a:r>
              <a:rPr lang="en-US" b="1">
                <a:solidFill>
                  <a:srgbClr val="FB8630"/>
                </a:solidFill>
              </a:rPr>
              <a:t>No universally unique id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en-US"/>
              <a:t>Often no references to entities, just character-strings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en-US"/>
              <a:t>No controlled vocabulary</a:t>
            </a:r>
          </a:p>
          <a:p>
            <a:pPr marL="857250" lvl="1" indent="-457200"/>
            <a:r>
              <a:rPr lang="en-US" smtClean="0"/>
              <a:t>Example: 1.3 Mio. different values for the edition field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en-US"/>
              <a:t>Changing Cataloging Practices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en-US"/>
              <a:t>Mistakes, Typos</a:t>
            </a:r>
            <a:endParaRPr/>
          </a:p>
        </p:txBody>
      </p:sp>
      <p:sp>
        <p:nvSpPr>
          <p:cNvPr id="17411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FB863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E402D69F-BA31-4509-B988-79DDB5C57A99}" type="slidenum">
              <a:rPr lang="de-DE" sz="1000" b="1"/>
              <a:pPr algn="ctr"/>
              <a:t>6</a:t>
            </a:fld>
            <a:endParaRPr lang="de-DE" sz="1000" b="1"/>
          </a:p>
        </p:txBody>
      </p:sp>
      <p:pic>
        <p:nvPicPr>
          <p:cNvPr id="2051" name="Picture 3" descr="C:\Dokumente und Einstellungen\geipel.AD-DDB.000\Desktop\index_kar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7"/>
            <a:ext cx="3968838" cy="2448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593012" cy="777875"/>
          </a:xfrm>
        </p:spPr>
        <p:txBody>
          <a:bodyPr/>
          <a:lstStyle/>
          <a:p>
            <a:r>
              <a:rPr lang="en-US" smtClean="0"/>
              <a:t>Culturegraph as a signpost</a:t>
            </a:r>
            <a:br>
              <a:rPr lang="en-US" smtClean="0"/>
            </a:br>
            <a:r>
              <a:rPr lang="en-US" b="0" smtClean="0"/>
              <a:t>A coherent picture on bibliographic data</a:t>
            </a:r>
            <a:r>
              <a:rPr lang="en-US" smtClean="0"/>
              <a:t/>
            </a:r>
            <a:br>
              <a:rPr lang="en-US" smtClean="0"/>
            </a:br>
            <a:endParaRPr lang="de-DE" smtClean="0"/>
          </a:p>
        </p:txBody>
      </p:sp>
      <p:sp>
        <p:nvSpPr>
          <p:cNvPr id="1843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FB863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851599BD-B906-404F-A01B-51F37FDEC0EE}" type="slidenum">
              <a:rPr lang="de-DE" sz="1000" b="1"/>
              <a:pPr algn="ctr"/>
              <a:t>7</a:t>
            </a:fld>
            <a:endParaRPr lang="de-DE" sz="1000" b="1"/>
          </a:p>
        </p:txBody>
      </p:sp>
      <p:sp>
        <p:nvSpPr>
          <p:cNvPr id="11" name="Flussdiagramm: Magnetplattenspeicher 10"/>
          <p:cNvSpPr/>
          <p:nvPr/>
        </p:nvSpPr>
        <p:spPr>
          <a:xfrm>
            <a:off x="1042988" y="1773238"/>
            <a:ext cx="1368425" cy="1295400"/>
          </a:xfrm>
          <a:prstGeom prst="flowChartMagneticDisk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Flussdiagramm: Magnetplattenspeicher 12"/>
          <p:cNvSpPr/>
          <p:nvPr/>
        </p:nvSpPr>
        <p:spPr>
          <a:xfrm>
            <a:off x="2339975" y="2997200"/>
            <a:ext cx="1295400" cy="1152525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Flussdiagramm: Magnetplattenspeicher 13"/>
          <p:cNvSpPr/>
          <p:nvPr/>
        </p:nvSpPr>
        <p:spPr>
          <a:xfrm>
            <a:off x="2195513" y="4365625"/>
            <a:ext cx="1655762" cy="1655763"/>
          </a:xfrm>
          <a:prstGeom prst="flowChartMagneticDisk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Flussdiagramm: Magnetplattenspeicher 14"/>
          <p:cNvSpPr/>
          <p:nvPr/>
        </p:nvSpPr>
        <p:spPr>
          <a:xfrm>
            <a:off x="1258888" y="3644900"/>
            <a:ext cx="936625" cy="936625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6" name="Gefaltete Ecke 15"/>
          <p:cNvSpPr/>
          <p:nvPr/>
        </p:nvSpPr>
        <p:spPr>
          <a:xfrm>
            <a:off x="1331913" y="2349500"/>
            <a:ext cx="287337" cy="358775"/>
          </a:xfrm>
          <a:prstGeom prst="foldedCorne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Gefaltete Ecke 16"/>
          <p:cNvSpPr/>
          <p:nvPr/>
        </p:nvSpPr>
        <p:spPr>
          <a:xfrm>
            <a:off x="3059113" y="5229225"/>
            <a:ext cx="288925" cy="360363"/>
          </a:xfrm>
          <a:prstGeom prst="foldedCorne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Freihandform 17"/>
          <p:cNvSpPr/>
          <p:nvPr/>
        </p:nvSpPr>
        <p:spPr>
          <a:xfrm>
            <a:off x="681038" y="2546350"/>
            <a:ext cx="2328862" cy="2905125"/>
          </a:xfrm>
          <a:custGeom>
            <a:avLst/>
            <a:gdLst>
              <a:gd name="connsiteX0" fmla="*/ 650111 w 2328440"/>
              <a:gd name="connsiteY0" fmla="*/ 0 h 2905246"/>
              <a:gd name="connsiteX1" fmla="*/ 279721 w 2328440"/>
              <a:gd name="connsiteY1" fmla="*/ 2164466 h 2905246"/>
              <a:gd name="connsiteX2" fmla="*/ 2328440 w 2328440"/>
              <a:gd name="connsiteY2" fmla="*/ 2905246 h 290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8440" h="2905246">
                <a:moveTo>
                  <a:pt x="650111" y="0"/>
                </a:moveTo>
                <a:cubicBezTo>
                  <a:pt x="325055" y="840129"/>
                  <a:pt x="0" y="1680258"/>
                  <a:pt x="279721" y="2164466"/>
                </a:cubicBezTo>
                <a:cubicBezTo>
                  <a:pt x="559443" y="2648674"/>
                  <a:pt x="1443941" y="2776960"/>
                  <a:pt x="2328440" y="2905246"/>
                </a:cubicBezTo>
              </a:path>
            </a:pathLst>
          </a:custGeom>
          <a:ln w="28575"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8443" name="Textfeld 18"/>
          <p:cNvSpPr txBox="1">
            <a:spLocks noChangeArrowheads="1"/>
          </p:cNvSpPr>
          <p:nvPr/>
        </p:nvSpPr>
        <p:spPr bwMode="auto">
          <a:xfrm>
            <a:off x="611188" y="5229225"/>
            <a:ext cx="1355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Hidden</a:t>
            </a:r>
            <a:br>
              <a:rPr lang="en-US"/>
            </a:br>
            <a:r>
              <a:rPr lang="en-US"/>
              <a:t>duplicates</a:t>
            </a:r>
            <a:endParaRPr lang="de-DE"/>
          </a:p>
        </p:txBody>
      </p:sp>
      <p:sp>
        <p:nvSpPr>
          <p:cNvPr id="18444" name="Textfeld 19"/>
          <p:cNvSpPr txBox="1">
            <a:spLocks noChangeArrowheads="1"/>
          </p:cNvSpPr>
          <p:nvPr/>
        </p:nvSpPr>
        <p:spPr bwMode="auto">
          <a:xfrm>
            <a:off x="2555875" y="2276475"/>
            <a:ext cx="221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Different services</a:t>
            </a:r>
            <a:endParaRPr lang="de-DE"/>
          </a:p>
        </p:txBody>
      </p:sp>
      <p:sp>
        <p:nvSpPr>
          <p:cNvPr id="18445" name="Textfeld 20"/>
          <p:cNvSpPr txBox="1">
            <a:spLocks noChangeArrowheads="1"/>
          </p:cNvSpPr>
          <p:nvPr/>
        </p:nvSpPr>
        <p:spPr bwMode="auto">
          <a:xfrm>
            <a:off x="3924300" y="4437063"/>
            <a:ext cx="13192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Different</a:t>
            </a:r>
            <a:br>
              <a:rPr lang="en-US"/>
            </a:br>
            <a:r>
              <a:rPr lang="en-US"/>
              <a:t>interfaces</a:t>
            </a:r>
            <a:endParaRPr lang="de-DE"/>
          </a:p>
        </p:txBody>
      </p:sp>
      <p:sp>
        <p:nvSpPr>
          <p:cNvPr id="22" name="Flussdiagramm: Prozess 21"/>
          <p:cNvSpPr/>
          <p:nvPr/>
        </p:nvSpPr>
        <p:spPr>
          <a:xfrm>
            <a:off x="7667625" y="3933825"/>
            <a:ext cx="504825" cy="790575"/>
          </a:xfrm>
          <a:prstGeom prst="flowChartProcess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7667625" y="3357563"/>
            <a:ext cx="504825" cy="50323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7667625" y="4797425"/>
            <a:ext cx="217488" cy="50323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7956550" y="4797425"/>
            <a:ext cx="215900" cy="50323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8" name="Wolkenförmige Legende 27"/>
          <p:cNvSpPr/>
          <p:nvPr/>
        </p:nvSpPr>
        <p:spPr>
          <a:xfrm>
            <a:off x="7667625" y="2205038"/>
            <a:ext cx="1081088" cy="792162"/>
          </a:xfrm>
          <a:prstGeom prst="cloudCallout">
            <a:avLst>
              <a:gd name="adj1" fmla="val -28334"/>
              <a:gd name="adj2" fmla="val 81497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chemeClr val="tx1"/>
                </a:solidFill>
              </a:rPr>
              <a:t>?</a:t>
            </a:r>
            <a:endParaRPr lang="de-DE" sz="4400" dirty="0">
              <a:solidFill>
                <a:schemeClr val="tx1"/>
              </a:solidFill>
            </a:endParaRPr>
          </a:p>
        </p:txBody>
      </p:sp>
      <p:grpSp>
        <p:nvGrpSpPr>
          <p:cNvPr id="38" name="Gruppieren 37"/>
          <p:cNvGrpSpPr>
            <a:grpSpLocks/>
          </p:cNvGrpSpPr>
          <p:nvPr/>
        </p:nvGrpSpPr>
        <p:grpSpPr bwMode="auto">
          <a:xfrm>
            <a:off x="5307013" y="2862263"/>
            <a:ext cx="1584325" cy="2654300"/>
            <a:chOff x="5307159" y="2862985"/>
            <a:chExt cx="1584176" cy="2654248"/>
          </a:xfrm>
        </p:grpSpPr>
        <p:cxnSp>
          <p:nvCxnSpPr>
            <p:cNvPr id="32" name="Gerade Verbindung 31"/>
            <p:cNvCxnSpPr/>
            <p:nvPr/>
          </p:nvCxnSpPr>
          <p:spPr>
            <a:xfrm>
              <a:off x="6170678" y="3212228"/>
              <a:ext cx="19048" cy="230500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ichtungspfeil 32"/>
            <p:cNvSpPr/>
            <p:nvPr/>
          </p:nvSpPr>
          <p:spPr>
            <a:xfrm rot="503179" flipH="1">
              <a:off x="5324619" y="3463048"/>
              <a:ext cx="1476236" cy="357180"/>
            </a:xfrm>
            <a:prstGeom prst="homePlate">
              <a:avLst/>
            </a:prstGeom>
            <a:solidFill>
              <a:srgbClr val="FB86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0" name="Richtungspfeil 29"/>
            <p:cNvSpPr/>
            <p:nvPr/>
          </p:nvSpPr>
          <p:spPr>
            <a:xfrm rot="21317059" flipH="1">
              <a:off x="5307159" y="4004375"/>
              <a:ext cx="1584176" cy="433380"/>
            </a:xfrm>
            <a:prstGeom prst="homePlate">
              <a:avLst/>
            </a:prstGeom>
            <a:solidFill>
              <a:srgbClr val="FB86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4" name="Richtungspfeil 33"/>
            <p:cNvSpPr/>
            <p:nvPr/>
          </p:nvSpPr>
          <p:spPr>
            <a:xfrm rot="1116307" flipH="1">
              <a:off x="5326207" y="2862985"/>
              <a:ext cx="1474648" cy="357180"/>
            </a:xfrm>
            <a:prstGeom prst="homePlate">
              <a:avLst/>
            </a:prstGeom>
            <a:solidFill>
              <a:srgbClr val="FB86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sp>
        <p:nvSpPr>
          <p:cNvPr id="35" name="Textfeld 34"/>
          <p:cNvSpPr txBox="1">
            <a:spLocks noChangeArrowheads="1"/>
          </p:cNvSpPr>
          <p:nvPr/>
        </p:nvSpPr>
        <p:spPr bwMode="auto">
          <a:xfrm>
            <a:off x="5292725" y="2205038"/>
            <a:ext cx="1892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Culturegraph</a:t>
            </a:r>
            <a:endParaRPr lang="de-DE" b="1"/>
          </a:p>
        </p:txBody>
      </p:sp>
      <p:sp>
        <p:nvSpPr>
          <p:cNvPr id="37" name="Wolkenförmige Legende 36"/>
          <p:cNvSpPr/>
          <p:nvPr/>
        </p:nvSpPr>
        <p:spPr>
          <a:xfrm>
            <a:off x="7667625" y="2205038"/>
            <a:ext cx="1081088" cy="792162"/>
          </a:xfrm>
          <a:prstGeom prst="cloudCallout">
            <a:avLst>
              <a:gd name="adj1" fmla="val -28334"/>
              <a:gd name="adj2" fmla="val 81497"/>
            </a:avLst>
          </a:prstGeom>
          <a:solidFill>
            <a:srgbClr val="FB86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chemeClr val="tx1"/>
                </a:solidFill>
              </a:rPr>
              <a:t>!</a:t>
            </a:r>
            <a:endParaRPr lang="de-DE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9EDF03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CD8BEEE9-53BD-4BE5-865E-EF8510A0B847}" type="slidenum">
              <a:rPr lang="de-DE" sz="1000" b="1"/>
              <a:pPr algn="ctr"/>
              <a:t>8</a:t>
            </a:fld>
            <a:endParaRPr lang="de-DE" sz="1000" b="1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593012" cy="777875"/>
          </a:xfrm>
        </p:spPr>
        <p:txBody>
          <a:bodyPr/>
          <a:lstStyle/>
          <a:p>
            <a:r>
              <a:rPr lang="en-US" smtClean="0"/>
              <a:t>Culturegraph as a Platform </a:t>
            </a:r>
            <a:br>
              <a:rPr lang="en-US" smtClean="0"/>
            </a:br>
            <a:r>
              <a:rPr lang="en-US" b="0" smtClean="0"/>
              <a:t>to interlink Bibliographic Data </a:t>
            </a:r>
            <a:endParaRPr lang="de-DE" b="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921625" cy="3633787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Verdana" pitchFamily="34" charset="0"/>
              <a:buAutoNum type="arabicPeriod"/>
            </a:pPr>
            <a:r>
              <a:rPr lang="en-US" b="1" smtClean="0"/>
              <a:t>Open Tools</a:t>
            </a:r>
          </a:p>
          <a:p>
            <a:pPr marL="857250" lvl="1" indent="-457200">
              <a:spcBef>
                <a:spcPct val="0"/>
              </a:spcBef>
            </a:pPr>
            <a:r>
              <a:rPr lang="en-US" smtClean="0"/>
              <a:t>Open algorithms and code; reuse</a:t>
            </a:r>
          </a:p>
          <a:p>
            <a:pPr marL="457200" indent="-457200">
              <a:spcBef>
                <a:spcPct val="0"/>
              </a:spcBef>
              <a:buFont typeface="Verdana" pitchFamily="34" charset="0"/>
              <a:buAutoNum type="arabicPeriod"/>
            </a:pPr>
            <a:endParaRPr lang="en-US" smtClean="0"/>
          </a:p>
          <a:p>
            <a:pPr marL="457200" indent="-457200">
              <a:spcBef>
                <a:spcPct val="0"/>
              </a:spcBef>
              <a:buFont typeface="Verdana" pitchFamily="34" charset="0"/>
              <a:buAutoNum type="arabicPeriod"/>
            </a:pPr>
            <a:r>
              <a:rPr lang="en-US" b="1" smtClean="0"/>
              <a:t>Integration into existing Workflows</a:t>
            </a:r>
          </a:p>
          <a:p>
            <a:pPr marL="857250" lvl="1" indent="-457200">
              <a:spcBef>
                <a:spcPct val="0"/>
              </a:spcBef>
            </a:pPr>
            <a:r>
              <a:rPr lang="en-US" smtClean="0"/>
              <a:t>Synchronization of data</a:t>
            </a:r>
          </a:p>
          <a:p>
            <a:pPr marL="857250" lvl="1" indent="-457200">
              <a:spcBef>
                <a:spcPct val="0"/>
              </a:spcBef>
            </a:pPr>
            <a:r>
              <a:rPr lang="en-US" smtClean="0"/>
              <a:t>Integration of results into original data sources</a:t>
            </a:r>
          </a:p>
          <a:p>
            <a:pPr marL="457200" indent="-457200">
              <a:spcBef>
                <a:spcPct val="0"/>
              </a:spcBef>
              <a:buFont typeface="Verdana" pitchFamily="34" charset="0"/>
              <a:buAutoNum type="arabicPeriod"/>
            </a:pPr>
            <a:endParaRPr lang="en-US" smtClean="0"/>
          </a:p>
          <a:p>
            <a:pPr marL="457200" indent="-457200">
              <a:spcBef>
                <a:spcPct val="0"/>
              </a:spcBef>
              <a:buFont typeface="Verdana" pitchFamily="34" charset="0"/>
              <a:buAutoNum type="arabicPeriod"/>
            </a:pPr>
            <a:r>
              <a:rPr lang="en-US" b="1" smtClean="0"/>
              <a:t>Publication Results</a:t>
            </a:r>
          </a:p>
          <a:p>
            <a:pPr marL="857250" lvl="1" indent="-457200">
              <a:spcBef>
                <a:spcPct val="0"/>
              </a:spcBef>
            </a:pPr>
            <a:r>
              <a:rPr lang="en-US" smtClean="0"/>
              <a:t>Connections and views, </a:t>
            </a:r>
            <a:r>
              <a:rPr lang="en-US" i="1" smtClean="0"/>
              <a:t>not</a:t>
            </a:r>
            <a:r>
              <a:rPr lang="en-US" smtClean="0"/>
              <a:t> the entire aggregated Data</a:t>
            </a:r>
          </a:p>
          <a:p>
            <a:pPr marL="857250" lvl="1" indent="-457200">
              <a:spcBef>
                <a:spcPct val="0"/>
              </a:spcBef>
            </a:pPr>
            <a:r>
              <a:rPr lang="en-US" smtClean="0"/>
              <a:t>Linked Open Data/RDF</a:t>
            </a:r>
          </a:p>
          <a:p>
            <a:pPr marL="457200" indent="-457200">
              <a:spcBef>
                <a:spcPct val="0"/>
              </a:spcBef>
              <a:buFont typeface="Verdana" pitchFamily="34" charset="0"/>
              <a:buAutoNum type="arabicPeriod"/>
            </a:pPr>
            <a:endParaRPr lang="en-US" smtClean="0"/>
          </a:p>
          <a:p>
            <a:pPr marL="457200" indent="-457200">
              <a:spcBef>
                <a:spcPct val="0"/>
              </a:spcBef>
              <a:buFont typeface="Verdana" pitchFamily="34" charset="0"/>
              <a:buAutoNum type="arabicPeriod"/>
            </a:pPr>
            <a:r>
              <a:rPr lang="en-US" b="1" smtClean="0"/>
              <a:t>Persistence of Results</a:t>
            </a:r>
          </a:p>
          <a:p>
            <a:pPr marL="857250" lvl="1" indent="-457200">
              <a:spcBef>
                <a:spcPct val="0"/>
              </a:spcBef>
            </a:pPr>
            <a:r>
              <a:rPr lang="en-US" smtClean="0"/>
              <a:t>Integration into URN resolving infrastructure</a:t>
            </a:r>
          </a:p>
          <a:p>
            <a:pPr marL="857250" lvl="1" indent="-457200">
              <a:spcBef>
                <a:spcPct val="0"/>
              </a:spcBef>
              <a:buFont typeface="Verdana" pitchFamily="34" charset="0"/>
              <a:buAutoNum type="arabicPeriod"/>
            </a:pPr>
            <a:endParaRPr lang="en-US" smtClean="0"/>
          </a:p>
          <a:p>
            <a:pPr marL="457200" indent="-457200">
              <a:spcBef>
                <a:spcPct val="0"/>
              </a:spcBef>
              <a:buFont typeface="Verdana" pitchFamily="34" charset="0"/>
              <a:buAutoNum type="arabicPeriod"/>
            </a:pPr>
            <a:r>
              <a:rPr lang="en-US" b="1" smtClean="0"/>
              <a:t>Tracking provenance</a:t>
            </a:r>
            <a:endParaRPr lang="de-DE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>
          <a:xfrm>
            <a:off x="827088" y="981075"/>
            <a:ext cx="8137525" cy="777875"/>
          </a:xfrm>
        </p:spPr>
        <p:txBody>
          <a:bodyPr/>
          <a:lstStyle/>
          <a:p>
            <a:r>
              <a:rPr lang="en-US" smtClean="0"/>
              <a:t>First Project: Resolving &amp; Lookup</a:t>
            </a:r>
            <a:br>
              <a:rPr lang="en-US" smtClean="0"/>
            </a:br>
            <a:r>
              <a:rPr lang="en-US" b="0" smtClean="0">
                <a:solidFill>
                  <a:srgbClr val="0046C4"/>
                </a:solidFill>
              </a:rPr>
              <a:t>Universally Unique and Persistent IDs</a:t>
            </a:r>
            <a:endParaRPr lang="de-DE" b="0" smtClean="0">
              <a:solidFill>
                <a:srgbClr val="0046C4"/>
              </a:solidFill>
            </a:endParaRP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27088" y="1916113"/>
            <a:ext cx="7593012" cy="42497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smtClean="0"/>
              <a:t>Input: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6 main German bibliographic catalogues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b="1" smtClean="0"/>
              <a:t>Objective: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Bundling of manifestations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b="1" smtClean="0"/>
              <a:t>Service: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Publication of bundles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Minting of URNs for approved bundles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Search bundles using established identifiers</a:t>
            </a:r>
          </a:p>
          <a:p>
            <a:pPr lvl="1"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b="1" smtClean="0"/>
              <a:t>Part of the DDB Eco-System</a:t>
            </a:r>
            <a:endParaRPr lang="en-US" smtClean="0"/>
          </a:p>
          <a:p>
            <a:pPr lvl="1">
              <a:spcBef>
                <a:spcPct val="0"/>
              </a:spcBef>
            </a:pPr>
            <a:r>
              <a:rPr lang="en-US" smtClean="0"/>
              <a:t>Support for Data Aggregation</a:t>
            </a:r>
          </a:p>
          <a:p>
            <a:pPr>
              <a:spcBef>
                <a:spcPct val="0"/>
              </a:spcBef>
              <a:buFont typeface="Verdana" pitchFamily="34" charset="0"/>
              <a:buNone/>
            </a:pPr>
            <a:endParaRPr lang="de-DE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46C4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F52B04F3-67E1-436F-9C59-D389C20737D1}" type="slidenum">
              <a:rPr lang="de-DE" sz="1000" b="1"/>
              <a:pPr algn="ctr"/>
              <a:t>9</a:t>
            </a:fld>
            <a:endParaRPr lang="de-DE" sz="1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-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</Template>
  <TotalTime>0</TotalTime>
  <Words>641</Words>
  <Application>Microsoft Office PowerPoint</Application>
  <PresentationFormat>Bildschirmpräsentation (4:3)</PresentationFormat>
  <Paragraphs>187</Paragraphs>
  <Slides>23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Entwurfsvorlage</vt:lpstr>
      </vt:variant>
      <vt:variant>
        <vt:i4>4</vt:i4>
      </vt:variant>
      <vt:variant>
        <vt:lpstr>Folientitel</vt:lpstr>
      </vt:variant>
      <vt:variant>
        <vt:i4>23</vt:i4>
      </vt:variant>
    </vt:vector>
  </HeadingPairs>
  <TitlesOfParts>
    <vt:vector size="35" baseType="lpstr">
      <vt:lpstr>Verdana</vt:lpstr>
      <vt:lpstr>Arial</vt:lpstr>
      <vt:lpstr>DejaVu Sans</vt:lpstr>
      <vt:lpstr>Lohit Hindi</vt:lpstr>
      <vt:lpstr>StarSymbol</vt:lpstr>
      <vt:lpstr>Wingdings</vt:lpstr>
      <vt:lpstr>Liberation Sans</vt:lpstr>
      <vt:lpstr>Times New Roman</vt:lpstr>
      <vt:lpstr>PPT-Vorlage</vt:lpstr>
      <vt:lpstr>PPT-Vorlage</vt:lpstr>
      <vt:lpstr>PPT-Vorlage</vt:lpstr>
      <vt:lpstr>PPT-Vorlage</vt:lpstr>
      <vt:lpstr>culturegraph.org Aufbau eines Hubs für Linked Library Data</vt:lpstr>
      <vt:lpstr>Table of Contents</vt:lpstr>
      <vt:lpstr>Paradigm shift in modeling knowledge/data</vt:lpstr>
      <vt:lpstr>From isolated Tables  to a Semantic Network  </vt:lpstr>
      <vt:lpstr>Format is not Content!</vt:lpstr>
      <vt:lpstr>Connections don’t come for free Some challenges …</vt:lpstr>
      <vt:lpstr>Culturegraph as a signpost A coherent picture on bibliographic data </vt:lpstr>
      <vt:lpstr>Culturegraph as a Platform  to interlink Bibliographic Data </vt:lpstr>
      <vt:lpstr>First Project: Resolving &amp; Lookup Universally Unique and Persistent IDs</vt:lpstr>
      <vt:lpstr>The Process</vt:lpstr>
      <vt:lpstr>The Process</vt:lpstr>
      <vt:lpstr>The Process (next steps)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Future prospects</vt:lpstr>
      <vt:lpstr>Summary</vt:lpstr>
      <vt:lpstr>Appendix: Projektmitarbeiter</vt:lpstr>
    </vt:vector>
  </TitlesOfParts>
  <Company>Deutsche Nationalbibliothek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geipel</dc:creator>
  <cp:lastModifiedBy>Jens Britta</cp:lastModifiedBy>
  <cp:revision>233</cp:revision>
  <dcterms:created xsi:type="dcterms:W3CDTF">2011-09-20T11:46:19Z</dcterms:created>
  <dcterms:modified xsi:type="dcterms:W3CDTF">2011-12-02T09:52:58Z</dcterms:modified>
</cp:coreProperties>
</file>